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0"/>
  </p:notesMasterIdLst>
  <p:sldIdLst>
    <p:sldId id="256" r:id="rId2"/>
    <p:sldId id="257" r:id="rId3"/>
    <p:sldId id="258" r:id="rId4"/>
    <p:sldId id="261" r:id="rId5"/>
    <p:sldId id="262" r:id="rId6"/>
    <p:sldId id="263" r:id="rId7"/>
    <p:sldId id="264" r:id="rId8"/>
    <p:sldId id="265" r:id="rId9"/>
    <p:sldId id="266" r:id="rId10"/>
    <p:sldId id="351"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367" r:id="rId39"/>
    <p:sldId id="296" r:id="rId40"/>
    <p:sldId id="297" r:id="rId41"/>
    <p:sldId id="298" r:id="rId42"/>
    <p:sldId id="299" r:id="rId43"/>
    <p:sldId id="301" r:id="rId44"/>
    <p:sldId id="302" r:id="rId45"/>
    <p:sldId id="303" r:id="rId46"/>
    <p:sldId id="365" r:id="rId47"/>
    <p:sldId id="304" r:id="rId48"/>
    <p:sldId id="360" r:id="rId49"/>
    <p:sldId id="305" r:id="rId50"/>
    <p:sldId id="361" r:id="rId51"/>
    <p:sldId id="362" r:id="rId52"/>
    <p:sldId id="363" r:id="rId53"/>
    <p:sldId id="306" r:id="rId54"/>
    <p:sldId id="307" r:id="rId55"/>
    <p:sldId id="308" r:id="rId56"/>
    <p:sldId id="358" r:id="rId57"/>
    <p:sldId id="309" r:id="rId58"/>
    <p:sldId id="312" r:id="rId59"/>
    <p:sldId id="313" r:id="rId60"/>
    <p:sldId id="314" r:id="rId61"/>
    <p:sldId id="315" r:id="rId62"/>
    <p:sldId id="316" r:id="rId63"/>
    <p:sldId id="317" r:id="rId64"/>
    <p:sldId id="318" r:id="rId65"/>
    <p:sldId id="352" r:id="rId66"/>
    <p:sldId id="354" r:id="rId67"/>
    <p:sldId id="366" r:id="rId68"/>
    <p:sldId id="355" r:id="rId69"/>
    <p:sldId id="357" r:id="rId70"/>
    <p:sldId id="369" r:id="rId71"/>
    <p:sldId id="353" r:id="rId72"/>
    <p:sldId id="310" r:id="rId73"/>
    <p:sldId id="295" r:id="rId74"/>
    <p:sldId id="311" r:id="rId75"/>
    <p:sldId id="321" r:id="rId76"/>
    <p:sldId id="359" r:id="rId77"/>
    <p:sldId id="364" r:id="rId78"/>
    <p:sldId id="319"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68" r:id="rId104"/>
    <p:sldId id="346" r:id="rId105"/>
    <p:sldId id="347" r:id="rId106"/>
    <p:sldId id="348" r:id="rId107"/>
    <p:sldId id="349" r:id="rId108"/>
    <p:sldId id="350" r:id="rId109"/>
  </p:sldIdLst>
  <p:sldSz cx="18288000" cy="10287000"/>
  <p:notesSz cx="6858000" cy="9144000"/>
  <p:embeddedFontLst>
    <p:embeddedFont>
      <p:font typeface="Arimo" panose="020B0604020202020204" charset="0"/>
      <p:regular r:id="rId111"/>
      <p:bold r:id="rId112"/>
      <p:italic r:id="rId113"/>
      <p:boldItalic r:id="rId114"/>
    </p:embeddedFont>
    <p:embeddedFont>
      <p:font typeface="Avenir" panose="020B0604020202020204" charset="0"/>
      <p:regular r:id="rId115"/>
      <p:italic r:id="rId116"/>
    </p:embeddedFont>
    <p:embeddedFont>
      <p:font typeface="Raleway" pitchFamily="2" charset="0"/>
      <p:regular r:id="rId117"/>
      <p:bold r:id="rId118"/>
      <p:italic r:id="rId119"/>
      <p:boldItalic r:id="rId120"/>
    </p:embeddedFont>
    <p:embeddedFont>
      <p:font typeface="Raleway Black" pitchFamily="2" charset="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8" roundtripDataSignature="AMtx7mhY4i8aDkc47J5YcmjyLh3236wVY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6E9178-37A7-25EE-6EDF-F11F172F21ED}" name="Paul Cosens" initials="PC" userId="430352ab3c9aa72a" providerId="Windows Live"/>
  <p188:author id="{10DD0DAC-DF58-35F3-F388-C56F25C0EB3B}" name="Catherine Fox (Community Paediatric Service)" initials="CF(PS" userId="S::Catherine.Fox@srft.nhs.uk::9f10e623-cc29-42d2-aeeb-fe2a09a540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drea Sanchez" initials="" lastIdx="2" clrIdx="0"/>
  <p:cmAuthor id="1" name="Bahar Filiz" initials="" lastIdx="2" clrIdx="1"/>
  <p:cmAuthor id="2" name="James Venn" initials="JRV" lastIdx="233" clrIdx="2">
    <p:extLst>
      <p:ext uri="{19B8F6BF-5375-455C-9EA6-DF929625EA0E}">
        <p15:presenceInfo xmlns:p15="http://schemas.microsoft.com/office/powerpoint/2012/main" userId="James Ve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1929FC-6638-49D3-AB63-535F109E193D}">
  <a:tblStyle styleId="{3B1929FC-6638-49D3-AB63-535F109E193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40" autoAdjust="0"/>
    <p:restoredTop sz="94694"/>
  </p:normalViewPr>
  <p:slideViewPr>
    <p:cSldViewPr snapToGrid="0">
      <p:cViewPr varScale="1">
        <p:scale>
          <a:sx n="52" d="100"/>
          <a:sy n="52" d="100"/>
        </p:scale>
        <p:origin x="92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7.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fntdata"/><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3.fntdata"/><Relationship Id="rId128" Type="http://customschemas.google.com/relationships/presentationmetadata" Target="meta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fntdata"/><Relationship Id="rId118" Type="http://schemas.openxmlformats.org/officeDocument/2006/relationships/font" Target="fonts/font8.fntdata"/><Relationship Id="rId134" Type="http://schemas.microsoft.com/office/2018/10/relationships/authors" Targe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9"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4.fntdata"/><Relationship Id="rId119" Type="http://schemas.openxmlformats.org/officeDocument/2006/relationships/font" Target="fonts/font9.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font" Target="fonts/font5.fntdata"/><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fntdata"/><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cih.nih.gov/grants/concepts/consider/emotional-wellbeing-high-priority-research-networkshttps:/www.who.int/news-room/fact-sheets/detail/mental-health-strengthening-our-respons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cih.nih.gov/grants/concepts/consider/emotional-wellbeing-high-priority-research-networkshttps:/www.who.int/news-room/fact-sheets/detail/mental-health-strengthening-our-respons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2280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8" name="Google Shape;1308;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9" name="Google Shape;1329;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0" name="Google Shape;1350;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0" name="Google Shape;900;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03240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1" name="Google Shape;1371;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p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1" name="Google Shape;1381;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7" name="Google Shape;1397;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2" name="Google Shape;1412;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7" name="Google Shape;1427;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ff32aeae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25"/>
              </a:lnSpc>
              <a:spcBef>
                <a:spcPts val="0"/>
              </a:spcBef>
              <a:spcAft>
                <a:spcPts val="0"/>
              </a:spcAft>
              <a:buClr>
                <a:srgbClr val="000000"/>
              </a:buClr>
              <a:buFont typeface="Arial"/>
              <a:buNone/>
            </a:pPr>
            <a:r>
              <a:rPr lang="en-US" sz="1599" u="sng" dirty="0">
                <a:solidFill>
                  <a:srgbClr val="1D1D1F"/>
                </a:solidFill>
                <a:latin typeface="Arimo"/>
                <a:ea typeface="Arimo"/>
                <a:cs typeface="Arimo"/>
                <a:sym typeface="Arimo"/>
                <a:hlinkClick r:id="rId3">
                  <a:extLst>
                    <a:ext uri="{A12FA001-AC4F-418D-AE19-62706E023703}">
                      <ahyp:hlinkClr xmlns:ahyp="http://schemas.microsoft.com/office/drawing/2018/hyperlinkcolor" val="tx"/>
                    </a:ext>
                  </a:extLst>
                </a:hlinkClick>
              </a:rPr>
              <a:t>https://www.nccih.nih.gov/grants/concepts/consider/emotional-wellbeing-high-priority-research-networks</a:t>
            </a:r>
            <a:endParaRPr sz="1400" dirty="0"/>
          </a:p>
          <a:p>
            <a:pPr marL="0" lvl="0" indent="0" algn="l" rtl="0">
              <a:lnSpc>
                <a:spcPct val="140025"/>
              </a:lnSpc>
              <a:spcBef>
                <a:spcPts val="0"/>
              </a:spcBef>
              <a:spcAft>
                <a:spcPts val="0"/>
              </a:spcAft>
              <a:buClr>
                <a:srgbClr val="000000"/>
              </a:buClr>
              <a:buFont typeface="Arial"/>
              <a:buNone/>
            </a:pPr>
            <a:r>
              <a:rPr lang="en-US" sz="1599" u="sng" dirty="0">
                <a:solidFill>
                  <a:srgbClr val="1D1D1F"/>
                </a:solidFill>
                <a:latin typeface="Arimo"/>
                <a:ea typeface="Arimo"/>
                <a:cs typeface="Arimo"/>
                <a:sym typeface="Arimo"/>
                <a:hlinkClick r:id="rId3">
                  <a:extLst>
                    <a:ext uri="{A12FA001-AC4F-418D-AE19-62706E023703}">
                      <ahyp:hlinkClr xmlns:ahyp="http://schemas.microsoft.com/office/drawing/2018/hyperlinkcolor" val="tx"/>
                    </a:ext>
                  </a:extLst>
                </a:hlinkClick>
              </a:rPr>
              <a:t>https:/www.who.int/news-room/fact-sheets/detail/mental-health-strengthening-our-response</a:t>
            </a:r>
            <a:endParaRPr sz="1400" dirty="0"/>
          </a:p>
          <a:p>
            <a:pPr marL="0" lvl="0" indent="0" algn="l" rtl="0">
              <a:spcBef>
                <a:spcPts val="0"/>
              </a:spcBef>
              <a:spcAft>
                <a:spcPts val="0"/>
              </a:spcAft>
              <a:buNone/>
            </a:pPr>
            <a:endParaRPr dirty="0"/>
          </a:p>
        </p:txBody>
      </p:sp>
      <p:sp>
        <p:nvSpPr>
          <p:cNvPr id="94" name="Google Shape;94;g1ff32aeae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0" name="Google Shape;37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ff32aeae6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25"/>
              </a:lnSpc>
              <a:spcBef>
                <a:spcPts val="0"/>
              </a:spcBef>
              <a:spcAft>
                <a:spcPts val="0"/>
              </a:spcAft>
              <a:buNone/>
            </a:pPr>
            <a:r>
              <a:rPr lang="en-US" sz="1599" u="sng" dirty="0">
                <a:solidFill>
                  <a:srgbClr val="1D1D1F"/>
                </a:solidFill>
                <a:latin typeface="Arimo"/>
                <a:ea typeface="Arimo"/>
                <a:cs typeface="Arimo"/>
                <a:sym typeface="Arimo"/>
                <a:hlinkClick r:id="rId3">
                  <a:extLst>
                    <a:ext uri="{A12FA001-AC4F-418D-AE19-62706E023703}">
                      <ahyp:hlinkClr xmlns:ahyp="http://schemas.microsoft.com/office/drawing/2018/hyperlinkcolor" val="tx"/>
                    </a:ext>
                  </a:extLst>
                </a:hlinkClick>
              </a:rPr>
              <a:t>https://www.nccih.nih.gov/grants/concepts/consider/emotional-wellbeing-high-priority-research-networks</a:t>
            </a:r>
            <a:endParaRPr sz="1400" dirty="0"/>
          </a:p>
          <a:p>
            <a:pPr marL="0" lvl="0" indent="0" algn="l" rtl="0">
              <a:lnSpc>
                <a:spcPct val="140025"/>
              </a:lnSpc>
              <a:spcBef>
                <a:spcPts val="0"/>
              </a:spcBef>
              <a:spcAft>
                <a:spcPts val="0"/>
              </a:spcAft>
              <a:buNone/>
            </a:pPr>
            <a:r>
              <a:rPr lang="en-US" sz="1599" u="sng" dirty="0">
                <a:solidFill>
                  <a:srgbClr val="1D1D1F"/>
                </a:solidFill>
                <a:latin typeface="Arimo"/>
                <a:ea typeface="Arimo"/>
                <a:cs typeface="Arimo"/>
                <a:sym typeface="Arimo"/>
                <a:hlinkClick r:id="rId3">
                  <a:extLst>
                    <a:ext uri="{A12FA001-AC4F-418D-AE19-62706E023703}">
                      <ahyp:hlinkClr xmlns:ahyp="http://schemas.microsoft.com/office/drawing/2018/hyperlinkcolor" val="tx"/>
                    </a:ext>
                  </a:extLst>
                </a:hlinkClick>
              </a:rPr>
              <a:t>https:/www.who.int/news-room/fact-sheets/detail/mental-health-strengthening-our-response</a:t>
            </a:r>
            <a:endParaRPr sz="1400" dirty="0"/>
          </a:p>
          <a:p>
            <a:pPr marL="0" lvl="0" indent="0" algn="l" rtl="0">
              <a:spcBef>
                <a:spcPts val="0"/>
              </a:spcBef>
              <a:spcAft>
                <a:spcPts val="0"/>
              </a:spcAft>
              <a:buNone/>
            </a:pPr>
            <a:endParaRPr dirty="0"/>
          </a:p>
        </p:txBody>
      </p:sp>
      <p:sp>
        <p:nvSpPr>
          <p:cNvPr id="107" name="Google Shape;107;g1ff32aeae6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63" name="Google Shape;46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5" name="Google Shape;59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6" name="Google Shape;926;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2016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17963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21" name="Google Shape;62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04080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70615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1479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4" name="Google Shape;634;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7" name="Google Shape;6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118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0" name="Google Shape;72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1" name="Google Shape;74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0" name="Google Shape;76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1" name="Google Shape;78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2" name="Google Shape;80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3" name="Google Shape;82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3" name="Google Shape;84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d2044ebba6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g2d2044ebba6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d2111061d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7" name="Google Shape;877;g2d2111061d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d2111061d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7" name="Google Shape;877;g2d2111061d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75899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d2111061d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98" name="Google Shape;898;g2d2111061d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2d2111061dc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9" name="Google Shape;939;g2d2111061dc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d2111061d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7" name="Google Shape;877;g2d2111061d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63832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2d2044ebba6_5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6" name="Google Shape;856;g2d2044ebba6_5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6" name="Google Shape;68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04826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9373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9" name="Google Shape;699;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049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7" name="Google Shape;887;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2236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41081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6" name="Google Shape;85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0" name="Google Shape;900;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3" name="Google Shape;913;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6" name="Google Shape;926;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9" name="Google Shape;939;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2" name="Google Shape;952;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3" name="Google Shape;973;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4" name="Google Shape;99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4" name="Google Shape;1014;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5" name="Google Shape;1035;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6" name="Google Shape;1056;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7" name="Google Shape;1077;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8" name="Google Shape;109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9" name="Google Shape;1119;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0" name="Google Shape;1140;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1" name="Google Shape;1161;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2" name="Google Shape;1182;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3" name="Google Shape;1203;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4" name="Google Shape;1224;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5" name="Google Shape;1245;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6" name="Google Shape;1266;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7" name="Google Shape;1287;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0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1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0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0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0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0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0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0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0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8"/>
          <p:cNvSpPr>
            <a:spLocks noGrp="1"/>
          </p:cNvSpPr>
          <p:nvPr>
            <p:ph type="pic" idx="2"/>
          </p:nvPr>
        </p:nvSpPr>
        <p:spPr>
          <a:xfrm>
            <a:off x="1792288" y="612775"/>
            <a:ext cx="5486400" cy="4114800"/>
          </a:xfrm>
          <a:prstGeom prst="rect">
            <a:avLst/>
          </a:prstGeom>
          <a:noFill/>
          <a:ln>
            <a:noFill/>
          </a:ln>
        </p:spPr>
      </p:sp>
      <p:sp>
        <p:nvSpPr>
          <p:cNvPr id="64" name="Google Shape;64;p10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81.xml"/><Relationship Id="rId18" Type="http://schemas.openxmlformats.org/officeDocument/2006/relationships/slide" Target="slide61.xml"/><Relationship Id="rId3" Type="http://schemas.openxmlformats.org/officeDocument/2006/relationships/image" Target="../media/image2.png"/><Relationship Id="rId7" Type="http://schemas.openxmlformats.org/officeDocument/2006/relationships/slide" Target="slide83.xml"/><Relationship Id="rId12" Type="http://schemas.openxmlformats.org/officeDocument/2006/relationships/slide" Target="slide66.xml"/><Relationship Id="rId17" Type="http://schemas.openxmlformats.org/officeDocument/2006/relationships/slide" Target="slide86.xml"/><Relationship Id="rId2" Type="http://schemas.openxmlformats.org/officeDocument/2006/relationships/notesSlide" Target="../notesSlides/notesSlide10.xml"/><Relationship Id="rId16" Type="http://schemas.openxmlformats.org/officeDocument/2006/relationships/slide" Target="slide45.xml"/><Relationship Id="rId20"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slide" Target="slide59.xml"/><Relationship Id="rId11" Type="http://schemas.openxmlformats.org/officeDocument/2006/relationships/slide" Target="slide41.xml"/><Relationship Id="rId5" Type="http://schemas.openxmlformats.org/officeDocument/2006/relationships/image" Target="../media/image4.png"/><Relationship Id="rId15" Type="http://schemas.openxmlformats.org/officeDocument/2006/relationships/slide" Target="slide46.xml"/><Relationship Id="rId10" Type="http://schemas.openxmlformats.org/officeDocument/2006/relationships/slide" Target="slide74.xml"/><Relationship Id="rId19" Type="http://schemas.openxmlformats.org/officeDocument/2006/relationships/slide" Target="slide62.xml"/><Relationship Id="rId4" Type="http://schemas.openxmlformats.org/officeDocument/2006/relationships/image" Target="../media/image3.jpg"/><Relationship Id="rId9" Type="http://schemas.openxmlformats.org/officeDocument/2006/relationships/slide" Target="slide52.xml"/><Relationship Id="rId14" Type="http://schemas.openxmlformats.org/officeDocument/2006/relationships/slide" Target="slide39.xml"/></Relationships>
</file>

<file path=ppt/slides/_rels/slide10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helpline@nacoa.org.uk" TargetMode="External"/><Relationship Id="rId7" Type="http://schemas.openxmlformats.org/officeDocument/2006/relationships/hyperlink" Target="http://www.wearewithyou.org.uk/" TargetMode="External"/><Relationship Id="rId12" Type="http://schemas.openxmlformats.org/officeDocument/2006/relationships/slide" Target="slide8.xml"/><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hyperlink" Target="mailto:jo@samaritans.org" TargetMode="External"/><Relationship Id="rId11" Type="http://schemas.openxmlformats.org/officeDocument/2006/relationships/image" Target="../media/image7.png"/><Relationship Id="rId5" Type="http://schemas.openxmlformats.org/officeDocument/2006/relationships/hyperlink" Target="https://www.wearewithyou.org.uk/help-and-advice/" TargetMode="External"/><Relationship Id="rId10" Type="http://schemas.openxmlformats.org/officeDocument/2006/relationships/image" Target="../media/image86.png"/><Relationship Id="rId4" Type="http://schemas.openxmlformats.org/officeDocument/2006/relationships/hyperlink" Target="http://www.nacoa.org.uk/" TargetMode="External"/><Relationship Id="rId9" Type="http://schemas.openxmlformats.org/officeDocument/2006/relationships/image" Target="../media/image85.png"/></Relationships>
</file>

<file path=ppt/slides/_rels/slide10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safehaven.co.uk/" TargetMode="External"/><Relationship Id="rId7"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www.harmless.org.uk/" TargetMode="External"/><Relationship Id="rId10" Type="http://schemas.openxmlformats.org/officeDocument/2006/relationships/slide" Target="slide8.xml"/><Relationship Id="rId4" Type="http://schemas.openxmlformats.org/officeDocument/2006/relationships/hyperlink" Target="https://harmless.org.uk/contact/" TargetMode="External"/><Relationship Id="rId9" Type="http://schemas.openxmlformats.org/officeDocument/2006/relationships/image" Target="../media/image7.png"/></Relationships>
</file>

<file path=ppt/slides/_rels/slide1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scotlandsupport@childbereavementuk.org" TargetMode="External"/><Relationship Id="rId7" Type="http://schemas.openxmlformats.org/officeDocument/2006/relationships/hyperlink" Target="http://www.carersuk.org/" TargetMode="External"/><Relationship Id="rId12" Type="http://schemas.openxmlformats.org/officeDocument/2006/relationships/slide" Target="slide8.xml"/><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hyperlink" Target="mailto:advice@carersuk.org" TargetMode="External"/><Relationship Id="rId11" Type="http://schemas.openxmlformats.org/officeDocument/2006/relationships/image" Target="../media/image7.png"/><Relationship Id="rId5" Type="http://schemas.openxmlformats.org/officeDocument/2006/relationships/hyperlink" Target="https://www.childbereavementuk.org/Pages/Category/child-bereavement-uk-support-services" TargetMode="External"/><Relationship Id="rId10" Type="http://schemas.openxmlformats.org/officeDocument/2006/relationships/image" Target="../media/image90.png"/><Relationship Id="rId4" Type="http://schemas.openxmlformats.org/officeDocument/2006/relationships/hyperlink" Target="mailto:northsupport@childbereavementuk.org" TargetMode="External"/><Relationship Id="rId9" Type="http://schemas.openxmlformats.org/officeDocument/2006/relationships/image" Target="../media/image89.png"/></Relationships>
</file>

<file path=ppt/slides/_rels/slide10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mailto:contactus@streetgames.org" TargetMode="External"/><Relationship Id="rId7" Type="http://schemas.openxmlformats.org/officeDocument/2006/relationships/slide" Target="slide8.xml"/><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s://www.streetgames.or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jpg"/></Relationships>
</file>

<file path=ppt/slides/_rels/slide105.xml.rels><?xml version="1.0" encoding="UTF-8" standalone="yes"?>
<Relationships xmlns="http://schemas.openxmlformats.org/package/2006/relationships"><Relationship Id="rId8" Type="http://schemas.openxmlformats.org/officeDocument/2006/relationships/hyperlink" Target="http://www.themix.org.uk/" TargetMode="External"/><Relationship Id="rId13" Type="http://schemas.openxmlformats.org/officeDocument/2006/relationships/hyperlink" Target="http://www.childline.org.uk/" TargetMode="External"/><Relationship Id="rId3" Type="http://schemas.openxmlformats.org/officeDocument/2006/relationships/image" Target="../media/image2.png"/><Relationship Id="rId7" Type="http://schemas.openxmlformats.org/officeDocument/2006/relationships/slide" Target="slide61.xml"/><Relationship Id="rId12" Type="http://schemas.openxmlformats.org/officeDocument/2006/relationships/slide" Target="slide84.xml"/><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hyperlink" Target="http://www.youngminds.org.uk/" TargetMode="External"/><Relationship Id="rId5" Type="http://schemas.openxmlformats.org/officeDocument/2006/relationships/image" Target="../media/image4.png"/><Relationship Id="rId10" Type="http://schemas.openxmlformats.org/officeDocument/2006/relationships/slide" Target="slide83.xml"/><Relationship Id="rId4" Type="http://schemas.openxmlformats.org/officeDocument/2006/relationships/image" Target="../media/image3.jpg"/><Relationship Id="rId9" Type="http://schemas.openxmlformats.org/officeDocument/2006/relationships/hyperlink" Target="http://www.giveusashout.org/"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www.nopanic.org.uk/" TargetMode="External"/><Relationship Id="rId13" Type="http://schemas.openxmlformats.org/officeDocument/2006/relationships/hyperlink" Target="mailto:helpline@nacoa.org.uk" TargetMode="External"/><Relationship Id="rId3" Type="http://schemas.openxmlformats.org/officeDocument/2006/relationships/image" Target="../media/image2.png"/><Relationship Id="rId7" Type="http://schemas.openxmlformats.org/officeDocument/2006/relationships/slide" Target="slide84.xml"/><Relationship Id="rId12" Type="http://schemas.openxmlformats.org/officeDocument/2006/relationships/slide" Target="slide100.xml"/><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slide" Target="slide99.xml"/><Relationship Id="rId5" Type="http://schemas.openxmlformats.org/officeDocument/2006/relationships/image" Target="../media/image4.png"/><Relationship Id="rId10" Type="http://schemas.openxmlformats.org/officeDocument/2006/relationships/hyperlink" Target="http://www.anxietyuk.org.uk/" TargetMode="External"/><Relationship Id="rId4" Type="http://schemas.openxmlformats.org/officeDocument/2006/relationships/image" Target="../media/image3.jpg"/><Relationship Id="rId9" Type="http://schemas.openxmlformats.org/officeDocument/2006/relationships/slide" Target="slide85.xml"/><Relationship Id="rId14" Type="http://schemas.openxmlformats.org/officeDocument/2006/relationships/hyperlink" Target="http://www.nacoa.org.uk/"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mailto::%20jo@samaritans.org" TargetMode="External"/><Relationship Id="rId13" Type="http://schemas.openxmlformats.org/officeDocument/2006/relationships/slide" Target="slide89.xml"/><Relationship Id="rId3" Type="http://schemas.openxmlformats.org/officeDocument/2006/relationships/image" Target="../media/image2.png"/><Relationship Id="rId7" Type="http://schemas.openxmlformats.org/officeDocument/2006/relationships/slide" Target="slide99.xml"/><Relationship Id="rId12" Type="http://schemas.openxmlformats.org/officeDocument/2006/relationships/hyperlink" Target="http://www.papyrus-uk.org/" TargetMode="External"/><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hyperlink" Target="mailto:pat@papyrus-uk.org" TargetMode="External"/><Relationship Id="rId5" Type="http://schemas.openxmlformats.org/officeDocument/2006/relationships/image" Target="../media/image4.png"/><Relationship Id="rId10" Type="http://schemas.openxmlformats.org/officeDocument/2006/relationships/slide" Target="slide88.xml"/><Relationship Id="rId4" Type="http://schemas.openxmlformats.org/officeDocument/2006/relationships/image" Target="../media/image3.jpg"/><Relationship Id="rId9" Type="http://schemas.openxmlformats.org/officeDocument/2006/relationships/hyperlink" Target="http://www.samaritans.org/" TargetMode="External"/><Relationship Id="rId14" Type="http://schemas.openxmlformats.org/officeDocument/2006/relationships/hyperlink" Target="http://www.nationalbullyinghelpline.co.uk/"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www.beateatingdisorders.org.uk/" TargetMode="External"/><Relationship Id="rId13" Type="http://schemas.openxmlformats.org/officeDocument/2006/relationships/hyperlink" Target="http://www.winstonswish.org/" TargetMode="External"/><Relationship Id="rId3" Type="http://schemas.openxmlformats.org/officeDocument/2006/relationships/image" Target="../media/image2.png"/><Relationship Id="rId7" Type="http://schemas.openxmlformats.org/officeDocument/2006/relationships/slide" Target="slide91.xml"/><Relationship Id="rId12" Type="http://schemas.openxmlformats.org/officeDocument/2006/relationships/hyperlink" Target="http://www.hopeagain.org.uk/" TargetMode="External"/><Relationship Id="rId2" Type="http://schemas.openxmlformats.org/officeDocument/2006/relationships/notesSlide" Target="../notesSlides/notesSlide108.xml"/><Relationship Id="rId16" Type="http://schemas.openxmlformats.org/officeDocument/2006/relationships/hyperlink" Target="http://www.childbereavementuk.org/" TargetMode="Externa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slide" Target="slide87.xml"/><Relationship Id="rId5" Type="http://schemas.openxmlformats.org/officeDocument/2006/relationships/image" Target="../media/image4.png"/><Relationship Id="rId15" Type="http://schemas.openxmlformats.org/officeDocument/2006/relationships/hyperlink" Target="mailto:support@childbereavementuk.org" TargetMode="External"/><Relationship Id="rId10" Type="http://schemas.openxmlformats.org/officeDocument/2006/relationships/hyperlink" Target="http://www.anorexiabulimiacare.org.uk/" TargetMode="External"/><Relationship Id="rId4" Type="http://schemas.openxmlformats.org/officeDocument/2006/relationships/image" Target="../media/image3.jpg"/><Relationship Id="rId9" Type="http://schemas.openxmlformats.org/officeDocument/2006/relationships/hyperlink" Target="mailto:support@anorexiabulimiacare.org.uk" TargetMode="External"/><Relationship Id="rId14" Type="http://schemas.openxmlformats.org/officeDocument/2006/relationships/slide" Target="slide102.xml"/></Relationships>
</file>

<file path=ppt/slides/_rels/slide11.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45.xml"/><Relationship Id="rId3" Type="http://schemas.openxmlformats.org/officeDocument/2006/relationships/slide" Target="slide84.xml"/><Relationship Id="rId7" Type="http://schemas.openxmlformats.org/officeDocument/2006/relationships/slide" Target="slide83.xml"/><Relationship Id="rId12" Type="http://schemas.openxmlformats.org/officeDocument/2006/relationships/slide" Target="slide81.xml"/><Relationship Id="rId17" Type="http://schemas.openxmlformats.org/officeDocument/2006/relationships/slide" Target="slide8.xml"/><Relationship Id="rId2" Type="http://schemas.openxmlformats.org/officeDocument/2006/relationships/notesSlide" Target="../notesSlides/notesSlide11.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43.xml"/><Relationship Id="rId5" Type="http://schemas.openxmlformats.org/officeDocument/2006/relationships/slide" Target="slide41.xml"/><Relationship Id="rId15" Type="http://schemas.openxmlformats.org/officeDocument/2006/relationships/image" Target="../media/image3.jpg"/><Relationship Id="rId10" Type="http://schemas.openxmlformats.org/officeDocument/2006/relationships/slide" Target="slide61.xml"/><Relationship Id="rId4" Type="http://schemas.openxmlformats.org/officeDocument/2006/relationships/slide" Target="slide74.xml"/><Relationship Id="rId9" Type="http://schemas.openxmlformats.org/officeDocument/2006/relationships/slide" Target="slide39.xml"/><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slide" Target="slide72.xml"/><Relationship Id="rId13" Type="http://schemas.openxmlformats.org/officeDocument/2006/relationships/slide" Target="slide8.xml"/><Relationship Id="rId3" Type="http://schemas.openxmlformats.org/officeDocument/2006/relationships/slide" Target="slide55.xml"/><Relationship Id="rId7" Type="http://schemas.openxmlformats.org/officeDocument/2006/relationships/slide" Target="slide37.xml"/><Relationship Id="rId12"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48.xml"/><Relationship Id="rId11" Type="http://schemas.openxmlformats.org/officeDocument/2006/relationships/image" Target="../media/image3.jpg"/><Relationship Id="rId5" Type="http://schemas.openxmlformats.org/officeDocument/2006/relationships/slide" Target="slide75.xml"/><Relationship Id="rId10" Type="http://schemas.openxmlformats.org/officeDocument/2006/relationships/image" Target="../media/image2.png"/><Relationship Id="rId4" Type="http://schemas.openxmlformats.org/officeDocument/2006/relationships/slide" Target="slide56.xml"/><Relationship Id="rId9" Type="http://schemas.openxmlformats.org/officeDocument/2006/relationships/slide" Target="slide73.xml"/></Relationships>
</file>

<file path=ppt/slides/_rels/slide13.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43.xml"/><Relationship Id="rId18" Type="http://schemas.openxmlformats.org/officeDocument/2006/relationships/slide" Target="slide8.xml"/><Relationship Id="rId3" Type="http://schemas.openxmlformats.org/officeDocument/2006/relationships/slide" Target="slide84.xml"/><Relationship Id="rId7" Type="http://schemas.openxmlformats.org/officeDocument/2006/relationships/slide" Target="slide85.xml"/><Relationship Id="rId12" Type="http://schemas.openxmlformats.org/officeDocument/2006/relationships/slide" Target="slide81.xml"/><Relationship Id="rId17" Type="http://schemas.openxmlformats.org/officeDocument/2006/relationships/image" Target="../media/image4.png"/><Relationship Id="rId2" Type="http://schemas.openxmlformats.org/officeDocument/2006/relationships/notesSlide" Target="../notesSlides/notesSlide13.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68.xml"/><Relationship Id="rId5" Type="http://schemas.openxmlformats.org/officeDocument/2006/relationships/slide" Target="slide41.xml"/><Relationship Id="rId15" Type="http://schemas.openxmlformats.org/officeDocument/2006/relationships/image" Target="../media/image2.png"/><Relationship Id="rId10" Type="http://schemas.openxmlformats.org/officeDocument/2006/relationships/slide" Target="slide46.xml"/><Relationship Id="rId4" Type="http://schemas.openxmlformats.org/officeDocument/2006/relationships/slide" Target="slide74.xml"/><Relationship Id="rId9" Type="http://schemas.openxmlformats.org/officeDocument/2006/relationships/slide" Target="slide66.xml"/><Relationship Id="rId14" Type="http://schemas.openxmlformats.org/officeDocument/2006/relationships/slide" Target="slide36.xml"/></Relationships>
</file>

<file path=ppt/slides/_rels/slide14.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3.jpg"/><Relationship Id="rId3" Type="http://schemas.openxmlformats.org/officeDocument/2006/relationships/slide" Target="slide59.xml"/><Relationship Id="rId7" Type="http://schemas.openxmlformats.org/officeDocument/2006/relationships/slide" Target="slide39.xml"/><Relationship Id="rId12"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52.xml"/><Relationship Id="rId11" Type="http://schemas.openxmlformats.org/officeDocument/2006/relationships/slide" Target="slide86.xml"/><Relationship Id="rId5" Type="http://schemas.openxmlformats.org/officeDocument/2006/relationships/slide" Target="slide42.xml"/><Relationship Id="rId15" Type="http://schemas.openxmlformats.org/officeDocument/2006/relationships/slide" Target="slide8.xml"/><Relationship Id="rId10" Type="http://schemas.openxmlformats.org/officeDocument/2006/relationships/slide" Target="slide50.xml"/><Relationship Id="rId4" Type="http://schemas.openxmlformats.org/officeDocument/2006/relationships/slide" Target="slide41.xml"/><Relationship Id="rId9" Type="http://schemas.openxmlformats.org/officeDocument/2006/relationships/slide" Target="slide49.xml"/><Relationship Id="rId1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slide" Target="slide75.xml"/><Relationship Id="rId13" Type="http://schemas.openxmlformats.org/officeDocument/2006/relationships/image" Target="../media/image4.png"/><Relationship Id="rId3" Type="http://schemas.openxmlformats.org/officeDocument/2006/relationships/slide" Target="slide86.xml"/><Relationship Id="rId7" Type="http://schemas.openxmlformats.org/officeDocument/2006/relationships/slide" Target="slide43.xml"/><Relationship Id="rId12"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87.xml"/><Relationship Id="rId11" Type="http://schemas.openxmlformats.org/officeDocument/2006/relationships/image" Target="../media/image2.png"/><Relationship Id="rId5" Type="http://schemas.openxmlformats.org/officeDocument/2006/relationships/slide" Target="slide68.xml"/><Relationship Id="rId10" Type="http://schemas.openxmlformats.org/officeDocument/2006/relationships/slide" Target="slide83.xml"/><Relationship Id="rId4" Type="http://schemas.openxmlformats.org/officeDocument/2006/relationships/slide" Target="slide63.xml"/><Relationship Id="rId9" Type="http://schemas.openxmlformats.org/officeDocument/2006/relationships/slide" Target="slide102.xml"/><Relationship Id="rId14" Type="http://schemas.openxmlformats.org/officeDocument/2006/relationships/slide" Target="slide8.xml"/></Relationships>
</file>

<file path=ppt/slides/_rels/slide16.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image" Target="../media/image4.png"/><Relationship Id="rId3" Type="http://schemas.openxmlformats.org/officeDocument/2006/relationships/slide" Target="slide89.xml"/><Relationship Id="rId7" Type="http://schemas.openxmlformats.org/officeDocument/2006/relationships/slide" Target="slide68.xml"/><Relationship Id="rId12"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slide" Target="slide103.xml"/><Relationship Id="rId11" Type="http://schemas.openxmlformats.org/officeDocument/2006/relationships/image" Target="../media/image2.png"/><Relationship Id="rId5" Type="http://schemas.openxmlformats.org/officeDocument/2006/relationships/slide" Target="slide43.xml"/><Relationship Id="rId10" Type="http://schemas.openxmlformats.org/officeDocument/2006/relationships/slide" Target="slide81.xml"/><Relationship Id="rId4" Type="http://schemas.openxmlformats.org/officeDocument/2006/relationships/slide" Target="slide74.xml"/><Relationship Id="rId9" Type="http://schemas.openxmlformats.org/officeDocument/2006/relationships/slide" Target="slide90.xml"/><Relationship Id="rId14" Type="http://schemas.openxmlformats.org/officeDocument/2006/relationships/slide" Target="slide8.xml"/></Relationships>
</file>

<file path=ppt/slides/_rels/slide17.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81.xml"/><Relationship Id="rId18" Type="http://schemas.openxmlformats.org/officeDocument/2006/relationships/image" Target="../media/image4.png"/><Relationship Id="rId3" Type="http://schemas.openxmlformats.org/officeDocument/2006/relationships/slide" Target="slide84.xml"/><Relationship Id="rId7" Type="http://schemas.openxmlformats.org/officeDocument/2006/relationships/slide" Target="slide83.xml"/><Relationship Id="rId12" Type="http://schemas.openxmlformats.org/officeDocument/2006/relationships/slide" Target="slide46.xml"/><Relationship Id="rId17" Type="http://schemas.openxmlformats.org/officeDocument/2006/relationships/image" Target="../media/image3.jpg"/><Relationship Id="rId2" Type="http://schemas.openxmlformats.org/officeDocument/2006/relationships/notesSlide" Target="../notesSlides/notesSlide17.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103.xml"/><Relationship Id="rId5" Type="http://schemas.openxmlformats.org/officeDocument/2006/relationships/slide" Target="slide41.xml"/><Relationship Id="rId15" Type="http://schemas.openxmlformats.org/officeDocument/2006/relationships/slide" Target="slide36.xml"/><Relationship Id="rId10" Type="http://schemas.openxmlformats.org/officeDocument/2006/relationships/slide" Target="slide85.xml"/><Relationship Id="rId19" Type="http://schemas.openxmlformats.org/officeDocument/2006/relationships/slide" Target="slide8.xml"/><Relationship Id="rId4" Type="http://schemas.openxmlformats.org/officeDocument/2006/relationships/slide" Target="slide74.xml"/><Relationship Id="rId9" Type="http://schemas.openxmlformats.org/officeDocument/2006/relationships/slide" Target="slide68.xml"/><Relationship Id="rId14" Type="http://schemas.openxmlformats.org/officeDocument/2006/relationships/slide" Target="slide43.xml"/></Relationships>
</file>

<file path=ppt/slides/_rels/slide18.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image" Target="../media/image3.jpg"/><Relationship Id="rId3" Type="http://schemas.openxmlformats.org/officeDocument/2006/relationships/slide" Target="slide84.xml"/><Relationship Id="rId7" Type="http://schemas.openxmlformats.org/officeDocument/2006/relationships/slide" Target="slide74.xml"/><Relationship Id="rId12"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99.xml"/><Relationship Id="rId11" Type="http://schemas.openxmlformats.org/officeDocument/2006/relationships/slide" Target="slide36.xml"/><Relationship Id="rId5" Type="http://schemas.openxmlformats.org/officeDocument/2006/relationships/slide" Target="slide42.xml"/><Relationship Id="rId15" Type="http://schemas.openxmlformats.org/officeDocument/2006/relationships/slide" Target="slide8.xml"/><Relationship Id="rId10" Type="http://schemas.openxmlformats.org/officeDocument/2006/relationships/slide" Target="slide43.xml"/><Relationship Id="rId4" Type="http://schemas.openxmlformats.org/officeDocument/2006/relationships/slide" Target="slide41.xml"/><Relationship Id="rId9" Type="http://schemas.openxmlformats.org/officeDocument/2006/relationships/slide" Target="slide81.xml"/><Relationship Id="rId1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slide" Target="slide81.xml"/><Relationship Id="rId13" Type="http://schemas.openxmlformats.org/officeDocument/2006/relationships/image" Target="../media/image3.jpg"/><Relationship Id="rId3" Type="http://schemas.openxmlformats.org/officeDocument/2006/relationships/slide" Target="slide59.xml"/><Relationship Id="rId7" Type="http://schemas.openxmlformats.org/officeDocument/2006/relationships/slide" Target="slide39.xml"/><Relationship Id="rId12"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36.xml"/><Relationship Id="rId5" Type="http://schemas.openxmlformats.org/officeDocument/2006/relationships/slide" Target="slide41.xml"/><Relationship Id="rId15" Type="http://schemas.openxmlformats.org/officeDocument/2006/relationships/slide" Target="slide8.xml"/><Relationship Id="rId10" Type="http://schemas.openxmlformats.org/officeDocument/2006/relationships/slide" Target="slide43.xml"/><Relationship Id="rId4" Type="http://schemas.openxmlformats.org/officeDocument/2006/relationships/slide" Target="slide61.xml"/><Relationship Id="rId9" Type="http://schemas.openxmlformats.org/officeDocument/2006/relationships/slide" Target="slide74.xml"/><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59.xml"/><Relationship Id="rId7" Type="http://schemas.openxmlformats.org/officeDocument/2006/relationships/slide" Target="slide67.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slide" Target="slide73.xml"/><Relationship Id="rId11" Type="http://schemas.openxmlformats.org/officeDocument/2006/relationships/slide" Target="slide8.xml"/><Relationship Id="rId5" Type="http://schemas.openxmlformats.org/officeDocument/2006/relationships/slide" Target="slide74.xml"/><Relationship Id="rId10" Type="http://schemas.openxmlformats.org/officeDocument/2006/relationships/image" Target="../media/image4.png"/><Relationship Id="rId4" Type="http://schemas.openxmlformats.org/officeDocument/2006/relationships/slide" Target="slide61.xml"/><Relationship Id="rId9" Type="http://schemas.openxmlformats.org/officeDocument/2006/relationships/image" Target="../media/image3.jpg"/></Relationships>
</file>

<file path=ppt/slides/_rels/slide21.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72.xml"/><Relationship Id="rId18" Type="http://schemas.openxmlformats.org/officeDocument/2006/relationships/image" Target="../media/image2.png"/><Relationship Id="rId3" Type="http://schemas.openxmlformats.org/officeDocument/2006/relationships/slide" Target="slide59.xml"/><Relationship Id="rId21" Type="http://schemas.openxmlformats.org/officeDocument/2006/relationships/slide" Target="slide8.xml"/><Relationship Id="rId7" Type="http://schemas.openxmlformats.org/officeDocument/2006/relationships/slide" Target="slide44.xml"/><Relationship Id="rId12" Type="http://schemas.openxmlformats.org/officeDocument/2006/relationships/slide" Target="slide56.xml"/><Relationship Id="rId17" Type="http://schemas.openxmlformats.org/officeDocument/2006/relationships/slide" Target="slide68.xml"/><Relationship Id="rId2" Type="http://schemas.openxmlformats.org/officeDocument/2006/relationships/notesSlide" Target="../notesSlides/notesSlide21.xml"/><Relationship Id="rId16" Type="http://schemas.openxmlformats.org/officeDocument/2006/relationships/slide" Target="slide49.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 Target="slide46.xml"/><Relationship Id="rId11" Type="http://schemas.openxmlformats.org/officeDocument/2006/relationships/slide" Target="slide37.xml"/><Relationship Id="rId5" Type="http://schemas.openxmlformats.org/officeDocument/2006/relationships/slide" Target="slide75.xml"/><Relationship Id="rId15" Type="http://schemas.openxmlformats.org/officeDocument/2006/relationships/slide" Target="slide65.xml"/><Relationship Id="rId10" Type="http://schemas.openxmlformats.org/officeDocument/2006/relationships/slide" Target="slide66.xml"/><Relationship Id="rId19" Type="http://schemas.openxmlformats.org/officeDocument/2006/relationships/image" Target="../media/image3.jpg"/><Relationship Id="rId4" Type="http://schemas.openxmlformats.org/officeDocument/2006/relationships/slide" Target="slide61.xml"/><Relationship Id="rId9" Type="http://schemas.openxmlformats.org/officeDocument/2006/relationships/slide" Target="slide39.xml"/><Relationship Id="rId14" Type="http://schemas.openxmlformats.org/officeDocument/2006/relationships/slide" Target="slide36.xml"/></Relationships>
</file>

<file path=ppt/slides/_rels/slide22.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91.xml"/><Relationship Id="rId7" Type="http://schemas.openxmlformats.org/officeDocument/2006/relationships/slide" Target="slide41.xml"/><Relationship Id="rId12" Type="http://schemas.openxmlformats.org/officeDocument/2006/relationships/slide" Target="slide8.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68.xml"/><Relationship Id="rId11" Type="http://schemas.openxmlformats.org/officeDocument/2006/relationships/image" Target="../media/image4.png"/><Relationship Id="rId5" Type="http://schemas.openxmlformats.org/officeDocument/2006/relationships/slide" Target="slide79.xml"/><Relationship Id="rId10" Type="http://schemas.openxmlformats.org/officeDocument/2006/relationships/image" Target="../media/image3.jpg"/><Relationship Id="rId4" Type="http://schemas.openxmlformats.org/officeDocument/2006/relationships/slide" Target="slide53.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4.png"/><Relationship Id="rId3" Type="http://schemas.openxmlformats.org/officeDocument/2006/relationships/slide" Target="slide76.xml"/><Relationship Id="rId7" Type="http://schemas.openxmlformats.org/officeDocument/2006/relationships/slide" Target="slide41.xml"/><Relationship Id="rId12"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slide" Target="slide93.xml"/><Relationship Id="rId11" Type="http://schemas.openxmlformats.org/officeDocument/2006/relationships/image" Target="../media/image2.png"/><Relationship Id="rId5" Type="http://schemas.openxmlformats.org/officeDocument/2006/relationships/slide" Target="slide92.xml"/><Relationship Id="rId10" Type="http://schemas.openxmlformats.org/officeDocument/2006/relationships/slide" Target="slide64.xml"/><Relationship Id="rId4" Type="http://schemas.openxmlformats.org/officeDocument/2006/relationships/slide" Target="slide39.xml"/><Relationship Id="rId9" Type="http://schemas.openxmlformats.org/officeDocument/2006/relationships/slide" Target="slide59.xml"/><Relationship Id="rId14" Type="http://schemas.openxmlformats.org/officeDocument/2006/relationships/slide" Target="slide8.xml"/></Relationships>
</file>

<file path=ppt/slides/_rels/slide2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95.xml"/><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slide" Target="slide44.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93.xml"/><Relationship Id="rId7"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slide" Target="slide54.xml"/><Relationship Id="rId4" Type="http://schemas.openxmlformats.org/officeDocument/2006/relationships/slide" Target="slide94.xml"/><Relationship Id="rId9" Type="http://schemas.openxmlformats.org/officeDocument/2006/relationships/slide" Target="slide8.xml"/></Relationships>
</file>

<file path=ppt/slides/_rels/slide26.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37.xml"/><Relationship Id="rId18" Type="http://schemas.openxmlformats.org/officeDocument/2006/relationships/slide" Target="slide103.xml"/><Relationship Id="rId3" Type="http://schemas.openxmlformats.org/officeDocument/2006/relationships/slide" Target="slide96.xml"/><Relationship Id="rId21" Type="http://schemas.openxmlformats.org/officeDocument/2006/relationships/image" Target="../media/image4.png"/><Relationship Id="rId7" Type="http://schemas.openxmlformats.org/officeDocument/2006/relationships/slide" Target="slide68.xml"/><Relationship Id="rId12" Type="http://schemas.openxmlformats.org/officeDocument/2006/relationships/slide" Target="slide81.xml"/><Relationship Id="rId17" Type="http://schemas.openxmlformats.org/officeDocument/2006/relationships/slide" Target="slide36.xml"/><Relationship Id="rId2" Type="http://schemas.openxmlformats.org/officeDocument/2006/relationships/notesSlide" Target="../notesSlides/notesSlide26.xml"/><Relationship Id="rId16" Type="http://schemas.openxmlformats.org/officeDocument/2006/relationships/slide" Target="slide40.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74.xml"/><Relationship Id="rId5" Type="http://schemas.openxmlformats.org/officeDocument/2006/relationships/slide" Target="slide41.xml"/><Relationship Id="rId15" Type="http://schemas.openxmlformats.org/officeDocument/2006/relationships/slide" Target="slide61.xml"/><Relationship Id="rId10" Type="http://schemas.openxmlformats.org/officeDocument/2006/relationships/slide" Target="slide79.xml"/><Relationship Id="rId19" Type="http://schemas.openxmlformats.org/officeDocument/2006/relationships/image" Target="../media/image2.png"/><Relationship Id="rId4" Type="http://schemas.openxmlformats.org/officeDocument/2006/relationships/slide" Target="slide39.xml"/><Relationship Id="rId9" Type="http://schemas.openxmlformats.org/officeDocument/2006/relationships/slide" Target="slide70.xml"/><Relationship Id="rId14" Type="http://schemas.openxmlformats.org/officeDocument/2006/relationships/slide" Target="slide59.xml"/><Relationship Id="rId22" Type="http://schemas.openxmlformats.org/officeDocument/2006/relationships/slide" Target="slide8.xml"/></Relationships>
</file>

<file path=ppt/slides/_rels/slide27.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97.xml"/><Relationship Id="rId7" Type="http://schemas.openxmlformats.org/officeDocument/2006/relationships/slide" Target="slide83.xml"/><Relationship Id="rId12" Type="http://schemas.openxmlformats.org/officeDocument/2006/relationships/slide" Target="slide8.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image" Target="../media/image4.png"/><Relationship Id="rId5" Type="http://schemas.openxmlformats.org/officeDocument/2006/relationships/slide" Target="slide41.xml"/><Relationship Id="rId10" Type="http://schemas.openxmlformats.org/officeDocument/2006/relationships/image" Target="../media/image3.jpg"/><Relationship Id="rId4" Type="http://schemas.openxmlformats.org/officeDocument/2006/relationships/slide" Target="slide74.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5.xml"/><Relationship Id="rId18" Type="http://schemas.openxmlformats.org/officeDocument/2006/relationships/slide" Target="slide51.xml"/><Relationship Id="rId3" Type="http://schemas.openxmlformats.org/officeDocument/2006/relationships/slide" Target="slide46.xml"/><Relationship Id="rId21" Type="http://schemas.openxmlformats.org/officeDocument/2006/relationships/image" Target="../media/image3.jpg"/><Relationship Id="rId7" Type="http://schemas.openxmlformats.org/officeDocument/2006/relationships/slide" Target="slide69.xml"/><Relationship Id="rId12" Type="http://schemas.openxmlformats.org/officeDocument/2006/relationships/slide" Target="slide98.xml"/><Relationship Id="rId17" Type="http://schemas.openxmlformats.org/officeDocument/2006/relationships/slide" Target="slide70.xml"/><Relationship Id="rId2" Type="http://schemas.openxmlformats.org/officeDocument/2006/relationships/notesSlide" Target="../notesSlides/notesSlide28.xml"/><Relationship Id="rId16" Type="http://schemas.openxmlformats.org/officeDocument/2006/relationships/slide" Target="slide81.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36.xml"/><Relationship Id="rId5" Type="http://schemas.openxmlformats.org/officeDocument/2006/relationships/slide" Target="slide61.xml"/><Relationship Id="rId15" Type="http://schemas.openxmlformats.org/officeDocument/2006/relationships/slide" Target="slide58.xml"/><Relationship Id="rId23" Type="http://schemas.openxmlformats.org/officeDocument/2006/relationships/slide" Target="slide8.xml"/><Relationship Id="rId10" Type="http://schemas.openxmlformats.org/officeDocument/2006/relationships/slide" Target="slide37.xml"/><Relationship Id="rId19" Type="http://schemas.openxmlformats.org/officeDocument/2006/relationships/slide" Target="slide55.xml"/><Relationship Id="rId4" Type="http://schemas.openxmlformats.org/officeDocument/2006/relationships/slide" Target="slide60.xml"/><Relationship Id="rId9" Type="http://schemas.openxmlformats.org/officeDocument/2006/relationships/slide" Target="slide82.xml"/><Relationship Id="rId14" Type="http://schemas.openxmlformats.org/officeDocument/2006/relationships/slide" Target="slide44.xml"/><Relationship Id="rId22"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slide" Target="slide96.xml"/><Relationship Id="rId13" Type="http://schemas.openxmlformats.org/officeDocument/2006/relationships/slide" Target="slide83.xml"/><Relationship Id="rId18" Type="http://schemas.openxmlformats.org/officeDocument/2006/relationships/slide" Target="slide8.xml"/><Relationship Id="rId3" Type="http://schemas.openxmlformats.org/officeDocument/2006/relationships/slide" Target="slide99.xml"/><Relationship Id="rId7" Type="http://schemas.openxmlformats.org/officeDocument/2006/relationships/slide" Target="slide68.xml"/><Relationship Id="rId12" Type="http://schemas.openxmlformats.org/officeDocument/2006/relationships/slide" Target="slide40.xml"/><Relationship Id="rId17" Type="http://schemas.openxmlformats.org/officeDocument/2006/relationships/image" Target="../media/image4.png"/><Relationship Id="rId2" Type="http://schemas.openxmlformats.org/officeDocument/2006/relationships/notesSlide" Target="../notesSlides/notesSlide29.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98.xml"/><Relationship Id="rId5" Type="http://schemas.openxmlformats.org/officeDocument/2006/relationships/slide" Target="slide41.xml"/><Relationship Id="rId15" Type="http://schemas.openxmlformats.org/officeDocument/2006/relationships/image" Target="../media/image2.png"/><Relationship Id="rId10" Type="http://schemas.openxmlformats.org/officeDocument/2006/relationships/slide" Target="slide79.xml"/><Relationship Id="rId4" Type="http://schemas.openxmlformats.org/officeDocument/2006/relationships/slide" Target="slide74.xml"/><Relationship Id="rId9" Type="http://schemas.openxmlformats.org/officeDocument/2006/relationships/slide" Target="slide54.xml"/><Relationship Id="rId14" Type="http://schemas.openxmlformats.org/officeDocument/2006/relationships/slide" Target="slide3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slide" Target="slide8.xml"/><Relationship Id="rId3" Type="http://schemas.openxmlformats.org/officeDocument/2006/relationships/slide" Target="slide101.xml"/><Relationship Id="rId7" Type="http://schemas.openxmlformats.org/officeDocument/2006/relationships/slide" Target="slide77.xml"/><Relationship Id="rId12"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image" Target="../media/image3.jpg"/><Relationship Id="rId5" Type="http://schemas.openxmlformats.org/officeDocument/2006/relationships/slide" Target="slide41.xml"/><Relationship Id="rId10" Type="http://schemas.openxmlformats.org/officeDocument/2006/relationships/image" Target="../media/image2.png"/><Relationship Id="rId4" Type="http://schemas.openxmlformats.org/officeDocument/2006/relationships/slide" Target="slide74.xml"/><Relationship Id="rId9" Type="http://schemas.openxmlformats.org/officeDocument/2006/relationships/slide" Target="slide81.xml"/></Relationships>
</file>

<file path=ppt/slides/_rels/slide31.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80.xml"/><Relationship Id="rId7" Type="http://schemas.openxmlformats.org/officeDocument/2006/relationships/slide" Target="slide65.xml"/><Relationship Id="rId12" Type="http://schemas.openxmlformats.org/officeDocument/2006/relationships/slide" Target="slide8.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slide" Target="slide64.xml"/><Relationship Id="rId11" Type="http://schemas.openxmlformats.org/officeDocument/2006/relationships/image" Target="../media/image4.png"/><Relationship Id="rId5" Type="http://schemas.openxmlformats.org/officeDocument/2006/relationships/slide" Target="slide60.xml"/><Relationship Id="rId10" Type="http://schemas.openxmlformats.org/officeDocument/2006/relationships/image" Target="../media/image3.jpg"/><Relationship Id="rId4" Type="http://schemas.openxmlformats.org/officeDocument/2006/relationships/slide" Target="slide66.xml"/><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99.xml"/><Relationship Id="rId7" Type="http://schemas.openxmlformats.org/officeDocument/2006/relationships/slide" Target="slide64.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slide" Target="slide65.xml"/><Relationship Id="rId11" Type="http://schemas.openxmlformats.org/officeDocument/2006/relationships/slide" Target="slide8.xml"/><Relationship Id="rId5" Type="http://schemas.openxmlformats.org/officeDocument/2006/relationships/slide" Target="slide70.xml"/><Relationship Id="rId10" Type="http://schemas.openxmlformats.org/officeDocument/2006/relationships/image" Target="../media/image4.png"/><Relationship Id="rId4" Type="http://schemas.openxmlformats.org/officeDocument/2006/relationships/slide" Target="slide100.xml"/><Relationship Id="rId9" Type="http://schemas.openxmlformats.org/officeDocument/2006/relationships/image" Target="../media/image3.jpg"/></Relationships>
</file>

<file path=ppt/slides/_rels/slide33.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68.xml"/><Relationship Id="rId3" Type="http://schemas.openxmlformats.org/officeDocument/2006/relationships/slide" Target="slide99.xml"/><Relationship Id="rId7" Type="http://schemas.openxmlformats.org/officeDocument/2006/relationships/slide" Target="slide88.xml"/><Relationship Id="rId12" Type="http://schemas.openxmlformats.org/officeDocument/2006/relationships/slide" Target="slide79.xml"/><Relationship Id="rId17" Type="http://schemas.openxmlformats.org/officeDocument/2006/relationships/slide" Target="slide8.xml"/><Relationship Id="rId2" Type="http://schemas.openxmlformats.org/officeDocument/2006/relationships/notesSlide" Target="../notesSlides/notesSlide33.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84.xml"/><Relationship Id="rId5" Type="http://schemas.openxmlformats.org/officeDocument/2006/relationships/slide" Target="slide41.xml"/><Relationship Id="rId15" Type="http://schemas.openxmlformats.org/officeDocument/2006/relationships/image" Target="../media/image3.jpg"/><Relationship Id="rId10" Type="http://schemas.openxmlformats.org/officeDocument/2006/relationships/slide" Target="slide83.xml"/><Relationship Id="rId4" Type="http://schemas.openxmlformats.org/officeDocument/2006/relationships/slide" Target="slide74.xml"/><Relationship Id="rId9" Type="http://schemas.openxmlformats.org/officeDocument/2006/relationships/slide" Target="slide101.xml"/><Relationship Id="rId1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slide" Target="slide84.xml"/><Relationship Id="rId3" Type="http://schemas.openxmlformats.org/officeDocument/2006/relationships/slide" Target="slide64.xml"/><Relationship Id="rId7" Type="http://schemas.openxmlformats.org/officeDocument/2006/relationships/slide" Target="slide69.xml"/><Relationship Id="rId12" Type="http://schemas.openxmlformats.org/officeDocument/2006/relationships/slide" Target="slide70.xml"/><Relationship Id="rId17" Type="http://schemas.openxmlformats.org/officeDocument/2006/relationships/slide" Target="slide8.xml"/><Relationship Id="rId2" Type="http://schemas.openxmlformats.org/officeDocument/2006/relationships/notesSlide" Target="../notesSlides/notesSlide34.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 Target="slide48.xml"/><Relationship Id="rId11" Type="http://schemas.openxmlformats.org/officeDocument/2006/relationships/slide" Target="slide89.xml"/><Relationship Id="rId5" Type="http://schemas.openxmlformats.org/officeDocument/2006/relationships/slide" Target="slide59.xml"/><Relationship Id="rId15" Type="http://schemas.openxmlformats.org/officeDocument/2006/relationships/image" Target="../media/image3.jpg"/><Relationship Id="rId10" Type="http://schemas.openxmlformats.org/officeDocument/2006/relationships/slide" Target="slide82.xml"/><Relationship Id="rId4" Type="http://schemas.openxmlformats.org/officeDocument/2006/relationships/slide" Target="slide61.xml"/><Relationship Id="rId9" Type="http://schemas.openxmlformats.org/officeDocument/2006/relationships/slide" Target="slide65.xml"/><Relationship Id="rId1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penninecare.nhs.uk/oldham-mhsupport" TargetMode="External"/><Relationship Id="rId7" Type="http://schemas.openxmlformats.org/officeDocument/2006/relationships/image" Target="../media/image9.png"/><Relationship Id="rId12"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hyperlink" Target="https://koalanw.co.uk/" TargetMode="External"/><Relationship Id="rId5" Type="http://schemas.openxmlformats.org/officeDocument/2006/relationships/image" Target="../media/image8.png"/><Relationship Id="rId10" Type="http://schemas.openxmlformats.org/officeDocument/2006/relationships/hyperlink" Target="mailto:admin@koalanw.co.uk" TargetMode="External"/><Relationship Id="rId4" Type="http://schemas.openxmlformats.org/officeDocument/2006/relationships/image" Target="../media/image7.png"/><Relationship Id="rId9" Type="http://schemas.openxmlformats.org/officeDocument/2006/relationships/hyperlink" Target="mailto:Sleep@koalanw.co.uk" TargetMode="External"/></Relationships>
</file>

<file path=ppt/slides/_rels/slide3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penninecare.nhs.uk/oldhamcmhteast" TargetMode="External"/><Relationship Id="rId7"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hyperlink" Target="https://familyhubs.oldham.gov.uk/parenting-support-programmes/" TargetMode="External"/><Relationship Id="rId4" Type="http://schemas.openxmlformats.org/officeDocument/2006/relationships/image" Target="../media/image7.png"/><Relationship Id="rId9" Type="http://schemas.openxmlformats.org/officeDocument/2006/relationships/hyperlink" Target="mailto:parentsupporthub@oldham.gov.uk"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mailto:oldhamcommunitypeads@nca.nhs.uk" TargetMode="External"/><Relationship Id="rId7" Type="http://schemas.openxmlformats.org/officeDocument/2006/relationships/slide" Target="slide8.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hyperlink" Target="https://www.northerncarealliance.nhs.uk/our-services/paediatric-service?filter-206=1&amp;organisation-206=36&amp;az-back=217&amp;letter-206=P" TargetMode="External"/><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mailto:childsaltoldham@nca.nhs.uk" TargetMode="External"/><Relationship Id="rId7"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hyperlink" Target="https://www.oldham.gov.uk/hsc/services/records/2/64?send=1" TargetMode="External"/><Relationship Id="rId5" Type="http://schemas.openxmlformats.org/officeDocument/2006/relationships/image" Target="../media/image7.png"/><Relationship Id="rId10" Type="http://schemas.openxmlformats.org/officeDocument/2006/relationships/hyperlink" Target="mailto:sharon.salt@oldham.gov.uk" TargetMode="External"/><Relationship Id="rId4" Type="http://schemas.openxmlformats.org/officeDocument/2006/relationships/hyperlink" Target="https://www.northerncarealliance.nhs.uk/our-services/childrens-speech-and-language-therapy-service?q=%2Four-services" TargetMode="External"/><Relationship Id="rId9"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mailto:gmmh-ft.fcamhsnw@nhs.net" TargetMode="External"/><Relationship Id="rId7"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adt.oldham.gov.uk/mashreferrals/WR00MASH.aspx" TargetMode="External"/><Relationship Id="rId7"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penninecare.nhs.uk/hymoldham" TargetMode="External"/><Relationship Id="rId9" Type="http://schemas.openxmlformats.org/officeDocument/2006/relationships/slide" Target="slide8.xml"/></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sstgm@merseycare.nhs.uk" TargetMode="External"/><Relationship Id="rId7"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merseycare.nhs.uk/our-services/secure-and-specialist-learning-disability-sites/specialist-support-team-greater-manchester" TargetMode="External"/><Relationship Id="rId9" Type="http://schemas.openxmlformats.org/officeDocument/2006/relationships/slide" Target="slide8.xml"/></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acns@oldham.gov.uk" TargetMode="External"/><Relationship Id="rId7"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oldhamconnect.uk/Services/6280" TargetMode="External"/><Relationship Id="rId10" Type="http://schemas.openxmlformats.org/officeDocument/2006/relationships/hyperlink" Target="https://www.penninecare.nhs.uk/hymoldham" TargetMode="External"/><Relationship Id="rId4" Type="http://schemas.openxmlformats.org/officeDocument/2006/relationships/hyperlink" Target="https://www.oldham.gov.uk/hsc/services/records/21/284?send=1" TargetMode="External"/><Relationship Id="rId9" Type="http://schemas.openxmlformats.org/officeDocument/2006/relationships/slide" Target="slide8.xml"/></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oldham.foodbank.org.uk/" TargetMode="External"/><Relationship Id="rId3" Type="http://schemas.openxmlformats.org/officeDocument/2006/relationships/hyperlink" Target="mailto:info@homestarthost.org.uk" TargetMode="External"/><Relationship Id="rId7" Type="http://schemas.openxmlformats.org/officeDocument/2006/relationships/image" Target="../media/image7.png"/><Relationship Id="rId12" Type="http://schemas.openxmlformats.org/officeDocument/2006/relationships/hyperlink" Target="https://oldham.foodbank.org.uk/contact-us/"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hyperlink" Target="mailto:info@oldham.foodbank.org.uk" TargetMode="External"/><Relationship Id="rId5" Type="http://schemas.openxmlformats.org/officeDocument/2006/relationships/hyperlink" Target="https://home-starthost.org.uk/we-now-offer-parent-infant-mental-health-support-in-oldham/" TargetMode="External"/><Relationship Id="rId15" Type="http://schemas.openxmlformats.org/officeDocument/2006/relationships/image" Target="../media/image18.png"/><Relationship Id="rId10" Type="http://schemas.openxmlformats.org/officeDocument/2006/relationships/slide" Target="slide8.xml"/><Relationship Id="rId4" Type="http://schemas.openxmlformats.org/officeDocument/2006/relationships/hyperlink" Target="http://www.home-starthost.org.uk/" TargetMode="External"/><Relationship Id="rId9" Type="http://schemas.openxmlformats.org/officeDocument/2006/relationships/image" Target="../media/image17.png"/><Relationship Id="rId14" Type="http://schemas.openxmlformats.org/officeDocument/2006/relationships/hyperlink" Target="https://www.oldham.gov.uk/directory_record/17119/oldham_foodbank"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mailto:info@mahdloyz.org" TargetMode="External"/><Relationship Id="rId7"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s://www.mahdloyz.org/" TargetMode="External"/><Relationship Id="rId9" Type="http://schemas.openxmlformats.org/officeDocument/2006/relationships/slide" Target="slide8.xml"/></Relationships>
</file>

<file path=ppt/slides/_rels/slide4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learn.myhappymind.org/schools-tour" TargetMode="External"/><Relationship Id="rId7"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myhappymind.org/" TargetMode="External"/><Relationship Id="rId4" Type="http://schemas.openxmlformats.org/officeDocument/2006/relationships/hyperlink" Target="mailto:hello@myHappymind.org" TargetMode="External"/><Relationship Id="rId9" Type="http://schemas.openxmlformats.org/officeDocument/2006/relationships/image" Target="../media/image20.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oldhamyc.com/" TargetMode="External"/><Relationship Id="rId7"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s://www.oldham.gov.uk/homepage/1581/oldham_youth_services" TargetMode="External"/><Relationship Id="rId5" Type="http://schemas.openxmlformats.org/officeDocument/2006/relationships/hyperlink" Target="mailto:oldham.youthservice%20@oldham.gov.uk" TargetMode="External"/><Relationship Id="rId10" Type="http://schemas.openxmlformats.org/officeDocument/2006/relationships/slide" Target="slide8.xml"/><Relationship Id="rId4" Type="http://schemas.openxmlformats.org/officeDocument/2006/relationships/hyperlink" Target="https://oldhamyc.com/cicc/" TargetMode="External"/><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admin@point-send.co.uk" TargetMode="External"/><Relationship Id="rId7"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s://www.point-send.co.uk/Pages/Category/oldham-pcf" TargetMode="External"/><Relationship Id="rId9" Type="http://schemas.openxmlformats.org/officeDocument/2006/relationships/slide" Target="slide8.xml"/></Relationships>
</file>

<file path=ppt/slides/_rels/slide4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iassoldham@point-send.co.uk" TargetMode="External"/><Relationship Id="rId7"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s://www.point-send.co.uk/Pages/Category/oldham-sendiass" TargetMode="External"/><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workshops@point-send.co.uk" TargetMode="External"/><Relationship Id="rId7"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point-send.co.uk/post-diagnosis-workshops" TargetMode="External"/><Relationship Id="rId10" Type="http://schemas.openxmlformats.org/officeDocument/2006/relationships/slide" Target="slide8.xml"/><Relationship Id="rId4" Type="http://schemas.openxmlformats.org/officeDocument/2006/relationships/hyperlink" Target="https://www.point-send.co.uk/Pages/Category/workshops" TargetMode="External"/><Relationship Id="rId9" Type="http://schemas.openxmlformats.org/officeDocument/2006/relationships/image" Target="../media/image21.png"/></Relationships>
</file>

<file path=ppt/slides/_rels/slide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mediation@point-send.co.uk" TargetMode="External"/><Relationship Id="rId7"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s://www.point-send.co.uk/mediation" TargetMode="External"/><Relationship Id="rId9" Type="http://schemas.openxmlformats.org/officeDocument/2006/relationships/slide" Target="slide8.xml"/></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activities@point-send.co.uk" TargetMode="External"/><Relationship Id="rId7"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s://www.point-send.co.uk/point-activities" TargetMode="External"/><Relationship Id="rId9" Type="http://schemas.openxmlformats.org/officeDocument/2006/relationships/slide" Target="slide8.xml"/></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adt.oldham.gov.uk/mashreferrals/WR00MASH.aspx" TargetMode="External"/><Relationship Id="rId7"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penninecare.nhs.uk/ceds-north" TargetMode="External"/><Relationship Id="rId10" Type="http://schemas.openxmlformats.org/officeDocument/2006/relationships/slide" Target="slide8.xml"/><Relationship Id="rId4" Type="http://schemas.openxmlformats.org/officeDocument/2006/relationships/hyperlink" Target="mailto:pcn-tr.ceds@nhs.net" TargetMode="External"/><Relationship Id="rId9" Type="http://schemas.openxmlformats.org/officeDocument/2006/relationships/image" Target="../media/image9.png"/></Relationships>
</file>

<file path=ppt/slides/_rels/slide5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gmmh.nhs.uk/early-intervention/" TargetMode="External"/><Relationship Id="rId7"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hyperlink" Target="https://www.thesexualhealthhub.co.uk/services-near-you/oldham-rochdale-and-bury-young-peoples/"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stephanie.ives@nca.nhs.uk" TargetMode="External"/><Relationship Id="rId7"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oldham.gov.uk/hsc/services/records/92/188?send=1" TargetMode="External"/><Relationship Id="rId10" Type="http://schemas.openxmlformats.org/officeDocument/2006/relationships/slide" Target="slide8.xml"/><Relationship Id="rId4" Type="http://schemas.openxmlformats.org/officeDocument/2006/relationships/hyperlink" Target="https://fnp.nhs.uk/" TargetMode="External"/><Relationship Id="rId9" Type="http://schemas.openxmlformats.org/officeDocument/2006/relationships/image" Target="../media/image24.png"/></Relationships>
</file>

<file path=ppt/slides/_rels/slide5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mailto:pcn-tr.oldhameas@nhs.net" TargetMode="External"/><Relationship Id="rId7"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penninecare.nhs.uk/oldhameas" TargetMode="External"/><Relationship Id="rId9" Type="http://schemas.openxmlformats.org/officeDocument/2006/relationships/image" Target="../media/image9.png"/></Relationships>
</file>

<file path=ppt/slides/_rels/slide5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mailto:cwdadmin@oldham.gov.uk" TargetMode="External"/><Relationship Id="rId7"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oldham.gov.uk/hsc/services/records/51/186?send=1"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positive-steps.org.uk/oldham-careers-information-and-resources/" TargetMode="External"/><Relationship Id="rId7"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8.xml"/><Relationship Id="rId5" Type="http://schemas.openxmlformats.org/officeDocument/2006/relationships/hyperlink" Target="https://www.togmind.org/youth-in-mind/take-5" TargetMode="External"/><Relationship Id="rId10" Type="http://schemas.openxmlformats.org/officeDocument/2006/relationships/image" Target="../media/image26.png"/><Relationship Id="rId4" Type="http://schemas.openxmlformats.org/officeDocument/2006/relationships/hyperlink" Target="mailto:take5@togmind.org" TargetMode="External"/><Relationship Id="rId9" Type="http://schemas.openxmlformats.org/officeDocument/2006/relationships/image" Target="../media/image25.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child.mash@oldham.gov.uk" TargetMode="External"/><Relationship Id="rId7"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hyperlink" Target="NULL" TargetMode="External"/><Relationship Id="rId5" Type="http://schemas.openxmlformats.org/officeDocument/2006/relationships/hyperlink" Target="NULL" TargetMode="External"/><Relationship Id="rId10" Type="http://schemas.openxmlformats.org/officeDocument/2006/relationships/slide" Target="slide8.xml"/><Relationship Id="rId4" Type="http://schemas.openxmlformats.org/officeDocument/2006/relationships/hyperlink" Target="https://www.oldham.gov.uk/info/200386/protecting_children/2456/early_help_for_families" TargetMode="Externa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positivestepsuk.co.uk/contact/" TargetMode="External"/><Relationship Id="rId7"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s://positivestepsuk.co.uk/support-for-parents/" TargetMode="External"/><Relationship Id="rId9" Type="http://schemas.openxmlformats.org/officeDocument/2006/relationships/slide" Target="slide8.xml"/></Relationships>
</file>

<file path=ppt/slides/_rels/slide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themix.org.uk/" TargetMode="External"/><Relationship Id="rId7"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slide" Target="slide8.xml"/><Relationship Id="rId5" Type="http://schemas.openxmlformats.org/officeDocument/2006/relationships/hyperlink" Target="https://www.childrenssociety.org.uk/" TargetMode="External"/><Relationship Id="rId10" Type="http://schemas.openxmlformats.org/officeDocument/2006/relationships/image" Target="../media/image29.png"/><Relationship Id="rId4" Type="http://schemas.openxmlformats.org/officeDocument/2006/relationships/hyperlink" Target="mailto:supportercare@childrenssociety.org.uk" TargetMode="External"/><Relationship Id="rId9" Type="http://schemas.openxmlformats.org/officeDocument/2006/relationships/image" Target="../media/image2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info@adhdfoundation.org.uk" TargetMode="External"/><Relationship Id="rId7" Type="http://schemas.openxmlformats.org/officeDocument/2006/relationships/image" Target="../media/image2.png"/><Relationship Id="rId12" Type="http://schemas.openxmlformats.org/officeDocument/2006/relationships/slide" Target="slide8.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hyperlink" Target="https://careerconnect.org.uk/services/#engaging-young-people" TargetMode="External"/><Relationship Id="rId11" Type="http://schemas.openxmlformats.org/officeDocument/2006/relationships/image" Target="../media/image31.png"/><Relationship Id="rId5" Type="http://schemas.openxmlformats.org/officeDocument/2006/relationships/hyperlink" Target="mailto:adviser@careerconnect.org.uk" TargetMode="External"/><Relationship Id="rId10" Type="http://schemas.openxmlformats.org/officeDocument/2006/relationships/image" Target="../media/image30.png"/><Relationship Id="rId4" Type="http://schemas.openxmlformats.org/officeDocument/2006/relationships/hyperlink" Target="https://www.adhdfoundation.org.uk/" TargetMode="External"/><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oldhambereavement@hotmail.co.uk" TargetMode="External"/><Relationship Id="rId7"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hyperlink" Target="https://directory.childbereavementuk.org/organisation/oldham-bereavement-support-service/" TargetMode="External"/><Relationship Id="rId11" Type="http://schemas.openxmlformats.org/officeDocument/2006/relationships/slide" Target="slide8.xml"/><Relationship Id="rId5" Type="http://schemas.openxmlformats.org/officeDocument/2006/relationships/hyperlink" Target="mailto:info@gaddum.co.uk" TargetMode="External"/><Relationship Id="rId10" Type="http://schemas.openxmlformats.org/officeDocument/2006/relationships/image" Target="../media/image32.png"/><Relationship Id="rId4" Type="http://schemas.openxmlformats.org/officeDocument/2006/relationships/hyperlink" Target="https://oldhambereavement.webs.com/" TargetMode="External"/><Relationship Id="rId9" Type="http://schemas.openxmlformats.org/officeDocument/2006/relationships/image" Target="../media/image8.png"/></Relationships>
</file>

<file path=ppt/slides/_rels/slide6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earlybreak.co.uk/what-we-do/early-break-core-services/" TargetMode="External"/><Relationship Id="rId3" Type="http://schemas.openxmlformats.org/officeDocument/2006/relationships/hyperlink" Target="mailto:info@positive-steps.org.uk" TargetMode="External"/><Relationship Id="rId7" Type="http://schemas.openxmlformats.org/officeDocument/2006/relationships/image" Target="../media/image8.png"/><Relationship Id="rId12" Type="http://schemas.openxmlformats.org/officeDocument/2006/relationships/hyperlink" Target="https://earlybreak.co.uk/contact/"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mailto:info@earlybreak.co.uk" TargetMode="External"/><Relationship Id="rId5" Type="http://schemas.openxmlformats.org/officeDocument/2006/relationships/image" Target="../media/image2.png"/><Relationship Id="rId10" Type="http://schemas.openxmlformats.org/officeDocument/2006/relationships/hyperlink" Target="https://earlybreak.co.uk/referrals/" TargetMode="External"/><Relationship Id="rId4" Type="http://schemas.openxmlformats.org/officeDocument/2006/relationships/hyperlink" Target="https://positive-steps.org.uk/services/young-carers/" TargetMode="External"/><Relationship Id="rId9" Type="http://schemas.openxmlformats.org/officeDocument/2006/relationships/slide" Target="slide8.xml"/><Relationship Id="rId14" Type="http://schemas.openxmlformats.org/officeDocument/2006/relationships/image" Target="../media/image34.png"/></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info@positive-steps.org.uk" TargetMode="External"/><Relationship Id="rId7" Type="http://schemas.openxmlformats.org/officeDocument/2006/relationships/image" Target="../media/image2.png"/><Relationship Id="rId12" Type="http://schemas.openxmlformats.org/officeDocument/2006/relationships/slide" Target="slide8.xm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hyperlink" Target="https://www.penninecare.nhs.uk/oldhamchildrensld" TargetMode="External"/><Relationship Id="rId11" Type="http://schemas.openxmlformats.org/officeDocument/2006/relationships/image" Target="../media/image33.png"/><Relationship Id="rId5" Type="http://schemas.openxmlformats.org/officeDocument/2006/relationships/hyperlink" Target="mailto:pcntr.oldhamchildrensldteamreferrals@nhs.net" TargetMode="External"/><Relationship Id="rId10" Type="http://schemas.openxmlformats.org/officeDocument/2006/relationships/image" Target="../media/image35.png"/><Relationship Id="rId4" Type="http://schemas.openxmlformats.org/officeDocument/2006/relationships/hyperlink" Target="https://www.positive-steps.org.uk/services-for-children-and-young-people/youth-justice-service" TargetMode="External"/><Relationship Id="rId9" Type="http://schemas.openxmlformats.org/officeDocument/2006/relationships/image" Target="../media/image8.png"/></Relationships>
</file>

<file path=ppt/slides/_rels/slide6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northerncarealliance.nhs.uk/our-services/oldham-school-nursing-service?q=%2Four-services%2Foldham-school-nursing-service" TargetMode="External"/><Relationship Id="rId7"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hyperlink" Target="https://familyhubs.oldham.gov.uk/family-hubs/" TargetMode="External"/><Relationship Id="rId5" Type="http://schemas.openxmlformats.org/officeDocument/2006/relationships/image" Target="../media/image7.png"/><Relationship Id="rId10" Type="http://schemas.openxmlformats.org/officeDocument/2006/relationships/hyperlink" Target="mailto:familyinfo@oldham.gov.uk" TargetMode="External"/><Relationship Id="rId4" Type="http://schemas.openxmlformats.org/officeDocument/2006/relationships/image" Target="../media/image2.png"/><Relationship Id="rId9" Type="http://schemas.openxmlformats.org/officeDocument/2006/relationships/image" Target="../media/image37.png"/></Relationships>
</file>

<file path=ppt/slides/_rels/slide6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mailto:nicola.field@oldham.gov.uk" TargetMode="External"/><Relationship Id="rId7"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mailto:idaa.service@oldham.gov.uk"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info@ghazalitrust.com" TargetMode="External"/><Relationship Id="rId7" Type="http://schemas.openxmlformats.org/officeDocument/2006/relationships/hyperlink" Target="mailto:https://www.oldhamconnect.uk/Page/27992" TargetMode="External"/><Relationship Id="rId12"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hyperlink" Target="mailto:Natalie.Williams@oldham.gov.uk" TargetMode="External"/><Relationship Id="rId11" Type="http://schemas.openxmlformats.org/officeDocument/2006/relationships/slide" Target="slide8.xml"/><Relationship Id="rId5" Type="http://schemas.openxmlformats.org/officeDocument/2006/relationships/hyperlink" Target="mailto:aimee.thomas@oldham.gov.uk" TargetMode="External"/><Relationship Id="rId10" Type="http://schemas.openxmlformats.org/officeDocument/2006/relationships/image" Target="../media/image8.png"/><Relationship Id="rId4" Type="http://schemas.openxmlformats.org/officeDocument/2006/relationships/hyperlink" Target="https://ghazalitrust.com/" TargetMode="External"/><Relationship Id="rId9" Type="http://schemas.openxmlformats.org/officeDocument/2006/relationships/image" Target="../media/image7.png"/></Relationships>
</file>

<file path=ppt/slides/_rels/slide6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info@actiontogether.org.uk" TargetMode="External"/><Relationship Id="rId7"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hyperlink" Target="https://www.northerncarealliance.nhs.uk/our-services/childrens-occupational-therapy-1?q=/our-services" TargetMode="External"/><Relationship Id="rId11" Type="http://schemas.openxmlformats.org/officeDocument/2006/relationships/slide" Target="slide8.xml"/><Relationship Id="rId5" Type="http://schemas.openxmlformats.org/officeDocument/2006/relationships/hyperlink" Target="mailto:nca.procurement@nca.nhs.uk" TargetMode="External"/><Relationship Id="rId10" Type="http://schemas.openxmlformats.org/officeDocument/2006/relationships/image" Target="../media/image39.png"/><Relationship Id="rId4" Type="http://schemas.openxmlformats.org/officeDocument/2006/relationships/hyperlink" Target="https://www.actiontogether.org.uk/oldham"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mailto:admin@cw-tc.co.uk" TargetMode="External"/><Relationship Id="rId7"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s://cw-tc.co.uk/" TargetMode="External"/><Relationship Id="rId9" Type="http://schemas.openxmlformats.org/officeDocument/2006/relationships/image" Target="../media/image40.png"/></Relationships>
</file>

<file path=ppt/slides/_rels/slide71.xml.rels><?xml version="1.0" encoding="UTF-8" standalone="yes"?>
<Relationships xmlns="http://schemas.openxmlformats.org/package/2006/relationships"><Relationship Id="rId8" Type="http://schemas.openxmlformats.org/officeDocument/2006/relationships/hyperlink" Target="mailto:pcn-tr.oldhamchildrensldteamreferrals@nhs.net" TargetMode="External"/><Relationship Id="rId3" Type="http://schemas.openxmlformats.org/officeDocument/2006/relationships/hyperlink" Target="https://www.gmmh.nhs.uk/rapid-response-team/" TargetMode="External"/><Relationship Id="rId7" Type="http://schemas.openxmlformats.org/officeDocument/2006/relationships/slide" Target="slide8.xml"/><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42.png"/><Relationship Id="rId5" Type="http://schemas.openxmlformats.org/officeDocument/2006/relationships/image" Target="../media/image7.png"/><Relationship Id="rId10"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hyperlink" Target="https://www.penninecare.nhs.uk/oldhamchildrensld"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nhs.uk/service-search/find-a-GP" TargetMode="External"/><Relationship Id="rId7" Type="http://schemas.openxmlformats.org/officeDocument/2006/relationships/slide" Target="slide8.xml"/><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northerncarealliance.nhs.uk/contact-us" TargetMode="External"/><Relationship Id="rId7"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https://safenet.org.uk/our-services/Oldham/" TargetMode="External"/><Relationship Id="rId5" Type="http://schemas.openxmlformats.org/officeDocument/2006/relationships/image" Target="../media/image2.png"/><Relationship Id="rId10" Type="http://schemas.openxmlformats.org/officeDocument/2006/relationships/hyperlink" Target="mailto:contact@safenet.org.uk" TargetMode="External"/><Relationship Id="rId4" Type="http://schemas.openxmlformats.org/officeDocument/2006/relationships/hyperlink" Target="https://www.northerncarealliance.nhs.uk/patient-information/maternity-services" TargetMode="External"/><Relationship Id="rId9" Type="http://schemas.openxmlformats.org/officeDocument/2006/relationships/image" Target="../media/image8.png"/></Relationships>
</file>

<file path=ppt/slides/_rels/slide7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office@togmind.org" TargetMode="External"/><Relationship Id="rId7" Type="http://schemas.openxmlformats.org/officeDocument/2006/relationships/image" Target="../media/image7.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slide" Target="slide8.xml"/><Relationship Id="rId5" Type="http://schemas.openxmlformats.org/officeDocument/2006/relationships/hyperlink" Target="https://www.togmind.org/youth-mind" TargetMode="External"/><Relationship Id="rId10" Type="http://schemas.openxmlformats.org/officeDocument/2006/relationships/image" Target="../media/image44.png"/><Relationship Id="rId4" Type="http://schemas.openxmlformats.org/officeDocument/2006/relationships/hyperlink" Target="https://www.togmind.org/home" TargetMode="External"/><Relationship Id="rId9" Type="http://schemas.openxmlformats.org/officeDocument/2006/relationships/image" Target="../media/image43.png"/></Relationships>
</file>

<file path=ppt/slides/_rels/slide75.xml.rels><?xml version="1.0" encoding="UTF-8" standalone="yes"?>
<Relationships xmlns="http://schemas.openxmlformats.org/package/2006/relationships"><Relationship Id="rId8" Type="http://schemas.openxmlformats.org/officeDocument/2006/relationships/hyperlink" Target="mailto:gmicb-sal.gm.bs@nhs.net" TargetMode="External"/><Relationship Id="rId3" Type="http://schemas.openxmlformats.org/officeDocument/2006/relationships/hyperlink" Target="https://www.northerncarealliance.nhs.uk/our-services/health-visiting" TargetMode="External"/><Relationship Id="rId7" Type="http://schemas.openxmlformats.org/officeDocument/2006/relationships/slide" Target="slide8.xml"/><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hyperlink" Target="https://greater-manchester-bereavement-service.org.uk/about-us/"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hyperlink" Target="mailto:adoptionsupport@adoptionnow.org.uk" TargetMode="External"/><Relationship Id="rId7" Type="http://schemas.openxmlformats.org/officeDocument/2006/relationships/slide" Target="slide8.xml"/><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oldham.gov.uk/adoption" TargetMode="External"/><Relationship Id="rId4" Type="http://schemas.openxmlformats.org/officeDocument/2006/relationships/hyperlink" Target="http://www.adoptionnow.org.uk/" TargetMode="External"/><Relationship Id="rId9" Type="http://schemas.openxmlformats.org/officeDocument/2006/relationships/image" Target="../media/image7.png"/></Relationships>
</file>

<file path=ppt/slides/_rels/slide7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simonesprayoffice@42ndstreet.org.uk" TargetMode="External"/><Relationship Id="rId7" Type="http://schemas.openxmlformats.org/officeDocument/2006/relationships/slide" Target="slide8.xml"/><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42ndstreet.org.uk/" TargetMode="External"/><Relationship Id="rId4" Type="http://schemas.openxmlformats.org/officeDocument/2006/relationships/hyperlink" Target="mailto:theteam@42ndstreet.org.uk" TargetMode="External"/><Relationship Id="rId9" Type="http://schemas.openxmlformats.org/officeDocument/2006/relationships/image" Target="../media/image47.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jpg"/></Relationships>
</file>

<file path=ppt/slides/_rels/slide79.xml.rels><?xml version="1.0" encoding="UTF-8" standalone="yes"?>
<Relationships xmlns="http://schemas.openxmlformats.org/package/2006/relationships"><Relationship Id="rId3" Type="http://schemas.openxmlformats.org/officeDocument/2006/relationships/hyperlink" Target="https://www.penninecare.nhs.uk/hopeunit" TargetMode="External"/><Relationship Id="rId7" Type="http://schemas.openxmlformats.org/officeDocument/2006/relationships/slide" Target="slide8.xml"/><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22.xml"/><Relationship Id="rId18" Type="http://schemas.openxmlformats.org/officeDocument/2006/relationships/slide" Target="slide15.xml"/><Relationship Id="rId26" Type="http://schemas.openxmlformats.org/officeDocument/2006/relationships/slide" Target="slide34.xml"/><Relationship Id="rId3" Type="http://schemas.openxmlformats.org/officeDocument/2006/relationships/slide" Target="slide11.xml"/><Relationship Id="rId21" Type="http://schemas.openxmlformats.org/officeDocument/2006/relationships/slide" Target="slide16.xml"/><Relationship Id="rId7" Type="http://schemas.openxmlformats.org/officeDocument/2006/relationships/slide" Target="slide20.xml"/><Relationship Id="rId12" Type="http://schemas.openxmlformats.org/officeDocument/2006/relationships/slide" Target="slide10.xml"/><Relationship Id="rId17" Type="http://schemas.openxmlformats.org/officeDocument/2006/relationships/slide" Target="slide31.xml"/><Relationship Id="rId25" Type="http://schemas.openxmlformats.org/officeDocument/2006/relationships/slide" Target="slide25.xml"/><Relationship Id="rId2" Type="http://schemas.openxmlformats.org/officeDocument/2006/relationships/notesSlide" Target="../notesSlides/notesSlide8.xml"/><Relationship Id="rId16" Type="http://schemas.openxmlformats.org/officeDocument/2006/relationships/slide" Target="slide23.xml"/><Relationship Id="rId20" Type="http://schemas.openxmlformats.org/officeDocument/2006/relationships/slide" Target="slide32.xml"/><Relationship Id="rId29"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slide" Target="slide29.xml"/><Relationship Id="rId24" Type="http://schemas.openxmlformats.org/officeDocument/2006/relationships/slide" Target="slide17.xml"/><Relationship Id="rId32" Type="http://schemas.openxmlformats.org/officeDocument/2006/relationships/image" Target="../media/image4.png"/><Relationship Id="rId5" Type="http://schemas.openxmlformats.org/officeDocument/2006/relationships/slide" Target="slide27.xml"/><Relationship Id="rId15" Type="http://schemas.openxmlformats.org/officeDocument/2006/relationships/slide" Target="slide14.xml"/><Relationship Id="rId23" Type="http://schemas.openxmlformats.org/officeDocument/2006/relationships/slide" Target="slide33.xml"/><Relationship Id="rId28" Type="http://schemas.openxmlformats.org/officeDocument/2006/relationships/slide" Target="slide26.xml"/><Relationship Id="rId10" Type="http://schemas.openxmlformats.org/officeDocument/2006/relationships/slide" Target="slide21.xml"/><Relationship Id="rId19" Type="http://schemas.openxmlformats.org/officeDocument/2006/relationships/slide" Target="slide9.xml"/><Relationship Id="rId31" Type="http://schemas.openxmlformats.org/officeDocument/2006/relationships/image" Target="../media/image3.jpg"/><Relationship Id="rId4" Type="http://schemas.openxmlformats.org/officeDocument/2006/relationships/slide" Target="slide19.xml"/><Relationship Id="rId9" Type="http://schemas.openxmlformats.org/officeDocument/2006/relationships/slide" Target="slide13.xml"/><Relationship Id="rId14" Type="http://schemas.openxmlformats.org/officeDocument/2006/relationships/slide" Target="slide30.xml"/><Relationship Id="rId22" Type="http://schemas.openxmlformats.org/officeDocument/2006/relationships/slide" Target="slide24.xml"/><Relationship Id="rId27" Type="http://schemas.openxmlformats.org/officeDocument/2006/relationships/slide" Target="slide18.xml"/><Relationship Id="rId30" Type="http://schemas.openxmlformats.org/officeDocument/2006/relationships/image" Target="../media/image2.png"/></Relationships>
</file>

<file path=ppt/slides/_rels/slide8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nhs.uk/live-well/sexual-health/" TargetMode="External"/><Relationship Id="rId7"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hyperlink" Target="https://www.healthforteens.co.uk/sexual-health/"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contact@kooth.com" TargetMode="External"/><Relationship Id="rId7"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kooth.com/signup/where-do-you-live" TargetMode="External"/><Relationship Id="rId4" Type="http://schemas.openxmlformats.org/officeDocument/2006/relationships/hyperlink" Target="mailto:parents@kooth.com" TargetMode="External"/><Relationship Id="rId9" Type="http://schemas.openxmlformats.org/officeDocument/2006/relationships/slide" Target="slide8.xml"/></Relationships>
</file>

<file path=ppt/slides/_rels/slide8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theproudtrust.org/contact-us/" TargetMode="External"/><Relationship Id="rId7"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png"/><Relationship Id="rId10" Type="http://schemas.openxmlformats.org/officeDocument/2006/relationships/image" Target="../media/image51.png"/><Relationship Id="rId4" Type="http://schemas.openxmlformats.org/officeDocument/2006/relationships/hyperlink" Target="https://www.theproudtrust.org/" TargetMode="External"/><Relationship Id="rId9" Type="http://schemas.openxmlformats.org/officeDocument/2006/relationships/hyperlink" Target="http://www.chathealth.nhs.uk/"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youngminds.org.uk/about-us/contact-us/" TargetMode="External"/><Relationship Id="rId7" Type="http://schemas.openxmlformats.org/officeDocument/2006/relationships/image" Target="../media/image2.png"/><Relationship Id="rId12" Type="http://schemas.openxmlformats.org/officeDocument/2006/relationships/slide" Target="slide8.xml"/><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hyperlink" Target="https://www.tcf.org.uk/" TargetMode="External"/><Relationship Id="rId11" Type="http://schemas.openxmlformats.org/officeDocument/2006/relationships/image" Target="../media/image53.png"/><Relationship Id="rId5" Type="http://schemas.openxmlformats.org/officeDocument/2006/relationships/hyperlink" Target="mailto:helpline@tcf.org.uk" TargetMode="External"/><Relationship Id="rId10" Type="http://schemas.openxmlformats.org/officeDocument/2006/relationships/image" Target="../media/image52.png"/><Relationship Id="rId4" Type="http://schemas.openxmlformats.org/officeDocument/2006/relationships/hyperlink" Target="https://www.youngminds.org.uk/" TargetMode="External"/><Relationship Id="rId9" Type="http://schemas.openxmlformats.org/officeDocument/2006/relationships/image" Target="../media/image8.png"/></Relationships>
</file>

<file path=ppt/slides/_rels/slide8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mailto:sarah@nopanic.org.uk" TargetMode="External"/><Relationship Id="rId7"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www.childline.org.uk/" TargetMode="External"/><Relationship Id="rId10" Type="http://schemas.openxmlformats.org/officeDocument/2006/relationships/slide" Target="slide8.xml"/><Relationship Id="rId4" Type="http://schemas.openxmlformats.org/officeDocument/2006/relationships/hyperlink" Target="https://nopanic.org.uk/" TargetMode="External"/><Relationship Id="rId9" Type="http://schemas.openxmlformats.org/officeDocument/2006/relationships/image" Target="../media/image55.png"/></Relationships>
</file>

<file path=ppt/slides/_rels/slide8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youngminds.org.uk/about-us/contact-us/" TargetMode="External"/><Relationship Id="rId7"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hyperlink" Target="https://www.anxietyuk.org.uk/" TargetMode="External"/><Relationship Id="rId5" Type="http://schemas.openxmlformats.org/officeDocument/2006/relationships/hyperlink" Target="mailto:admin@anxietyuk.org.uk" TargetMode="External"/><Relationship Id="rId10" Type="http://schemas.openxmlformats.org/officeDocument/2006/relationships/slide" Target="slide8.xml"/><Relationship Id="rId4" Type="http://schemas.openxmlformats.org/officeDocument/2006/relationships/hyperlink" Target="https://www.youngminds.org.uk/" TargetMode="External"/><Relationship Id="rId9" Type="http://schemas.openxmlformats.org/officeDocument/2006/relationships/image" Target="../media/image7.png"/></Relationships>
</file>

<file path=ppt/slides/_rels/slide8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cruse.org.uk/" TargetMode="External"/><Relationship Id="rId7"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optimisehealthcaregroup.co.uk/" TargetMode="External"/><Relationship Id="rId10" Type="http://schemas.openxmlformats.org/officeDocument/2006/relationships/image" Target="../media/image58.png"/><Relationship Id="rId4" Type="http://schemas.openxmlformats.org/officeDocument/2006/relationships/hyperlink" Target="mailto:info@optimisehcg.co.uk" TargetMode="External"/><Relationship Id="rId9" Type="http://schemas.openxmlformats.org/officeDocument/2006/relationships/slide" Target="slide8.xml"/></Relationships>
</file>

<file path=ppt/slides/_rels/slide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hopeagain@cruse.org.uk" TargetMode="External"/><Relationship Id="rId7" Type="http://schemas.openxmlformats.org/officeDocument/2006/relationships/hyperlink" Target="NULL" TargetMode="External"/><Relationship Id="rId12" Type="http://schemas.openxmlformats.org/officeDocument/2006/relationships/slide" Target="slide8.xml"/><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hyperlink" Target="NULL" TargetMode="External"/><Relationship Id="rId11" Type="http://schemas.openxmlformats.org/officeDocument/2006/relationships/image" Target="../media/image7.png"/><Relationship Id="rId5" Type="http://schemas.openxmlformats.org/officeDocument/2006/relationships/hyperlink" Target="mailto:ask@winstonswish.org" TargetMode="External"/><Relationship Id="rId10" Type="http://schemas.openxmlformats.org/officeDocument/2006/relationships/image" Target="../media/image60.png"/><Relationship Id="rId4" Type="http://schemas.openxmlformats.org/officeDocument/2006/relationships/hyperlink" Target="https://www.hopeagain.org.uk/" TargetMode="External"/><Relationship Id="rId9" Type="http://schemas.openxmlformats.org/officeDocument/2006/relationships/image" Target="../media/image59.png"/></Relationships>
</file>

<file path=ppt/slides/_rels/slide8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mailto:pat@papyrus-uk.org" TargetMode="External"/><Relationship Id="rId7"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hyperlink" Target="https://www.thecalmzone.net/" TargetMode="External"/><Relationship Id="rId11" Type="http://schemas.openxmlformats.org/officeDocument/2006/relationships/slide" Target="slide8.xml"/><Relationship Id="rId5" Type="http://schemas.openxmlformats.org/officeDocument/2006/relationships/hyperlink" Target="https://www.papyrus-uk.org/" TargetMode="External"/><Relationship Id="rId10" Type="http://schemas.openxmlformats.org/officeDocument/2006/relationships/image" Target="../media/image7.png"/><Relationship Id="rId4" Type="http://schemas.openxmlformats.org/officeDocument/2006/relationships/hyperlink" Target="mailto:admin@papyrus-uk.org" TargetMode="External"/><Relationship Id="rId9" Type="http://schemas.openxmlformats.org/officeDocument/2006/relationships/image" Target="../media/image62.png"/></Relationships>
</file>

<file path=ppt/slides/_rels/slide8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www.nationalbullyinghelpline.co.uk/" TargetMode="External"/><Relationship Id="rId7"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hyperlink" Target="https://www.carersuk.org/" TargetMode="External"/><Relationship Id="rId10" Type="http://schemas.openxmlformats.org/officeDocument/2006/relationships/slide" Target="slide8.xml"/><Relationship Id="rId4" Type="http://schemas.openxmlformats.org/officeDocument/2006/relationships/hyperlink" Target="mailto:advice@carersuk.org" TargetMode="Externa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0.xml"/><Relationship Id="rId18" Type="http://schemas.openxmlformats.org/officeDocument/2006/relationships/slide" Target="slide62.xml"/><Relationship Id="rId3" Type="http://schemas.openxmlformats.org/officeDocument/2006/relationships/slide" Target="slide47.xml"/><Relationship Id="rId21" Type="http://schemas.openxmlformats.org/officeDocument/2006/relationships/image" Target="../media/image4.png"/><Relationship Id="rId7" Type="http://schemas.openxmlformats.org/officeDocument/2006/relationships/slide" Target="slide36.xml"/><Relationship Id="rId12" Type="http://schemas.openxmlformats.org/officeDocument/2006/relationships/slide" Target="slide83.xml"/><Relationship Id="rId17" Type="http://schemas.openxmlformats.org/officeDocument/2006/relationships/slide" Target="slide61.xml"/><Relationship Id="rId2" Type="http://schemas.openxmlformats.org/officeDocument/2006/relationships/notesSlide" Target="../notesSlides/notesSlide9.xml"/><Relationship Id="rId16" Type="http://schemas.openxmlformats.org/officeDocument/2006/relationships/slide" Target="slide45.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68.xml"/><Relationship Id="rId11" Type="http://schemas.openxmlformats.org/officeDocument/2006/relationships/slide" Target="slide66.xml"/><Relationship Id="rId5" Type="http://schemas.openxmlformats.org/officeDocument/2006/relationships/slide" Target="slide58.xml"/><Relationship Id="rId15" Type="http://schemas.openxmlformats.org/officeDocument/2006/relationships/slide" Target="slide81.xml"/><Relationship Id="rId10" Type="http://schemas.openxmlformats.org/officeDocument/2006/relationships/slide" Target="slide43.xml"/><Relationship Id="rId19" Type="http://schemas.openxmlformats.org/officeDocument/2006/relationships/image" Target="../media/image2.png"/><Relationship Id="rId4" Type="http://schemas.openxmlformats.org/officeDocument/2006/relationships/slide" Target="slide52.xml"/><Relationship Id="rId9" Type="http://schemas.openxmlformats.org/officeDocument/2006/relationships/slide" Target="slide46.xml"/><Relationship Id="rId14" Type="http://schemas.openxmlformats.org/officeDocument/2006/relationships/slide" Target="slide74.xml"/><Relationship Id="rId22" Type="http://schemas.openxmlformats.org/officeDocument/2006/relationships/slide" Target="slide8.xml"/></Relationships>
</file>

<file path=ppt/slides/_rels/slide9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parentsupport@kidscape.org.uk" TargetMode="External"/><Relationship Id="rId7" Type="http://schemas.openxmlformats.org/officeDocument/2006/relationships/hyperlink" Target="http://www.bullying.co.uk/" TargetMode="External"/><Relationship Id="rId12" Type="http://schemas.openxmlformats.org/officeDocument/2006/relationships/slide" Target="slide8.xml"/><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hyperlink" Target="mailto:askus@familylives.org.Telephonete" TargetMode="External"/><Relationship Id="rId11" Type="http://schemas.openxmlformats.org/officeDocument/2006/relationships/image" Target="../media/image7.png"/><Relationship Id="rId5" Type="http://schemas.openxmlformats.org/officeDocument/2006/relationships/hyperlink" Target="https://www.kidscape.org.uk/" TargetMode="External"/><Relationship Id="rId10" Type="http://schemas.openxmlformats.org/officeDocument/2006/relationships/image" Target="../media/image66.png"/><Relationship Id="rId4" Type="http://schemas.openxmlformats.org/officeDocument/2006/relationships/hyperlink" Target="mailto:info@kidscape.org.uk" TargetMode="External"/><Relationship Id="rId9" Type="http://schemas.openxmlformats.org/officeDocument/2006/relationships/image" Target="../media/image65.png"/></Relationships>
</file>

<file path=ppt/slides/_rels/slide9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mailto:help@beateatingdisorders.org.uk" TargetMode="External"/><Relationship Id="rId7"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hyperlink" Target="https://yippy.green/profile/talk-ed" TargetMode="External"/><Relationship Id="rId11" Type="http://schemas.openxmlformats.org/officeDocument/2006/relationships/slide" Target="slide8.xml"/><Relationship Id="rId5" Type="http://schemas.openxmlformats.org/officeDocument/2006/relationships/hyperlink" Target="https://yippy.green/service/contact" TargetMode="External"/><Relationship Id="rId10" Type="http://schemas.openxmlformats.org/officeDocument/2006/relationships/image" Target="../media/image7.png"/><Relationship Id="rId4" Type="http://schemas.openxmlformats.org/officeDocument/2006/relationships/hyperlink" Target="http://www.beateatingdisorders.org.uk/" TargetMode="External"/><Relationship Id="rId9" Type="http://schemas.openxmlformats.org/officeDocument/2006/relationships/image" Target="../media/image68.png"/></Relationships>
</file>

<file path=ppt/slides/_rels/slide9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mailto:info@adoptionuk.org.uk" TargetMode="External"/><Relationship Id="rId7"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hyperlink" Target="https://eating-disorders.org.uk/" TargetMode="External"/><Relationship Id="rId11" Type="http://schemas.openxmlformats.org/officeDocument/2006/relationships/slide" Target="slide8.xml"/><Relationship Id="rId5" Type="http://schemas.openxmlformats.org/officeDocument/2006/relationships/hyperlink" Target="mailto:admin@ncfed.com" TargetMode="External"/><Relationship Id="rId10" Type="http://schemas.openxmlformats.org/officeDocument/2006/relationships/image" Target="../media/image7.png"/><Relationship Id="rId4" Type="http://schemas.openxmlformats.org/officeDocument/2006/relationships/hyperlink" Target="http://www.adoptionuk.org/" TargetMode="External"/><Relationship Id="rId9" Type="http://schemas.openxmlformats.org/officeDocument/2006/relationships/image" Target="../media/image70.png"/></Relationships>
</file>

<file path=ppt/slides/_rels/slide9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mailto:imaanlgbtq@gmail.com" TargetMode="External"/><Relationship Id="rId7"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hyperlink" Target="https://thefosteringnetwork.org.uk/" TargetMode="External"/><Relationship Id="rId11" Type="http://schemas.openxmlformats.org/officeDocument/2006/relationships/slide" Target="slide8.xml"/><Relationship Id="rId5" Type="http://schemas.openxmlformats.org/officeDocument/2006/relationships/hyperlink" Target="mailto:info@fostering.net" TargetMode="External"/><Relationship Id="rId10" Type="http://schemas.openxmlformats.org/officeDocument/2006/relationships/image" Target="../media/image7.png"/><Relationship Id="rId4" Type="http://schemas.openxmlformats.org/officeDocument/2006/relationships/hyperlink" Target="https://imaanlondon.wordpress.com/" TargetMode="External"/><Relationship Id="rId9" Type="http://schemas.openxmlformats.org/officeDocument/2006/relationships/image" Target="../media/image72.png"/></Relationships>
</file>

<file path=ppt/slides/_rels/slide9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mailto:olivia.ouwehand@theproudtrust.org" TargetMode="External"/><Relationship Id="rId7" Type="http://schemas.openxmlformats.org/officeDocument/2006/relationships/image" Target="../media/image7.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4.png"/><Relationship Id="rId5" Type="http://schemas.openxmlformats.org/officeDocument/2006/relationships/image" Target="../media/image2.png"/><Relationship Id="rId10" Type="http://schemas.openxmlformats.org/officeDocument/2006/relationships/hyperlink" Target="https://www.womensaid.org.uk/" TargetMode="External"/><Relationship Id="rId4" Type="http://schemas.openxmlformats.org/officeDocument/2006/relationships/hyperlink" Target="http://www.theproudtrust.org/proud-connections" TargetMode="External"/><Relationship Id="rId9" Type="http://schemas.openxmlformats.org/officeDocument/2006/relationships/hyperlink" Target="https://www.womensaid.org.uk/information-support/"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mailto:info@shelter.org.uk" TargetMode="External"/><Relationship Id="rId7"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hyperlink" Target="http://www.akt.org.uk/" TargetMode="External"/><Relationship Id="rId11" Type="http://schemas.openxmlformats.org/officeDocument/2006/relationships/slide" Target="slide8.xml"/><Relationship Id="rId5" Type="http://schemas.openxmlformats.org/officeDocument/2006/relationships/hyperlink" Target="mailto:gethelp@akt.org.uk" TargetMode="External"/><Relationship Id="rId10" Type="http://schemas.openxmlformats.org/officeDocument/2006/relationships/image" Target="../media/image7.png"/><Relationship Id="rId4" Type="http://schemas.openxmlformats.org/officeDocument/2006/relationships/hyperlink" Target="https://www.shelter.org.uk/" TargetMode="External"/><Relationship Id="rId9" Type="http://schemas.openxmlformats.org/officeDocument/2006/relationships/image" Target="../media/image76.png"/></Relationships>
</file>

<file path=ppt/slides/_rels/slide9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mailto:info@rethink.org" TargetMode="External"/><Relationship Id="rId7"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hyperlink" Target="https://stem4.org.uk/" TargetMode="External"/><Relationship Id="rId11" Type="http://schemas.openxmlformats.org/officeDocument/2006/relationships/slide" Target="slide8.xml"/><Relationship Id="rId5" Type="http://schemas.openxmlformats.org/officeDocument/2006/relationships/hyperlink" Target="mailto:enquiries@stem4.org.uk" TargetMode="External"/><Relationship Id="rId10" Type="http://schemas.openxmlformats.org/officeDocument/2006/relationships/image" Target="../media/image7.png"/><Relationship Id="rId4" Type="http://schemas.openxmlformats.org/officeDocument/2006/relationships/hyperlink" Target="https://www.rethink.org/" TargetMode="External"/><Relationship Id="rId9" Type="http://schemas.openxmlformats.org/officeDocument/2006/relationships/image" Target="../media/image78.png"/></Relationships>
</file>

<file path=ppt/slides/_rels/slide9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www.ocdaction.org.uk/" TargetMode="External"/><Relationship Id="rId7"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www.ocduk.org/" TargetMode="External"/><Relationship Id="rId10" Type="http://schemas.openxmlformats.org/officeDocument/2006/relationships/slide" Target="slide8.xml"/><Relationship Id="rId4" Type="http://schemas.openxmlformats.org/officeDocument/2006/relationships/hyperlink" Target="https://www.ocduk.org/contact-us/" TargetMode="External"/><Relationship Id="rId9" Type="http://schemas.openxmlformats.org/officeDocument/2006/relationships/image" Target="../media/image7.png"/></Relationships>
</file>

<file path=ppt/slides/_rels/slide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ecommunity@bipolaruk.org" TargetMode="External"/><Relationship Id="rId7" Type="http://schemas.openxmlformats.org/officeDocument/2006/relationships/hyperlink" Target="http://www.familylives.org.uk/" TargetMode="External"/><Relationship Id="rId12" Type="http://schemas.openxmlformats.org/officeDocument/2006/relationships/slide" Target="slide8.xml"/><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hyperlink" Target="mailto:askus@familylives.org.uk" TargetMode="External"/><Relationship Id="rId11" Type="http://schemas.openxmlformats.org/officeDocument/2006/relationships/image" Target="../media/image7.png"/><Relationship Id="rId5" Type="http://schemas.openxmlformats.org/officeDocument/2006/relationships/hyperlink" Target="https://www.bipolaruk.org/" TargetMode="External"/><Relationship Id="rId10" Type="http://schemas.openxmlformats.org/officeDocument/2006/relationships/image" Target="../media/image82.png"/><Relationship Id="rId4" Type="http://schemas.openxmlformats.org/officeDocument/2006/relationships/hyperlink" Target="mailto:supportgroups@bipolaruk.org" TargetMode="External"/><Relationship Id="rId9" Type="http://schemas.openxmlformats.org/officeDocument/2006/relationships/image" Target="../media/image81.png"/></Relationships>
</file>

<file path=ppt/slides/_rels/slide9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www.samaritans.org/how-we-can-help/contact-Samaritan/" TargetMode="External"/><Relationship Id="rId7"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hyperlink" Target="http://www.talktofrank.com/" TargetMode="External"/><Relationship Id="rId11" Type="http://schemas.openxmlformats.org/officeDocument/2006/relationships/slide" Target="slide8.xml"/><Relationship Id="rId5" Type="http://schemas.openxmlformats.org/officeDocument/2006/relationships/hyperlink" Target="mailto::%20frank@talktofrank.com" TargetMode="External"/><Relationship Id="rId10" Type="http://schemas.openxmlformats.org/officeDocument/2006/relationships/image" Target="../media/image7.png"/><Relationship Id="rId4" Type="http://schemas.openxmlformats.org/officeDocument/2006/relationships/hyperlink" Target="https://www.samaritans.org/" TargetMode="External"/><Relationship Id="rId9"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644549"/>
            <a:ext cx="18286475" cy="10287000"/>
          </a:xfrm>
          <a:custGeom>
            <a:avLst/>
            <a:gdLst/>
            <a:ahLst/>
            <a:cxnLst/>
            <a:rect l="l" t="t" r="r" b="b"/>
            <a:pathLst>
              <a:path w="14039520" h="10287000" extrusionOk="0">
                <a:moveTo>
                  <a:pt x="0" y="0"/>
                </a:moveTo>
                <a:lnTo>
                  <a:pt x="14039520" y="0"/>
                </a:lnTo>
                <a:lnTo>
                  <a:pt x="14039520" y="10287000"/>
                </a:lnTo>
                <a:lnTo>
                  <a:pt x="0" y="10287000"/>
                </a:lnTo>
                <a:lnTo>
                  <a:pt x="0" y="0"/>
                </a:lnTo>
                <a:close/>
              </a:path>
            </a:pathLst>
          </a:custGeom>
          <a:blipFill rotWithShape="1">
            <a:blip r:embed="rId3">
              <a:alphaModFix amt="30000"/>
            </a:blip>
            <a:stretch>
              <a:fillRect t="-6694" b="-6693"/>
            </a:stretch>
          </a:blipFill>
          <a:ln>
            <a:noFill/>
          </a:ln>
        </p:spPr>
        <p:txBody>
          <a:bodyPr/>
          <a:lstStyle/>
          <a:p>
            <a:endParaRPr lang="en-US"/>
          </a:p>
        </p:txBody>
      </p:sp>
      <p:sp>
        <p:nvSpPr>
          <p:cNvPr id="85" name="Google Shape;85;p1"/>
          <p:cNvSpPr txBox="1"/>
          <p:nvPr/>
        </p:nvSpPr>
        <p:spPr>
          <a:xfrm>
            <a:off x="833882" y="2611795"/>
            <a:ext cx="16409700" cy="2843855"/>
          </a:xfrm>
          <a:prstGeom prst="rect">
            <a:avLst/>
          </a:prstGeom>
          <a:noFill/>
          <a:ln>
            <a:noFill/>
          </a:ln>
        </p:spPr>
        <p:txBody>
          <a:bodyPr spcFirstLastPara="1" wrap="square" lIns="0" tIns="0" rIns="0" bIns="0" anchor="t" anchorCtr="0">
            <a:spAutoFit/>
          </a:bodyPr>
          <a:lstStyle/>
          <a:p>
            <a:pPr algn="ctr">
              <a:lnSpc>
                <a:spcPct val="140000"/>
              </a:lnSpc>
            </a:pPr>
            <a:r>
              <a:rPr lang="en-US" sz="4400" b="1" dirty="0" err="1">
                <a:solidFill>
                  <a:srgbClr val="2289B8"/>
                </a:solidFill>
                <a:latin typeface="Raleway Black" pitchFamily="2" charset="0"/>
                <a:ea typeface="Raleway"/>
                <a:cs typeface="Raleway"/>
                <a:sym typeface="Raleway"/>
              </a:rPr>
              <a:t>iTHRIVE</a:t>
            </a:r>
            <a:r>
              <a:rPr lang="en-US" sz="4400" b="1" dirty="0">
                <a:solidFill>
                  <a:srgbClr val="2289B8"/>
                </a:solidFill>
                <a:latin typeface="Raleway Black" pitchFamily="2" charset="0"/>
                <a:ea typeface="Raleway"/>
                <a:cs typeface="Raleway"/>
                <a:sym typeface="Raleway"/>
              </a:rPr>
              <a:t> </a:t>
            </a:r>
            <a:r>
              <a:rPr lang="en-US" sz="4400" b="1" i="0" u="none" strike="noStrike" cap="none" dirty="0">
                <a:solidFill>
                  <a:srgbClr val="2289B8"/>
                </a:solidFill>
                <a:latin typeface="Raleway Black" pitchFamily="2" charset="0"/>
                <a:ea typeface="Raleway"/>
                <a:cs typeface="Raleway"/>
                <a:sym typeface="Raleway"/>
              </a:rPr>
              <a:t>DIRECTORY OF</a:t>
            </a:r>
            <a:r>
              <a:rPr lang="en-US" sz="4400" dirty="0">
                <a:solidFill>
                  <a:srgbClr val="2289B8"/>
                </a:solidFill>
                <a:latin typeface="Raleway Black" pitchFamily="2" charset="0"/>
              </a:rPr>
              <a:t>  </a:t>
            </a:r>
            <a:r>
              <a:rPr lang="en-US" sz="4400" dirty="0">
                <a:solidFill>
                  <a:srgbClr val="2289B8"/>
                </a:solidFill>
                <a:latin typeface="Raleway Black" pitchFamily="2" charset="0"/>
                <a:sym typeface="Raleway"/>
              </a:rPr>
              <a:t> </a:t>
            </a:r>
            <a:r>
              <a:rPr lang="en-US" sz="4400" b="1" i="0" u="none" strike="noStrike" cap="none" dirty="0">
                <a:solidFill>
                  <a:srgbClr val="2289B8"/>
                </a:solidFill>
                <a:latin typeface="Raleway Black" pitchFamily="2" charset="0"/>
                <a:ea typeface="Raleway"/>
                <a:cs typeface="Raleway"/>
                <a:sym typeface="Raleway"/>
              </a:rPr>
              <a:t>SERVICES</a:t>
            </a:r>
            <a:r>
              <a:rPr lang="en-US" sz="4400" b="1" dirty="0">
                <a:solidFill>
                  <a:srgbClr val="2289B8"/>
                </a:solidFill>
                <a:latin typeface="Raleway Black" pitchFamily="2" charset="0"/>
                <a:ea typeface="Raleway"/>
                <a:cs typeface="Raleway"/>
                <a:sym typeface="Raleway"/>
              </a:rPr>
              <a:t> </a:t>
            </a:r>
            <a:endParaRPr lang="en-US" sz="4400" dirty="0">
              <a:solidFill>
                <a:srgbClr val="2289B8"/>
              </a:solidFill>
              <a:latin typeface="Raleway Black" pitchFamily="2" charset="0"/>
            </a:endParaRPr>
          </a:p>
          <a:p>
            <a:pPr algn="ctr">
              <a:lnSpc>
                <a:spcPct val="140000"/>
              </a:lnSpc>
            </a:pPr>
            <a:r>
              <a:rPr lang="en-US" sz="4400" b="1" i="0" u="none" strike="noStrike" cap="none" dirty="0">
                <a:solidFill>
                  <a:srgbClr val="2289B8"/>
                </a:solidFill>
                <a:latin typeface="Raleway Black" pitchFamily="2" charset="0"/>
                <a:ea typeface="Raleway"/>
                <a:cs typeface="Raleway"/>
                <a:sym typeface="Raleway"/>
              </a:rPr>
              <a:t>CHILDREN </a:t>
            </a:r>
            <a:r>
              <a:rPr lang="en-US" sz="4400" b="1" dirty="0">
                <a:solidFill>
                  <a:srgbClr val="2289B8"/>
                </a:solidFill>
                <a:latin typeface="Raleway Black" pitchFamily="2" charset="0"/>
                <a:ea typeface="Raleway"/>
                <a:cs typeface="Raleway"/>
                <a:sym typeface="Raleway"/>
              </a:rPr>
              <a:t>A</a:t>
            </a:r>
            <a:r>
              <a:rPr lang="en-US" sz="4400" b="1" i="0" u="none" strike="noStrike" cap="none" dirty="0">
                <a:solidFill>
                  <a:srgbClr val="2289B8"/>
                </a:solidFill>
                <a:latin typeface="Raleway Black" pitchFamily="2" charset="0"/>
                <a:ea typeface="Raleway"/>
                <a:cs typeface="Raleway"/>
                <a:sym typeface="Raleway"/>
              </a:rPr>
              <a:t>N</a:t>
            </a:r>
            <a:r>
              <a:rPr lang="en-US" sz="4400" b="1" dirty="0">
                <a:solidFill>
                  <a:srgbClr val="2289B8"/>
                </a:solidFill>
                <a:latin typeface="Raleway Black" pitchFamily="2" charset="0"/>
                <a:ea typeface="Raleway"/>
                <a:cs typeface="Raleway"/>
                <a:sym typeface="Raleway"/>
              </a:rPr>
              <a:t>D</a:t>
            </a:r>
            <a:r>
              <a:rPr lang="en-US" sz="4400" b="1" i="0" u="none" strike="noStrike" cap="none" dirty="0">
                <a:solidFill>
                  <a:srgbClr val="2289B8"/>
                </a:solidFill>
                <a:latin typeface="Raleway Black" pitchFamily="2" charset="0"/>
                <a:ea typeface="Raleway"/>
                <a:cs typeface="Raleway"/>
                <a:sym typeface="Raleway"/>
              </a:rPr>
              <a:t> Y</a:t>
            </a:r>
            <a:r>
              <a:rPr lang="en-US" sz="4400" b="1" dirty="0">
                <a:solidFill>
                  <a:srgbClr val="2289B8"/>
                </a:solidFill>
                <a:latin typeface="Raleway Black" pitchFamily="2" charset="0"/>
                <a:ea typeface="Raleway"/>
                <a:cs typeface="Raleway"/>
                <a:sym typeface="Raleway"/>
              </a:rPr>
              <a:t>OUNG</a:t>
            </a:r>
            <a:r>
              <a:rPr lang="en-US" sz="4400" dirty="0">
                <a:solidFill>
                  <a:srgbClr val="2289B8"/>
                </a:solidFill>
                <a:latin typeface="Raleway Black" pitchFamily="2" charset="0"/>
              </a:rPr>
              <a:t> </a:t>
            </a:r>
            <a:r>
              <a:rPr lang="en-US" sz="4400" b="1" dirty="0">
                <a:solidFill>
                  <a:srgbClr val="2289B8"/>
                </a:solidFill>
                <a:latin typeface="Raleway Black" pitchFamily="2" charset="0"/>
                <a:sym typeface="Raleway"/>
              </a:rPr>
              <a:t>PEOPLE'S MENTAL HEALTH </a:t>
            </a:r>
            <a:r>
              <a:rPr lang="en-US" sz="4400" b="1" i="0" u="none" strike="noStrike" cap="none" dirty="0">
                <a:solidFill>
                  <a:srgbClr val="2289B8"/>
                </a:solidFill>
                <a:latin typeface="Raleway Black" pitchFamily="2" charset="0"/>
                <a:ea typeface="Raleway"/>
                <a:cs typeface="Raleway"/>
                <a:sym typeface="Raleway"/>
              </a:rPr>
              <a:t>IN O</a:t>
            </a:r>
            <a:r>
              <a:rPr lang="en-US" sz="4400" b="1" dirty="0">
                <a:solidFill>
                  <a:srgbClr val="2289B8"/>
                </a:solidFill>
                <a:latin typeface="Raleway Black" pitchFamily="2" charset="0"/>
                <a:ea typeface="Raleway"/>
                <a:cs typeface="Raleway"/>
                <a:sym typeface="Raleway"/>
              </a:rPr>
              <a:t>LDHAM</a:t>
            </a:r>
            <a:endParaRPr lang="en-US" sz="4400" dirty="0">
              <a:solidFill>
                <a:srgbClr val="2289B8"/>
              </a:solidFill>
              <a:latin typeface="Raleway Black" pitchFamily="2" charset="0"/>
            </a:endParaRPr>
          </a:p>
        </p:txBody>
      </p:sp>
      <p:sp>
        <p:nvSpPr>
          <p:cNvPr id="86" name="Google Shape;86;p1"/>
          <p:cNvSpPr txBox="1"/>
          <p:nvPr/>
        </p:nvSpPr>
        <p:spPr>
          <a:xfrm>
            <a:off x="12541600" y="712470"/>
            <a:ext cx="4717800" cy="38779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800" dirty="0">
                <a:latin typeface="Raleway"/>
                <a:ea typeface="Raleway"/>
                <a:cs typeface="Raleway"/>
                <a:sym typeface="Raleway"/>
              </a:rPr>
              <a:t>June</a:t>
            </a:r>
            <a:r>
              <a:rPr lang="en-US" sz="1800" b="0" i="0" u="none" strike="noStrike" cap="none" dirty="0">
                <a:solidFill>
                  <a:srgbClr val="000000"/>
                </a:solidFill>
                <a:latin typeface="Raleway"/>
                <a:ea typeface="Raleway"/>
                <a:cs typeface="Raleway"/>
                <a:sym typeface="Raleway"/>
              </a:rPr>
              <a:t> 2024</a:t>
            </a:r>
            <a:endParaRPr dirty="0"/>
          </a:p>
        </p:txBody>
      </p:sp>
      <p:grpSp>
        <p:nvGrpSpPr>
          <p:cNvPr id="87" name="Google Shape;87;p1"/>
          <p:cNvGrpSpPr/>
          <p:nvPr/>
        </p:nvGrpSpPr>
        <p:grpSpPr>
          <a:xfrm>
            <a:off x="270017" y="8501301"/>
            <a:ext cx="17747967" cy="1513999"/>
            <a:chOff x="0" y="0"/>
            <a:chExt cx="23663956" cy="2018665"/>
          </a:xfrm>
        </p:grpSpPr>
        <p:sp>
          <p:nvSpPr>
            <p:cNvPr id="88" name="Google Shape;88;p1"/>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4">
                <a:alphaModFix/>
              </a:blip>
              <a:stretch>
                <a:fillRect/>
              </a:stretch>
            </a:blipFill>
            <a:ln>
              <a:noFill/>
            </a:ln>
          </p:spPr>
          <p:txBody>
            <a:bodyPr/>
            <a:lstStyle/>
            <a:p>
              <a:endParaRPr lang="en-US"/>
            </a:p>
          </p:txBody>
        </p:sp>
        <p:sp>
          <p:nvSpPr>
            <p:cNvPr id="89" name="Google Shape;89;p1"/>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5">
                <a:alphaModFix/>
              </a:blip>
              <a:stretch>
                <a:fillRect/>
              </a:stretch>
            </a:blipFill>
            <a:ln>
              <a:noFill/>
            </a:ln>
          </p:spPr>
          <p:txBody>
            <a:bodyPr/>
            <a:lstStyle/>
            <a:p>
              <a:endParaRPr lang="en-US"/>
            </a:p>
          </p:txBody>
        </p:sp>
        <p:sp>
          <p:nvSpPr>
            <p:cNvPr id="90" name="Google Shape;90;p1"/>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6">
                <a:alphaModFix/>
              </a:blip>
              <a:stretch>
                <a:fillRect l="-4230"/>
              </a:stretch>
            </a:blipFill>
            <a:ln>
              <a:noFill/>
            </a:ln>
          </p:spPr>
          <p:txBody>
            <a:bodyPr/>
            <a:lstStyle/>
            <a:p>
              <a:endParaRPr lang="en-US"/>
            </a:p>
          </p:txBody>
        </p:sp>
      </p:grpSp>
      <p:sp>
        <p:nvSpPr>
          <p:cNvPr id="91" name="Google Shape;91;p1"/>
          <p:cNvSpPr txBox="1"/>
          <p:nvPr/>
        </p:nvSpPr>
        <p:spPr>
          <a:xfrm>
            <a:off x="6896562" y="5455650"/>
            <a:ext cx="4494900" cy="33178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1" dirty="0">
                <a:solidFill>
                  <a:srgbClr val="2289B8"/>
                </a:solidFill>
                <a:latin typeface="Raleway"/>
                <a:ea typeface="Raleway"/>
                <a:cs typeface="Raleway"/>
                <a:sym typeface="Raleway"/>
              </a:rPr>
              <a:t>Contents:</a:t>
            </a:r>
            <a:endParaRPr sz="2900" b="1" dirty="0">
              <a:solidFill>
                <a:srgbClr val="2289B8"/>
              </a:solidFill>
              <a:latin typeface="Raleway"/>
              <a:ea typeface="Raleway"/>
              <a:cs typeface="Raleway"/>
              <a:sym typeface="Raleway"/>
            </a:endParaRPr>
          </a:p>
          <a:p>
            <a:pPr marL="457200" marR="0" lvl="0" indent="-387350" algn="just" rtl="0">
              <a:lnSpc>
                <a:spcPct val="140000"/>
              </a:lnSpc>
              <a:spcBef>
                <a:spcPts val="0"/>
              </a:spcBef>
              <a:spcAft>
                <a:spcPts val="0"/>
              </a:spcAft>
              <a:buClr>
                <a:srgbClr val="1D1D1F"/>
              </a:buClr>
              <a:buSzPts val="2500"/>
              <a:buFont typeface="Raleway"/>
              <a:buChar char="●"/>
            </a:pPr>
            <a:r>
              <a:rPr lang="en-US" sz="2500" dirty="0">
                <a:solidFill>
                  <a:srgbClr val="1D1D1F"/>
                </a:solidFill>
                <a:latin typeface="Raleway"/>
                <a:ea typeface="Raleway"/>
                <a:cs typeface="Raleway"/>
                <a:sym typeface="Raleway"/>
              </a:rPr>
              <a:t>Introduction</a:t>
            </a:r>
            <a:endParaRPr sz="2500" dirty="0">
              <a:solidFill>
                <a:srgbClr val="1D1D1F"/>
              </a:solidFill>
              <a:latin typeface="Raleway"/>
              <a:ea typeface="Raleway"/>
              <a:cs typeface="Raleway"/>
              <a:sym typeface="Raleway"/>
            </a:endParaRPr>
          </a:p>
          <a:p>
            <a:pPr marL="457200" marR="0" lvl="0" indent="-387350" algn="just" rtl="0">
              <a:lnSpc>
                <a:spcPct val="140000"/>
              </a:lnSpc>
              <a:spcBef>
                <a:spcPts val="0"/>
              </a:spcBef>
              <a:spcAft>
                <a:spcPts val="0"/>
              </a:spcAft>
              <a:buClr>
                <a:srgbClr val="1D1D1F"/>
              </a:buClr>
              <a:buSzPts val="2500"/>
              <a:buFont typeface="Raleway"/>
              <a:buChar char="●"/>
            </a:pPr>
            <a:r>
              <a:rPr lang="en-US" sz="2500" dirty="0">
                <a:solidFill>
                  <a:srgbClr val="1D1D1F"/>
                </a:solidFill>
                <a:latin typeface="Raleway"/>
                <a:ea typeface="Raleway"/>
                <a:cs typeface="Raleway"/>
                <a:sym typeface="Raleway"/>
              </a:rPr>
              <a:t>Index of services (</a:t>
            </a:r>
            <a:r>
              <a:rPr lang="en-US" sz="2500" dirty="0" err="1">
                <a:solidFill>
                  <a:srgbClr val="1D1D1F"/>
                </a:solidFill>
                <a:latin typeface="Raleway"/>
                <a:ea typeface="Raleway"/>
                <a:cs typeface="Raleway"/>
                <a:sym typeface="Raleway"/>
              </a:rPr>
              <a:t>iTHRIVE</a:t>
            </a:r>
            <a:r>
              <a:rPr lang="en-US" sz="2500" dirty="0">
                <a:solidFill>
                  <a:srgbClr val="1D1D1F"/>
                </a:solidFill>
                <a:latin typeface="Raleway"/>
                <a:ea typeface="Raleway"/>
                <a:cs typeface="Raleway"/>
                <a:sym typeface="Raleway"/>
              </a:rPr>
              <a:t>)</a:t>
            </a:r>
            <a:endParaRPr sz="2500" dirty="0">
              <a:solidFill>
                <a:srgbClr val="1D1D1F"/>
              </a:solidFill>
              <a:latin typeface="Raleway"/>
              <a:ea typeface="Raleway"/>
              <a:cs typeface="Raleway"/>
            </a:endParaRPr>
          </a:p>
          <a:p>
            <a:pPr marL="457200" marR="0" lvl="0" indent="-387350" algn="just" rtl="0">
              <a:lnSpc>
                <a:spcPct val="140000"/>
              </a:lnSpc>
              <a:spcBef>
                <a:spcPts val="0"/>
              </a:spcBef>
              <a:spcAft>
                <a:spcPts val="0"/>
              </a:spcAft>
              <a:buClr>
                <a:srgbClr val="1D1D1F"/>
              </a:buClr>
              <a:buSzPts val="2500"/>
              <a:buFont typeface="Raleway"/>
              <a:buChar char="●"/>
            </a:pPr>
            <a:r>
              <a:rPr lang="en-US" sz="2500" dirty="0">
                <a:solidFill>
                  <a:srgbClr val="1D1D1F"/>
                </a:solidFill>
                <a:latin typeface="Raleway"/>
                <a:ea typeface="Raleway"/>
                <a:cs typeface="Raleway"/>
                <a:sym typeface="Raleway"/>
              </a:rPr>
              <a:t>Thematic list</a:t>
            </a:r>
            <a:endParaRPr sz="2500" dirty="0">
              <a:solidFill>
                <a:srgbClr val="1D1D1F"/>
              </a:solidFill>
              <a:latin typeface="Raleway"/>
              <a:ea typeface="Raleway"/>
              <a:cs typeface="Raleway"/>
              <a:sym typeface="Raleway"/>
            </a:endParaRPr>
          </a:p>
          <a:p>
            <a:pPr marL="457200" marR="0" lvl="0" indent="-387350" algn="just" rtl="0">
              <a:lnSpc>
                <a:spcPct val="140000"/>
              </a:lnSpc>
              <a:spcBef>
                <a:spcPts val="0"/>
              </a:spcBef>
              <a:spcAft>
                <a:spcPts val="0"/>
              </a:spcAft>
              <a:buClr>
                <a:srgbClr val="1D1D1F"/>
              </a:buClr>
              <a:buSzPts val="2500"/>
              <a:buFont typeface="Raleway"/>
              <a:buChar char="●"/>
            </a:pPr>
            <a:r>
              <a:rPr lang="en-US" sz="2500" dirty="0">
                <a:solidFill>
                  <a:srgbClr val="1D1D1F"/>
                </a:solidFill>
                <a:latin typeface="Raleway"/>
                <a:ea typeface="Raleway"/>
                <a:cs typeface="Raleway"/>
                <a:sym typeface="Raleway"/>
              </a:rPr>
              <a:t>Provider list</a:t>
            </a:r>
            <a:endParaRPr sz="2500" dirty="0">
              <a:solidFill>
                <a:srgbClr val="1D1D1F"/>
              </a:solidFill>
              <a:latin typeface="Raleway"/>
              <a:ea typeface="Raleway"/>
              <a:cs typeface="Raleway"/>
              <a:sym typeface="Raleway"/>
            </a:endParaRPr>
          </a:p>
          <a:p>
            <a:pPr marL="457200" marR="0" lvl="0" indent="-387350" algn="just" rtl="0">
              <a:lnSpc>
                <a:spcPct val="140000"/>
              </a:lnSpc>
              <a:spcBef>
                <a:spcPts val="0"/>
              </a:spcBef>
              <a:spcAft>
                <a:spcPts val="0"/>
              </a:spcAft>
              <a:buClr>
                <a:srgbClr val="1D1D1F"/>
              </a:buClr>
              <a:buSzPts val="2500"/>
              <a:buFont typeface="Raleway"/>
              <a:buChar char="●"/>
            </a:pPr>
            <a:r>
              <a:rPr lang="en-US" sz="2500" dirty="0">
                <a:solidFill>
                  <a:srgbClr val="1D1D1F"/>
                </a:solidFill>
                <a:latin typeface="Raleway"/>
                <a:ea typeface="Raleway"/>
                <a:cs typeface="Raleway"/>
                <a:sym typeface="Raleway"/>
              </a:rPr>
              <a:t>National helplines</a:t>
            </a:r>
            <a:endParaRPr sz="2500" dirty="0">
              <a:solidFill>
                <a:srgbClr val="1D1D1F"/>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13"/>
          <p:cNvSpPr txBox="1"/>
          <p:nvPr/>
        </p:nvSpPr>
        <p:spPr>
          <a:xfrm>
            <a:off x="997527" y="94077"/>
            <a:ext cx="71979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ADHD</a:t>
            </a:r>
          </a:p>
        </p:txBody>
      </p:sp>
      <p:grpSp>
        <p:nvGrpSpPr>
          <p:cNvPr id="204" name="Google Shape;204;p13"/>
          <p:cNvGrpSpPr/>
          <p:nvPr/>
        </p:nvGrpSpPr>
        <p:grpSpPr>
          <a:xfrm>
            <a:off x="285735" y="8501301"/>
            <a:ext cx="17747967" cy="1513999"/>
            <a:chOff x="0" y="0"/>
            <a:chExt cx="23663956" cy="2018665"/>
          </a:xfrm>
        </p:grpSpPr>
        <p:sp>
          <p:nvSpPr>
            <p:cNvPr id="205" name="Google Shape;205;p13"/>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3">
                <a:alphaModFix/>
              </a:blip>
              <a:stretch>
                <a:fillRect/>
              </a:stretch>
            </a:blipFill>
            <a:ln>
              <a:noFill/>
            </a:ln>
          </p:spPr>
          <p:txBody>
            <a:bodyPr/>
            <a:lstStyle/>
            <a:p>
              <a:endParaRPr lang="en-US"/>
            </a:p>
          </p:txBody>
        </p:sp>
        <p:sp>
          <p:nvSpPr>
            <p:cNvPr id="206" name="Google Shape;206;p13"/>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4">
                <a:alphaModFix/>
              </a:blip>
              <a:stretch>
                <a:fillRect/>
              </a:stretch>
            </a:blipFill>
            <a:ln>
              <a:noFill/>
            </a:ln>
          </p:spPr>
          <p:txBody>
            <a:bodyPr/>
            <a:lstStyle/>
            <a:p>
              <a:endParaRPr lang="en-US"/>
            </a:p>
          </p:txBody>
        </p:sp>
        <p:sp>
          <p:nvSpPr>
            <p:cNvPr id="207" name="Google Shape;207;p13"/>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5">
                <a:alphaModFix/>
              </a:blip>
              <a:stretch>
                <a:fillRect l="-4230"/>
              </a:stretch>
            </a:blipFill>
            <a:ln>
              <a:noFill/>
            </a:ln>
          </p:spPr>
          <p:txBody>
            <a:bodyPr/>
            <a:lstStyle/>
            <a:p>
              <a:endParaRPr lang="en-US"/>
            </a:p>
          </p:txBody>
        </p:sp>
      </p:grpSp>
      <p:graphicFrame>
        <p:nvGraphicFramePr>
          <p:cNvPr id="2" name="Tabla 1">
            <a:extLst>
              <a:ext uri="{FF2B5EF4-FFF2-40B4-BE49-F238E27FC236}">
                <a16:creationId xmlns:a16="http://schemas.microsoft.com/office/drawing/2014/main" id="{25C7063C-41FB-E9E4-A12A-1329D7B22204}"/>
              </a:ext>
            </a:extLst>
          </p:cNvPr>
          <p:cNvGraphicFramePr>
            <a:graphicFrameLocks noGrp="1"/>
          </p:cNvGraphicFramePr>
          <p:nvPr>
            <p:extLst>
              <p:ext uri="{D42A27DB-BD31-4B8C-83A1-F6EECF244321}">
                <p14:modId xmlns:p14="http://schemas.microsoft.com/office/powerpoint/2010/main" val="187315981"/>
              </p:ext>
            </p:extLst>
          </p:nvPr>
        </p:nvGraphicFramePr>
        <p:xfrm>
          <a:off x="997527" y="1042029"/>
          <a:ext cx="16261773" cy="7120523"/>
        </p:xfrm>
        <a:graphic>
          <a:graphicData uri="http://schemas.openxmlformats.org/drawingml/2006/table">
            <a:tbl>
              <a:tblPr firstRow="1" bandRow="1"/>
              <a:tblGrid>
                <a:gridCol w="4880473">
                  <a:extLst>
                    <a:ext uri="{9D8B030D-6E8A-4147-A177-3AD203B41FA5}">
                      <a16:colId xmlns:a16="http://schemas.microsoft.com/office/drawing/2014/main" val="2921708728"/>
                    </a:ext>
                  </a:extLst>
                </a:gridCol>
                <a:gridCol w="3629682">
                  <a:extLst>
                    <a:ext uri="{9D8B030D-6E8A-4147-A177-3AD203B41FA5}">
                      <a16:colId xmlns:a16="http://schemas.microsoft.com/office/drawing/2014/main" val="2380753082"/>
                    </a:ext>
                  </a:extLst>
                </a:gridCol>
                <a:gridCol w="4404175">
                  <a:extLst>
                    <a:ext uri="{9D8B030D-6E8A-4147-A177-3AD203B41FA5}">
                      <a16:colId xmlns:a16="http://schemas.microsoft.com/office/drawing/2014/main" val="4030999233"/>
                    </a:ext>
                  </a:extLst>
                </a:gridCol>
                <a:gridCol w="271734">
                  <a:extLst>
                    <a:ext uri="{9D8B030D-6E8A-4147-A177-3AD203B41FA5}">
                      <a16:colId xmlns:a16="http://schemas.microsoft.com/office/drawing/2014/main" val="4064102112"/>
                    </a:ext>
                  </a:extLst>
                </a:gridCol>
                <a:gridCol w="3075709">
                  <a:extLst>
                    <a:ext uri="{9D8B030D-6E8A-4147-A177-3AD203B41FA5}">
                      <a16:colId xmlns:a16="http://schemas.microsoft.com/office/drawing/2014/main" val="409446842"/>
                    </a:ext>
                  </a:extLst>
                </a:gridCol>
              </a:tblGrid>
              <a:tr h="428524">
                <a:tc>
                  <a:txBody>
                    <a:bodyPr/>
                    <a:lstStyle/>
                    <a:p>
                      <a:pPr marL="0" marR="0" lvl="0" indent="0" algn="ctr">
                        <a:lnSpc>
                          <a:spcPct val="140025"/>
                        </a:lnSpc>
                        <a:spcBef>
                          <a:spcPts val="0"/>
                        </a:spcBef>
                        <a:spcAft>
                          <a:spcPts val="0"/>
                        </a:spcAft>
                        <a:buNone/>
                        <a:defRPr sz="1800"/>
                      </a:pPr>
                      <a:r>
                        <a:rPr lang="en-US" sz="1800" b="1" i="0" u="none" strike="noStrike" cap="none" noProof="0" dirty="0">
                          <a:solidFill>
                            <a:srgbClr val="000000"/>
                          </a:solidFill>
                          <a:latin typeface="Raleway" pitchFamily="2" charset="0"/>
                        </a:rPr>
                        <a:t>Getting</a:t>
                      </a:r>
                      <a:r>
                        <a:rPr lang="en-US" sz="1800" b="1" i="0" u="none" strike="noStrike" cap="none" noProof="0" dirty="0">
                          <a:solidFill>
                            <a:srgbClr val="000000"/>
                          </a:solidFill>
                          <a:latin typeface="Raleway" pitchFamily="2" charset="0"/>
                          <a:sym typeface="Arial"/>
                        </a:rPr>
                        <a:t> Advice</a:t>
                      </a: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B w="38100" cap="flat" cmpd="sng" algn="ctr">
                      <a:solidFill>
                        <a:schemeClr val="accent1">
                          <a:lumMod val="50000"/>
                        </a:schemeClr>
                      </a:solidFill>
                      <a:prstDash val="solid"/>
                      <a:round/>
                      <a:headEnd type="none" w="med" len="med"/>
                      <a:tailEnd type="none" w="med" len="med"/>
                    </a:lnB>
                    <a:solidFill>
                      <a:schemeClr val="accent3">
                        <a:lumMod val="60000"/>
                        <a:lumOff val="40000"/>
                      </a:schemeClr>
                    </a:solidFill>
                  </a:tcPr>
                </a:tc>
                <a:tc>
                  <a:txBody>
                    <a:bodyPr/>
                    <a:lstStyle/>
                    <a:p>
                      <a:pPr marL="0" marR="0" lvl="0" indent="0" algn="ctr" rtl="0">
                        <a:lnSpc>
                          <a:spcPct val="140025"/>
                        </a:lnSpc>
                        <a:spcBef>
                          <a:spcPts val="0"/>
                        </a:spcBef>
                        <a:spcAft>
                          <a:spcPts val="0"/>
                        </a:spcAft>
                        <a:buClr>
                          <a:srgbClr val="000000"/>
                        </a:buClr>
                        <a:buFont typeface="Arial"/>
                        <a:buNone/>
                        <a:defRPr sz="1800"/>
                      </a:pPr>
                      <a:r>
                        <a:rPr sz="1800" b="1" i="0" u="none" strike="noStrike" cap="none" dirty="0">
                          <a:solidFill>
                            <a:srgbClr val="000000"/>
                          </a:solidFill>
                          <a:latin typeface="Raleway" pitchFamily="2" charset="0"/>
                          <a:ea typeface="+mn-ea"/>
                          <a:cs typeface="+mn-cs"/>
                          <a:sym typeface="Arial"/>
                        </a:rPr>
                        <a:t>Getting Help</a:t>
                      </a:r>
                    </a:p>
                  </a:txBody>
                  <a:tcPr marL="45720" marR="45720" horzOverflow="overflow">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B w="38100" cap="flat" cmpd="sng" algn="ctr">
                      <a:solidFill>
                        <a:schemeClr val="accent1">
                          <a:lumMod val="50000"/>
                        </a:schemeClr>
                      </a:solidFill>
                      <a:prstDash val="solid"/>
                      <a:round/>
                      <a:headEnd type="none" w="med" len="med"/>
                      <a:tailEnd type="none" w="med" len="med"/>
                    </a:lnB>
                    <a:solidFill>
                      <a:schemeClr val="accent5">
                        <a:lumMod val="60000"/>
                        <a:lumOff val="40000"/>
                      </a:schemeClr>
                    </a:solidFill>
                  </a:tcPr>
                </a:tc>
                <a:tc gridSpan="2">
                  <a:txBody>
                    <a:bodyPr/>
                    <a:lstStyle/>
                    <a:p>
                      <a:pPr marL="0" marR="0" lvl="0" indent="0" algn="ctr" rtl="0">
                        <a:lnSpc>
                          <a:spcPct val="140025"/>
                        </a:lnSpc>
                        <a:spcBef>
                          <a:spcPts val="0"/>
                        </a:spcBef>
                        <a:spcAft>
                          <a:spcPts val="0"/>
                        </a:spcAft>
                        <a:buClr>
                          <a:srgbClr val="000000"/>
                        </a:buClr>
                        <a:buFont typeface="Arial"/>
                        <a:buNone/>
                        <a:defRPr sz="1800"/>
                      </a:pPr>
                      <a:r>
                        <a:rPr sz="1800" b="1" i="0" u="none" strike="noStrike" cap="none" dirty="0">
                          <a:solidFill>
                            <a:srgbClr val="000000"/>
                          </a:solidFill>
                          <a:latin typeface="Raleway" pitchFamily="2" charset="0"/>
                          <a:ea typeface="+mn-ea"/>
                          <a:cs typeface="+mn-cs"/>
                          <a:sym typeface="Arial"/>
                        </a:rPr>
                        <a:t>Getting More Help</a:t>
                      </a:r>
                    </a:p>
                  </a:txBody>
                  <a:tcPr marL="45720" marR="45720" horzOverflow="overflow">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B w="38100" cap="flat" cmpd="sng" algn="ctr">
                      <a:solidFill>
                        <a:schemeClr val="accent4">
                          <a:lumMod val="50000"/>
                        </a:schemeClr>
                      </a:solidFill>
                      <a:prstDash val="solid"/>
                      <a:round/>
                      <a:headEnd type="none" w="med" len="med"/>
                      <a:tailEnd type="none" w="med" len="med"/>
                    </a:lnB>
                    <a:solidFill>
                      <a:schemeClr val="accent4">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u="none" strike="noStrike" cap="none" dirty="0">
                          <a:solidFill>
                            <a:srgbClr val="000000"/>
                          </a:solidFill>
                          <a:latin typeface="Raleway"/>
                          <a:ea typeface="Raleway"/>
                          <a:cs typeface="Raleway"/>
                          <a:sym typeface="Raleway"/>
                        </a:rPr>
                        <a:t>Getting Risk Support</a:t>
                      </a:r>
                      <a:endParaRPr lang="en-US" sz="1050" u="none" strike="noStrike" cap="none" dirty="0"/>
                    </a:p>
                  </a:txBody>
                  <a:tcPr marL="45720" marR="45720" horzOverflow="overflow">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B w="38100"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u="none" strike="noStrike" cap="none" dirty="0">
                          <a:solidFill>
                            <a:srgbClr val="000000"/>
                          </a:solidFill>
                          <a:latin typeface="Raleway" pitchFamily="2" charset="0"/>
                          <a:ea typeface="Raleway"/>
                          <a:cs typeface="Raleway"/>
                          <a:sym typeface="Raleway"/>
                        </a:rPr>
                        <a:t>Getting Risk Support</a:t>
                      </a:r>
                      <a:endParaRPr lang="en-US" sz="1800" u="none" strike="noStrike" cap="none" dirty="0">
                        <a:latin typeface="Raleway" pitchFamily="2" charset="0"/>
                      </a:endParaRPr>
                    </a:p>
                  </a:txBody>
                  <a:tcPr marL="45720" marR="45720" horzOverflow="overflow">
                    <a:lnL w="38100" cap="flat" cmpd="sng" algn="ctr">
                      <a:solidFill>
                        <a:schemeClr val="accent6">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B w="38100"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020825444"/>
                  </a:ext>
                </a:extLst>
              </a:tr>
              <a:tr h="428524">
                <a:tc gridSpan="2">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6" action="ppaction://hlinksldjump">
                            <a:extLst>
                              <a:ext uri="{A12FA001-AC4F-418D-AE19-62706E023703}">
                                <ahyp:hlinkClr xmlns:ahyp="http://schemas.microsoft.com/office/drawing/2018/hyperlinkcolor" val="tx"/>
                              </a:ext>
                            </a:extLst>
                          </a:hlinkClick>
                        </a:rPr>
                        <a:t>Oldham offer (All Age)</a:t>
                      </a:r>
                      <a:endParaRPr lang="en-US" sz="1800" u="sng" strike="noStrike" cap="none" dirty="0">
                        <a:solidFill>
                          <a:srgbClr val="0070C0"/>
                        </a:solidFill>
                        <a:latin typeface="Raleway" pitchFamily="2" charset="0"/>
                      </a:endParaRP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solidFill>
                      <a:srgbClr val="FFFFFF"/>
                    </a:solidFil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lnT w="38100" cap="flat" cmpd="sng" algn="ctr">
                      <a:solidFill>
                        <a:schemeClr val="accent1">
                          <a:lumMod val="50000"/>
                        </a:schemeClr>
                      </a:solidFill>
                      <a:prstDash val="solid"/>
                      <a:round/>
                      <a:headEnd type="none" w="med" len="med"/>
                      <a:tailEnd type="none" w="med" len="med"/>
                    </a:lnT>
                  </a:tcPr>
                </a:tc>
                <a:tc rowSpan="2" gridSpan="2">
                  <a:txBody>
                    <a:bodyPr/>
                    <a:lstStyle/>
                    <a:p>
                      <a:pPr marL="0" marR="0" lvl="0" indent="0" algn="ctr" rtl="0">
                        <a:lnSpc>
                          <a:spcPct val="140025"/>
                        </a:lnSpc>
                        <a:spcBef>
                          <a:spcPts val="0"/>
                        </a:spcBef>
                        <a:spcAft>
                          <a:spcPts val="0"/>
                        </a:spcAft>
                        <a:buClr>
                          <a:srgbClr val="000000"/>
                        </a:buClr>
                        <a:buFont typeface="Arial"/>
                        <a:buNone/>
                      </a:pPr>
                      <a:endParaRPr sz="1800" b="0" i="0" u="sng" strike="noStrike" cap="none" dirty="0">
                        <a:solidFill>
                          <a:srgbClr val="0070C0"/>
                        </a:solidFill>
                        <a:latin typeface="Raleway" pitchFamily="2" charset="0"/>
                        <a:sym typeface="Arial"/>
                      </a:endParaRPr>
                    </a:p>
                  </a:txBody>
                  <a:tcPr marL="45720" marR="45720" horzOverflow="overflow">
                    <a:lnL w="38100" cap="flat" cmpd="sng" algn="ctr">
                      <a:solidFill>
                        <a:schemeClr val="accent1">
                          <a:lumMod val="50000"/>
                        </a:schemeClr>
                      </a:solidFill>
                      <a:prstDash val="solid"/>
                      <a:round/>
                      <a:headEnd type="none" w="med" len="med"/>
                      <a:tailEnd type="none" w="med" len="med"/>
                    </a:lnL>
                    <a:lnR w="12700" cmpd="sng">
                      <a:noFill/>
                      <a:prstDash val="soli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solidFill>
                      <a:srgbClr val="FFFFFF"/>
                    </a:solidFill>
                  </a:tcPr>
                </a:tc>
                <a:tc rowSpan="2" hMerge="1">
                  <a:txBody>
                    <a:bodyPr/>
                    <a:lstStyle/>
                    <a:p>
                      <a:pPr marL="0" marR="0" lvl="0" indent="0" algn="ctr" rtl="0">
                        <a:lnSpc>
                          <a:spcPct val="140025"/>
                        </a:lnSpc>
                        <a:spcBef>
                          <a:spcPts val="0"/>
                        </a:spcBef>
                        <a:spcAft>
                          <a:spcPts val="0"/>
                        </a:spcAft>
                        <a:buClr>
                          <a:srgbClr val="000000"/>
                        </a:buClr>
                        <a:buFont typeface="Arial"/>
                        <a:buNone/>
                      </a:pPr>
                      <a:endParaRPr lang="en-US" sz="1599" b="0" i="0" u="none" strike="noStrike" cap="none" dirty="0">
                        <a:solidFill>
                          <a:srgbClr val="000000"/>
                        </a:solidFill>
                        <a:latin typeface="Raleway"/>
                        <a:sym typeface="Arial"/>
                      </a:endParaRPr>
                    </a:p>
                  </a:txBody>
                  <a:tcPr marL="45720" marR="45720" horzOverflow="overflow">
                    <a:lnL w="12700" cmpd="sng">
                      <a:noFill/>
                      <a:prstDash val="soli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solidFill>
                      <a:srgbClr val="FFFFFF"/>
                    </a:solidFill>
                  </a:tcPr>
                </a:tc>
                <a:tc rowSpan="2">
                  <a:txBody>
                    <a:bodyPr/>
                    <a:lstStyle/>
                    <a:p>
                      <a:pPr marL="0" marR="0" lvl="0" indent="0" algn="ctr" rtl="0">
                        <a:lnSpc>
                          <a:spcPct val="140025"/>
                        </a:lnSpc>
                        <a:spcBef>
                          <a:spcPts val="0"/>
                        </a:spcBef>
                        <a:spcAft>
                          <a:spcPts val="0"/>
                        </a:spcAft>
                        <a:buClr>
                          <a:srgbClr val="000000"/>
                        </a:buClr>
                        <a:buFont typeface="Arial"/>
                        <a:buNone/>
                      </a:pPr>
                      <a:endParaRPr lang="en-US" sz="1800" b="0" i="0" u="none" strike="noStrike" cap="none" dirty="0">
                        <a:solidFill>
                          <a:srgbClr val="0070C0"/>
                        </a:solidFill>
                        <a:latin typeface="Raleway" pitchFamily="2" charset="0"/>
                        <a:sym typeface="Arial"/>
                      </a:endParaRPr>
                    </a:p>
                  </a:txBody>
                  <a:tcPr marL="45720" marR="45720" horzOverflow="overflow">
                    <a:lnL w="12700" cmpd="sng">
                      <a:noFill/>
                      <a:prstDash val="soli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2939146"/>
                  </a:ext>
                </a:extLst>
              </a:tr>
              <a:tr h="866142">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Young Minds (People of all ages and backgrounds)</a:t>
                      </a:r>
                      <a:endParaRPr lang="en-US" sz="1800" u="sng" strike="noStrike" cap="none" dirty="0">
                        <a:solidFill>
                          <a:srgbClr val="0070C0"/>
                        </a:solidFill>
                        <a:latin typeface="Raleway" pitchFamily="2" charset="0"/>
                      </a:endParaRP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solidFill>
                      <a:srgbClr val="FFFFFF"/>
                    </a:solidFill>
                  </a:tcPr>
                </a:tc>
                <a:tc>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sng"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rPr>
                        <a:t>Early Help (All Age)</a:t>
                      </a:r>
                      <a:endParaRPr sz="1800" b="0" i="0" u="sng" strike="noStrike" cap="none" dirty="0">
                        <a:solidFill>
                          <a:srgbClr val="0070C0"/>
                        </a:solidFill>
                        <a:latin typeface="Raleway" pitchFamily="2" charset="0"/>
                        <a:sym typeface="Arial"/>
                        <a:hlinkClick r:id="rId8" action="ppaction://hlinksldjump">
                          <a:extLst>
                            <a:ext uri="{A12FA001-AC4F-418D-AE19-62706E023703}">
                              <ahyp:hlinkClr xmlns:ahyp="http://schemas.microsoft.com/office/drawing/2018/hyperlinkcolor" val="tx"/>
                            </a:ext>
                          </a:extLst>
                        </a:hlinkClick>
                      </a:endParaRPr>
                    </a:p>
                  </a:txBody>
                  <a:tcPr marL="45720" marR="45720" horzOverflow="overflow">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solidFill>
                      <a:srgbClr val="FFFFFF"/>
                    </a:solidFill>
                  </a:tcPr>
                </a:tc>
                <a:tc gridSpan="2" v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45720" marR="45720" horzOverflow="overflow">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solidFill>
                      <a:srgbClr val="FFFFFF"/>
                    </a:solidFill>
                  </a:tcPr>
                </a:tc>
                <a:tc hMerge="1" vMerge="1">
                  <a:txBody>
                    <a:bodyPr/>
                    <a:lstStyle/>
                    <a:p>
                      <a:pPr marL="0" marR="0" lvl="0" indent="0" algn="ctr" rtl="0">
                        <a:lnSpc>
                          <a:spcPct val="140025"/>
                        </a:lnSpc>
                        <a:spcBef>
                          <a:spcPts val="0"/>
                        </a:spcBef>
                        <a:spcAft>
                          <a:spcPts val="0"/>
                        </a:spcAft>
                        <a:buClr>
                          <a:srgbClr val="000000"/>
                        </a:buClr>
                        <a:buFont typeface="Arial"/>
                        <a:buNone/>
                      </a:pPr>
                      <a:endParaRPr lang="en-US" sz="1599" b="0" i="0" u="none" strike="noStrike" cap="none">
                        <a:solidFill>
                          <a:srgbClr val="000000"/>
                        </a:solidFill>
                        <a:latin typeface="Raleway"/>
                        <a:sym typeface="Arial"/>
                      </a:endParaRPr>
                    </a:p>
                  </a:txBody>
                  <a:tcPr marL="45720" marR="45720" horzOverflow="overflow">
                    <a:lnL w="38100" cap="flat" cmpd="sng" algn="ctr">
                      <a:solidFill>
                        <a:schemeClr val="accent4">
                          <a:lumMod val="75000"/>
                        </a:schemeClr>
                      </a:solidFill>
                      <a:prstDash val="solid"/>
                      <a:round/>
                      <a:headEnd type="none" w="med" len="med"/>
                      <a:tailEnd type="none" w="med" len="med"/>
                    </a:lnL>
                    <a:lnB w="38100" cap="flat" cmpd="sng" algn="ctr">
                      <a:solidFill>
                        <a:schemeClr val="accent4">
                          <a:lumMod val="75000"/>
                        </a:schemeClr>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3335275897"/>
                  </a:ext>
                </a:extLst>
              </a:tr>
              <a:tr h="515220">
                <a:tc gridSpan="2">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hlinkClick r:id="rId9" action="ppaction://hlinksldjump">
                            <a:extLst>
                              <a:ext uri="{A12FA001-AC4F-418D-AE19-62706E023703}">
                                <ahyp:hlinkClr xmlns:ahyp="http://schemas.microsoft.com/office/drawing/2018/hyperlinkcolor" val="tx"/>
                              </a:ext>
                            </a:extLst>
                          </a:hlinkClick>
                        </a:rPr>
                        <a:t>Oldham Short Breaks Play And Leisure Provision</a:t>
                      </a:r>
                      <a:endParaRPr lang="en-US" sz="1800" u="sng" strike="noStrike" cap="none" dirty="0">
                        <a:solidFill>
                          <a:srgbClr val="0070C0"/>
                        </a:solidFill>
                        <a:latin typeface="Raleway" pitchFamily="2" charset="0"/>
                      </a:endParaRP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solidFill>
                      <a:srgbClr val="FFFFFF"/>
                    </a:solidFill>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sz="1800" b="0" i="0" u="none" strike="noStrike" cap="none" dirty="0">
                        <a:solidFill>
                          <a:srgbClr val="000000"/>
                        </a:solidFill>
                        <a:latin typeface="Raleway" pitchFamily="2" charset="0"/>
                        <a:sym typeface="Arial"/>
                        <a:hlinkClick r:id="rId8" action="ppaction://hlinksldjump">
                          <a:extLst>
                            <a:ext uri="{A12FA001-AC4F-418D-AE19-62706E023703}">
                              <ahyp:hlinkClr xmlns:ahyp="http://schemas.microsoft.com/office/drawing/2018/hyperlinkcolor" val="tx"/>
                            </a:ext>
                          </a:extLst>
                        </a:hlinkClick>
                      </a:endParaRPr>
                    </a:p>
                  </a:txBody>
                  <a:tcPr marL="45720" marR="45720" horzOverflow="overflow">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solidFill>
                      <a:srgbClr val="FFFFFF"/>
                    </a:solidFill>
                  </a:tcPr>
                </a:tc>
                <a:tc gridSpan="2">
                  <a:txBody>
                    <a:bodyPr/>
                    <a:lstStyle/>
                    <a:p>
                      <a:pPr marL="0" marR="0" lvl="0" indent="0" algn="ctr" rtl="0">
                        <a:lnSpc>
                          <a:spcPct val="140025"/>
                        </a:lnSpc>
                        <a:spcBef>
                          <a:spcPts val="0"/>
                        </a:spcBef>
                        <a:spcAft>
                          <a:spcPts val="0"/>
                        </a:spcAft>
                        <a:buClr>
                          <a:srgbClr val="000000"/>
                        </a:buClr>
                        <a:buFont typeface="Arial"/>
                        <a:buNone/>
                      </a:pPr>
                      <a:endParaRPr sz="1800" b="0" i="0" u="sng" strike="noStrike" cap="none" dirty="0">
                        <a:solidFill>
                          <a:srgbClr val="0070C0"/>
                        </a:solidFill>
                        <a:latin typeface="Raleway" pitchFamily="2" charset="0"/>
                        <a:sym typeface="Arial"/>
                      </a:endParaRPr>
                    </a:p>
                  </a:txBody>
                  <a:tcPr marL="45720" marR="45720" horzOverflow="overflow">
                    <a:lnL w="38100" cap="flat" cmpd="sng" algn="ctr">
                      <a:solidFill>
                        <a:schemeClr val="accent1">
                          <a:lumMod val="50000"/>
                        </a:schemeClr>
                      </a:solidFill>
                      <a:prstDash val="solid"/>
                      <a:round/>
                      <a:headEnd type="none" w="med" len="med"/>
                      <a:tailEnd type="none" w="med" len="med"/>
                    </a:lnL>
                    <a:lnR w="12700" cmpd="sng">
                      <a:noFill/>
                      <a:prstDash val="soli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lvl="0" indent="0" algn="ctr" rtl="0">
                        <a:lnSpc>
                          <a:spcPct val="140025"/>
                        </a:lnSpc>
                        <a:spcBef>
                          <a:spcPts val="0"/>
                        </a:spcBef>
                        <a:spcAft>
                          <a:spcPts val="0"/>
                        </a:spcAft>
                        <a:buClr>
                          <a:srgbClr val="000000"/>
                        </a:buClr>
                        <a:buFont typeface="Arial"/>
                        <a:buNone/>
                      </a:pPr>
                      <a:endParaRPr lang="en-US" sz="1800" b="0" i="0" u="none" strike="noStrike" cap="none" dirty="0">
                        <a:solidFill>
                          <a:srgbClr val="0070C0"/>
                        </a:solidFill>
                        <a:latin typeface="Raleway" pitchFamily="2" charset="0"/>
                        <a:sym typeface="Arial"/>
                      </a:endParaRPr>
                    </a:p>
                  </a:txBody>
                  <a:tcPr marL="45720" marR="45720" horzOverflow="overflow">
                    <a:lnL w="12700" cmpd="sng">
                      <a:noFill/>
                      <a:prstDash val="solid"/>
                    </a:lnL>
                    <a:lnR w="12700" cap="flat" cmpd="sng" algn="ctr">
                      <a:solidFill>
                        <a:schemeClr val="tx1"/>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509837390"/>
                  </a:ext>
                </a:extLst>
              </a:tr>
              <a:tr h="797803">
                <a:tc gridSpan="2">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sng" strike="noStrike" cap="none" dirty="0">
                        <a:solidFill>
                          <a:srgbClr val="0070C0"/>
                        </a:solidFill>
                        <a:latin typeface="Raleway" pitchFamily="2" charset="0"/>
                      </a:endParaRP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solidFill>
                      <a:srgbClr val="FFFFFF"/>
                    </a:solidFill>
                  </a:tcPr>
                </a:tc>
                <a:tc hMerge="1">
                  <a:txBody>
                    <a:bodyPr/>
                    <a:lstStyle/>
                    <a:p>
                      <a:endParaRPr lang="es-CO"/>
                    </a:p>
                  </a:txBody>
                  <a:tcPr>
                    <a:lnL w="38100" cap="flat" cmpd="sng" algn="ctr">
                      <a:solidFill>
                        <a:schemeClr val="accent4">
                          <a:lumMod val="50000"/>
                        </a:schemeClr>
                      </a:solidFill>
                      <a:prstDash val="solid"/>
                      <a:round/>
                      <a:headEnd type="none" w="med" len="med"/>
                      <a:tailEnd type="none" w="med" len="med"/>
                    </a:lnL>
                    <a:lnT w="38100" cap="flat" cmpd="sng" algn="ctr">
                      <a:solidFill>
                        <a:schemeClr val="accent1">
                          <a:lumMod val="50000"/>
                        </a:schemeClr>
                      </a:solidFill>
                      <a:prstDash val="solid"/>
                      <a:round/>
                      <a:headEnd type="none" w="med" len="med"/>
                      <a:tailEnd type="none" w="med" len="med"/>
                    </a:lnT>
                  </a:tcPr>
                </a:tc>
                <a:tc gridSpan="3">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sz="1800" b="0" i="0" u="sng" strike="noStrike" cap="none" dirty="0">
                          <a:solidFill>
                            <a:srgbClr val="0070C0"/>
                          </a:solidFill>
                          <a:latin typeface="Raleway" pitchFamily="2" charset="0"/>
                          <a:sym typeface="Arial"/>
                          <a:hlinkClick r:id="rId11" action="ppaction://hlinksldjump">
                            <a:extLst>
                              <a:ext uri="{A12FA001-AC4F-418D-AE19-62706E023703}">
                                <ahyp:hlinkClr xmlns:ahyp="http://schemas.microsoft.com/office/drawing/2018/hyperlinkcolor" val="tx"/>
                              </a:ext>
                            </a:extLst>
                          </a:hlinkClick>
                        </a:rPr>
                        <a:t>Oldham Child and Adolescent MH Services CAMHS (Ages 0-5 , 5-11, and 11-19 years )</a:t>
                      </a:r>
                    </a:p>
                  </a:txBody>
                  <a:tcPr marL="45720" marR="45720" horzOverflow="overflow">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rgbClr val="FFFFFF"/>
                    </a:solidFill>
                  </a:tcPr>
                </a:tc>
                <a:tc hMerge="1">
                  <a:txBody>
                    <a:bodyPr/>
                    <a:lstStyle/>
                    <a:p>
                      <a:endParaRPr lang="es-CO"/>
                    </a:p>
                  </a:txBody>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sz="1599" b="0" i="0" u="none" strike="noStrike" cap="none" dirty="0">
                        <a:solidFill>
                          <a:srgbClr val="000000"/>
                        </a:solidFill>
                        <a:latin typeface="Raleway"/>
                        <a:sym typeface="Arial"/>
                        <a:hlinkClick r:id="rId11" action="ppaction://hlinksldjump">
                          <a:extLst>
                            <a:ext uri="{A12FA001-AC4F-418D-AE19-62706E023703}">
                              <ahyp:hlinkClr xmlns:ahyp="http://schemas.microsoft.com/office/drawing/2018/hyperlinkcolor" val="tx"/>
                            </a:ext>
                          </a:extLst>
                        </a:hlinkClick>
                      </a:endParaRPr>
                    </a:p>
                  </a:txBody>
                  <a:tcPr marL="45720" marR="45720" horzOverflow="overflow">
                    <a:lnL w="38100" cap="flat" cmpd="sng" algn="ctr">
                      <a:solidFill>
                        <a:schemeClr val="accent4">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552741695"/>
                  </a:ext>
                </a:extLst>
              </a:tr>
              <a:tr h="549197">
                <a:tc gridSpan="4">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hlinkClick r:id="rId12" action="ppaction://hlinksldjump">
                            <a:extLst>
                              <a:ext uri="{A12FA001-AC4F-418D-AE19-62706E023703}">
                                <ahyp:hlinkClr xmlns:ahyp="http://schemas.microsoft.com/office/drawing/2018/hyperlinkcolor" val="tx"/>
                              </a:ext>
                            </a:extLst>
                          </a:hlinkClick>
                        </a:rPr>
                        <a:t>School Nursing Service Oldham Community</a:t>
                      </a:r>
                      <a:endParaRPr lang="en-US" sz="1800" u="sng" strike="noStrike" cap="none" dirty="0">
                        <a:solidFill>
                          <a:srgbClr val="0070C0"/>
                        </a:solidFill>
                        <a:latin typeface="Raleway" pitchFamily="2" charset="0"/>
                      </a:endParaRP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solidFill>
                      <a:srgbClr val="FFFFFF"/>
                    </a:solidFill>
                  </a:tcPr>
                </a:tc>
                <a:tc hMerge="1">
                  <a:txBody>
                    <a:bodyPr/>
                    <a:lstStyle/>
                    <a:p>
                      <a:endParaRPr lang="en-US"/>
                    </a:p>
                  </a:txBody>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sz="1800" b="0" i="0" u="none" strike="noStrike" cap="none" dirty="0">
                        <a:solidFill>
                          <a:srgbClr val="000000"/>
                        </a:solidFill>
                        <a:latin typeface="Raleway" pitchFamily="2" charset="0"/>
                        <a:sym typeface="Arial"/>
                        <a:hlinkClick r:id="rId11" action="ppaction://hlinksldjump">
                          <a:extLst>
                            <a:ext uri="{A12FA001-AC4F-418D-AE19-62706E023703}">
                              <ahyp:hlinkClr xmlns:ahyp="http://schemas.microsoft.com/office/drawing/2018/hyperlinkcolor" val="tx"/>
                            </a:ext>
                          </a:extLst>
                        </a:hlinkClick>
                      </a:endParaRPr>
                    </a:p>
                  </a:txBody>
                  <a:tcPr marL="45720" marR="45720" horzOverflow="overflow">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lvl="0" indent="0" algn="ctr" rtl="0">
                        <a:lnSpc>
                          <a:spcPct val="140025"/>
                        </a:lnSpc>
                        <a:spcBef>
                          <a:spcPts val="0"/>
                        </a:spcBef>
                        <a:spcAft>
                          <a:spcPts val="0"/>
                        </a:spcAft>
                        <a:buNone/>
                      </a:pPr>
                      <a:endParaRPr lang="en-US" sz="1800" u="none" strike="noStrike" cap="none" dirty="0">
                        <a:solidFill>
                          <a:srgbClr val="0070C0"/>
                        </a:solidFill>
                        <a:latin typeface="Raleway" pitchFamily="2" charset="0"/>
                      </a:endParaRPr>
                    </a:p>
                  </a:txBody>
                  <a:tcPr marL="45720" marR="45720" horzOverflow="overflow">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328925085"/>
                  </a:ext>
                </a:extLst>
              </a:tr>
              <a:tr h="428524">
                <a:tc gridSpan="2">
                  <a:txBody>
                    <a:bodyPr/>
                    <a:lstStyle/>
                    <a:p>
                      <a:pPr marL="0" marR="0" lvl="0" indent="0" algn="ctr" rtl="0">
                        <a:lnSpc>
                          <a:spcPct val="140025"/>
                        </a:lnSpc>
                        <a:spcBef>
                          <a:spcPts val="0"/>
                        </a:spcBef>
                        <a:spcAft>
                          <a:spcPts val="0"/>
                        </a:spcAft>
                        <a:buNone/>
                      </a:pPr>
                      <a:r>
                        <a:rPr lang="en-US" sz="1800" u="sng" strike="noStrike" cap="none" dirty="0" err="1">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Kooth</a:t>
                      </a:r>
                      <a:r>
                        <a:rPr lang="en-US" sz="1800" u="sng"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 (10 to 25 years) </a:t>
                      </a:r>
                      <a:endParaRPr lang="en-US" sz="1800" u="sng" strike="noStrike" cap="none" dirty="0">
                        <a:solidFill>
                          <a:srgbClr val="0070C0"/>
                        </a:solidFill>
                        <a:latin typeface="Raleway" pitchFamily="2" charset="0"/>
                      </a:endParaRP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solidFill>
                      <a:srgbClr val="FFFFFF"/>
                    </a:solidFil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sng" strike="noStrike" cap="none" dirty="0">
                          <a:solidFill>
                            <a:srgbClr val="0070C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rPr>
                        <a:t>Community </a:t>
                      </a:r>
                      <a:r>
                        <a:rPr lang="en-US" sz="1800" b="0" i="0" u="sng" strike="noStrike" cap="none" dirty="0" err="1">
                          <a:solidFill>
                            <a:srgbClr val="0070C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rPr>
                        <a:t>Paediatric</a:t>
                      </a:r>
                      <a:r>
                        <a:rPr lang="en-US" sz="1800" b="0" i="0" u="sng" strike="noStrike" cap="none" dirty="0">
                          <a:solidFill>
                            <a:srgbClr val="0070C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rPr>
                        <a:t> Service (new referrals of ADHD assessment under 8yrs and Oldham CAMHS 8yrs and above. ADHD assessment generally from 6+yrs)</a:t>
                      </a:r>
                    </a:p>
                  </a:txBody>
                  <a:tcPr marL="45720" marR="45720" horzOverflow="overflow">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rgbClr val="FFFFFF"/>
                    </a:solidFill>
                  </a:tcPr>
                </a:tc>
                <a:tc hMerge="1">
                  <a:txBody>
                    <a:bodyPr/>
                    <a:lstStyle/>
                    <a:p>
                      <a:endParaRPr lang="es-CO"/>
                    </a:p>
                  </a:txBody>
                  <a:tcPr/>
                </a:tc>
                <a:tc>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70C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endParaRPr>
                    </a:p>
                  </a:txBody>
                  <a:tcPr marL="45720" marR="45720" horzOverflow="overflow">
                    <a:lnL w="38100" cap="flat" cmpd="sng" algn="ctr">
                      <a:solidFill>
                        <a:schemeClr val="accent4">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138723143"/>
                  </a:ext>
                </a:extLst>
              </a:tr>
              <a:tr h="428524">
                <a:tc>
                  <a:txBody>
                    <a:bodyPr/>
                    <a:lstStyle/>
                    <a:p>
                      <a:pPr marL="0" marR="0" lvl="0" indent="0" algn="ctr" rtl="0">
                        <a:lnSpc>
                          <a:spcPct val="140025"/>
                        </a:lnSpc>
                        <a:spcBef>
                          <a:spcPts val="0"/>
                        </a:spcBef>
                        <a:spcAft>
                          <a:spcPts val="0"/>
                        </a:spcAft>
                        <a:buNone/>
                      </a:pPr>
                      <a:r>
                        <a:rPr lang="en-US" sz="1800" u="sng" strike="noStrike" cap="none" dirty="0" err="1">
                          <a:solidFill>
                            <a:srgbClr val="0070C0"/>
                          </a:solidFill>
                          <a:latin typeface="Raleway" pitchFamily="2" charset="0"/>
                          <a:hlinkClick r:id="rId15" action="ppaction://hlinksldjump">
                            <a:extLst>
                              <a:ext uri="{A12FA001-AC4F-418D-AE19-62706E023703}">
                                <ahyp:hlinkClr xmlns:ahyp="http://schemas.microsoft.com/office/drawing/2018/hyperlinkcolor" val="tx"/>
                              </a:ext>
                            </a:extLst>
                          </a:hlinkClick>
                        </a:rPr>
                        <a:t>myHappymind</a:t>
                      </a:r>
                      <a:r>
                        <a:rPr lang="en-US" sz="1800" u="sng" strike="noStrike" cap="none" dirty="0">
                          <a:solidFill>
                            <a:srgbClr val="0070C0"/>
                          </a:solidFill>
                          <a:latin typeface="Raleway" pitchFamily="2" charset="0"/>
                          <a:hlinkClick r:id="rId15" action="ppaction://hlinksldjump">
                            <a:extLst>
                              <a:ext uri="{A12FA001-AC4F-418D-AE19-62706E023703}">
                                <ahyp:hlinkClr xmlns:ahyp="http://schemas.microsoft.com/office/drawing/2018/hyperlinkcolor" val="tx"/>
                              </a:ext>
                            </a:extLst>
                          </a:hlinkClick>
                        </a:rPr>
                        <a:t> (3 to 11 years) </a:t>
                      </a:r>
                      <a:endParaRPr lang="en-US" sz="1800" u="sng" strike="noStrike" cap="none" dirty="0">
                        <a:solidFill>
                          <a:srgbClr val="0070C0"/>
                        </a:solidFill>
                        <a:latin typeface="Raleway" pitchFamily="2" charset="0"/>
                      </a:endParaRP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solidFill>
                      <a:srgbClr val="FFFFFF"/>
                    </a:solidFill>
                  </a:tcPr>
                </a:tc>
                <a:tc gridSpan="4">
                  <a:txBody>
                    <a:bodyPr/>
                    <a:lstStyle/>
                    <a:p>
                      <a:pPr marL="0" marR="0" lvl="0" indent="0" algn="ctr" rtl="0">
                        <a:lnSpc>
                          <a:spcPct val="140025"/>
                        </a:lnSpc>
                        <a:spcBef>
                          <a:spcPts val="0"/>
                        </a:spcBef>
                        <a:spcAft>
                          <a:spcPts val="0"/>
                        </a:spcAft>
                        <a:buNone/>
                      </a:pPr>
                      <a:endParaRPr lang="en-US" sz="1800" u="sng" strike="noStrike" cap="none" dirty="0">
                        <a:solidFill>
                          <a:srgbClr val="0070C0"/>
                        </a:solidFill>
                        <a:latin typeface="Raleway" pitchFamily="2" charset="0"/>
                      </a:endParaRPr>
                    </a:p>
                  </a:txBody>
                  <a:tcPr marL="45720" marR="45720" horzOverflow="overflow">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solidFill>
                      <a:srgbClr val="FFFFFF"/>
                    </a:solidFill>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sz="1800" b="0" i="0" u="none" strike="noStrike" cap="none" dirty="0">
                        <a:solidFill>
                          <a:srgbClr val="00000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endParaRPr>
                    </a:p>
                  </a:txBody>
                  <a:tcPr marL="45720" marR="45720" horzOverflow="overflow">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4739308"/>
                  </a:ext>
                </a:extLst>
              </a:tr>
              <a:tr h="451799">
                <a:tc gridSpan="2">
                  <a:txBody>
                    <a:bodyPr/>
                    <a:lstStyle/>
                    <a:p>
                      <a:pPr marL="0" marR="0" lvl="0" indent="0" algn="ctr" rtl="0">
                        <a:lnSpc>
                          <a:spcPct val="140025"/>
                        </a:lnSpc>
                        <a:spcBef>
                          <a:spcPts val="0"/>
                        </a:spcBef>
                        <a:spcAft>
                          <a:spcPts val="0"/>
                        </a:spcAft>
                        <a:buNone/>
                      </a:pPr>
                      <a:r>
                        <a:rPr lang="en-US" sz="1800" u="sng" strike="noStrike" cap="none" dirty="0" err="1">
                          <a:solidFill>
                            <a:srgbClr val="0070C0"/>
                          </a:solidFill>
                          <a:latin typeface="Raleway" pitchFamily="2" charset="0"/>
                          <a:ea typeface="Raleway"/>
                          <a:cs typeface="Raleway"/>
                          <a:sym typeface="Raleway"/>
                          <a:hlinkClick r:id="rId16" action="ppaction://hlinksldjump">
                            <a:extLst>
                              <a:ext uri="{A12FA001-AC4F-418D-AE19-62706E023703}">
                                <ahyp:hlinkClr xmlns:ahyp="http://schemas.microsoft.com/office/drawing/2018/hyperlinkcolor" val="tx"/>
                              </a:ext>
                            </a:extLst>
                          </a:hlinkClick>
                        </a:rPr>
                        <a:t>Mahdlo</a:t>
                      </a:r>
                      <a:r>
                        <a:rPr lang="en-US" sz="1800" u="sng" strike="noStrike" cap="none" dirty="0">
                          <a:solidFill>
                            <a:srgbClr val="0070C0"/>
                          </a:solidFill>
                          <a:latin typeface="Raleway" pitchFamily="2" charset="0"/>
                          <a:ea typeface="Raleway"/>
                          <a:cs typeface="Raleway"/>
                          <a:sym typeface="Raleway"/>
                          <a:hlinkClick r:id="rId16" action="ppaction://hlinksldjump">
                            <a:extLst>
                              <a:ext uri="{A12FA001-AC4F-418D-AE19-62706E023703}">
                                <ahyp:hlinkClr xmlns:ahyp="http://schemas.microsoft.com/office/drawing/2018/hyperlinkcolor" val="tx"/>
                              </a:ext>
                            </a:extLst>
                          </a:hlinkClick>
                        </a:rPr>
                        <a:t> Youth Zone 8–19-year-olds (up to 25 for young people with a disability)</a:t>
                      </a:r>
                      <a:endParaRPr lang="en-US" sz="1800" u="sng" strike="noStrike" cap="none" dirty="0">
                        <a:solidFill>
                          <a:srgbClr val="0070C0"/>
                        </a:solidFill>
                        <a:latin typeface="Raleway" pitchFamily="2" charset="0"/>
                      </a:endParaRP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solidFill>
                      <a:srgbClr val="FFFFFF"/>
                    </a:solidFil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sng" strike="noStrike" cap="none" dirty="0" err="1">
                          <a:solidFill>
                            <a:srgbClr val="0070C0"/>
                          </a:solidFill>
                          <a:latin typeface="Raleway" pitchFamily="2" charset="0"/>
                          <a:ea typeface="Raleway"/>
                          <a:cs typeface="Raleway"/>
                          <a:sym typeface="Raleway"/>
                          <a:hlinkClick r:id="rId17" action="ppaction://hlinksldjump">
                            <a:extLst>
                              <a:ext uri="{A12FA001-AC4F-418D-AE19-62706E023703}">
                                <ahyp:hlinkClr xmlns:ahyp="http://schemas.microsoft.com/office/drawing/2018/hyperlinkcolor" val="tx"/>
                              </a:ext>
                            </a:extLst>
                          </a:hlinkClick>
                        </a:rPr>
                        <a:t>Optimise</a:t>
                      </a:r>
                      <a:r>
                        <a:rPr lang="en-US" sz="1800" u="sng" strike="noStrike" cap="none" dirty="0">
                          <a:solidFill>
                            <a:srgbClr val="0070C0"/>
                          </a:solidFill>
                          <a:latin typeface="Raleway" pitchFamily="2" charset="0"/>
                          <a:ea typeface="Raleway"/>
                          <a:cs typeface="Raleway"/>
                          <a:sym typeface="Raleway"/>
                          <a:hlinkClick r:id="rId17" action="ppaction://hlinksldjump">
                            <a:extLst>
                              <a:ext uri="{A12FA001-AC4F-418D-AE19-62706E023703}">
                                <ahyp:hlinkClr xmlns:ahyp="http://schemas.microsoft.com/office/drawing/2018/hyperlinkcolor" val="tx"/>
                              </a:ext>
                            </a:extLst>
                          </a:hlinkClick>
                        </a:rPr>
                        <a:t> (All ages)</a:t>
                      </a:r>
                      <a:endParaRPr lang="en-US" sz="1800" u="sng" strike="noStrike" cap="none" dirty="0">
                        <a:solidFill>
                          <a:srgbClr val="0070C0"/>
                        </a:solidFill>
                        <a:latin typeface="Raleway" pitchFamily="2" charset="0"/>
                      </a:endParaRPr>
                    </a:p>
                  </a:txBody>
                  <a:tcPr marL="45720" marR="45720" horzOverflow="overflow">
                    <a:lnL w="38100" cap="flat" cmpd="sng" algn="ctr">
                      <a:solidFill>
                        <a:schemeClr val="accent4">
                          <a:lumMod val="75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solidFill>
                      <a:srgbClr val="FFFFFF"/>
                    </a:solidFill>
                  </a:tcPr>
                </a:tc>
                <a:tc hMerge="1">
                  <a:txBody>
                    <a:bodyPr/>
                    <a:lstStyle/>
                    <a:p>
                      <a:pPr marL="0" marR="0" lvl="0" indent="0" algn="ctr" rtl="0">
                        <a:lnSpc>
                          <a:spcPct val="140025"/>
                        </a:lnSpc>
                        <a:spcBef>
                          <a:spcPts val="0"/>
                        </a:spcBef>
                        <a:spcAft>
                          <a:spcPts val="0"/>
                        </a:spcAft>
                        <a:buClr>
                          <a:srgbClr val="000000"/>
                        </a:buClr>
                        <a:buFont typeface="Arial"/>
                        <a:buNone/>
                      </a:pPr>
                      <a:endParaRPr lang="en-US" sz="1599" b="0" i="0" u="none" strike="noStrike" cap="none" dirty="0">
                        <a:solidFill>
                          <a:srgbClr val="000000"/>
                        </a:solidFill>
                        <a:latin typeface="Raleway"/>
                        <a:sym typeface="Arial"/>
                      </a:endParaRPr>
                    </a:p>
                  </a:txBody>
                  <a:tcPr marL="45720" marR="45720" horzOverflow="overflow">
                    <a:lnR w="12700" cap="flat" cmpd="sng" algn="ctr">
                      <a:solidFill>
                        <a:schemeClr val="tx1"/>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noFill/>
                      <a:prstDash val="solid"/>
                      <a:round/>
                      <a:headEnd type="none" w="med" len="med"/>
                      <a:tailEnd type="none" w="med" len="med"/>
                    </a:lnB>
                    <a:solidFill>
                      <a:srgbClr val="FFFFFF"/>
                    </a:solidFill>
                  </a:tcPr>
                </a:tc>
                <a:tc hMerge="1">
                  <a:txBody>
                    <a:bodyPr/>
                    <a:lstStyle/>
                    <a:p>
                      <a:pPr marL="0" marR="0" lvl="0" indent="0" algn="ctr" rtl="0">
                        <a:lnSpc>
                          <a:spcPct val="140025"/>
                        </a:lnSpc>
                        <a:spcBef>
                          <a:spcPts val="0"/>
                        </a:spcBef>
                        <a:spcAft>
                          <a:spcPts val="0"/>
                        </a:spcAft>
                        <a:buClr>
                          <a:srgbClr val="000000"/>
                        </a:buClr>
                        <a:buFont typeface="Arial"/>
                        <a:buNone/>
                      </a:pPr>
                      <a:endParaRPr sz="1800" b="0" i="0" u="none" strike="noStrike" cap="none" dirty="0">
                        <a:solidFill>
                          <a:srgbClr val="000000"/>
                        </a:solidFill>
                        <a:latin typeface="Raleway" pitchFamily="2" charset="0"/>
                        <a:sym typeface="Arial"/>
                      </a:endParaRPr>
                    </a:p>
                  </a:txBody>
                  <a:tcPr marL="45720" marR="45720" horzOverflow="overflow">
                    <a:lnL w="38100" cap="flat" cmpd="sng" algn="ctr">
                      <a:solidFill>
                        <a:schemeClr val="accent4">
                          <a:lumMod val="75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42100242"/>
                  </a:ext>
                </a:extLst>
              </a:tr>
              <a:tr h="597073">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8" action="ppaction://hlinksldjump">
                            <a:extLst>
                              <a:ext uri="{A12FA001-AC4F-418D-AE19-62706E023703}">
                                <ahyp:hlinkClr xmlns:ahyp="http://schemas.microsoft.com/office/drawing/2018/hyperlinkcolor" val="tx"/>
                              </a:ext>
                            </a:extLst>
                          </a:hlinkClick>
                        </a:rPr>
                        <a:t>The Mix (Under 25 years old)</a:t>
                      </a:r>
                      <a:endParaRPr lang="en-US" sz="1800" u="sng" strike="noStrike" cap="none" dirty="0">
                        <a:solidFill>
                          <a:srgbClr val="0070C0"/>
                        </a:solidFill>
                        <a:latin typeface="Raleway" pitchFamily="2" charset="0"/>
                      </a:endParaRP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rgbClr val="FFFFFF"/>
                    </a:solidFill>
                  </a:tcPr>
                </a:tc>
                <a:tc gridSpan="4">
                  <a:txBody>
                    <a:bodyPr/>
                    <a:lstStyle/>
                    <a:p>
                      <a:pPr marL="0" marR="0" lvl="0" indent="0" algn="ctr" rtl="0">
                        <a:lnSpc>
                          <a:spcPct val="140025"/>
                        </a:lnSpc>
                        <a:spcBef>
                          <a:spcPts val="0"/>
                        </a:spcBef>
                        <a:spcAft>
                          <a:spcPts val="0"/>
                        </a:spcAft>
                        <a:buClr>
                          <a:srgbClr val="000000"/>
                        </a:buClr>
                        <a:buFont typeface="Arial"/>
                        <a:buNone/>
                      </a:pPr>
                      <a:endParaRPr sz="1800" b="0" i="0" u="sng" strike="noStrike" cap="none" dirty="0">
                        <a:solidFill>
                          <a:srgbClr val="0070C0"/>
                        </a:solidFill>
                        <a:latin typeface="Raleway" pitchFamily="2" charset="0"/>
                        <a:sym typeface="Arial"/>
                      </a:endParaRPr>
                    </a:p>
                  </a:txBody>
                  <a:tcPr marL="45720" marR="45720" horzOverflow="overflow">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hMerge="1">
                  <a:txBody>
                    <a:bodyPr/>
                    <a:lstStyle/>
                    <a:p>
                      <a:pPr marL="0" marR="0" lvl="0" indent="0" algn="ctr" rtl="0">
                        <a:lnSpc>
                          <a:spcPct val="140025"/>
                        </a:lnSpc>
                        <a:spcBef>
                          <a:spcPts val="0"/>
                        </a:spcBef>
                        <a:spcAft>
                          <a:spcPts val="0"/>
                        </a:spcAft>
                        <a:buClr>
                          <a:srgbClr val="000000"/>
                        </a:buClr>
                        <a:buFont typeface="Arial"/>
                        <a:buNone/>
                      </a:pPr>
                      <a:endParaRPr sz="1599" b="0" i="0" u="none" strike="noStrike" cap="none" dirty="0">
                        <a:solidFill>
                          <a:srgbClr val="000000"/>
                        </a:solidFill>
                        <a:latin typeface="Raleway"/>
                        <a:sym typeface="Arial"/>
                      </a:endParaRPr>
                    </a:p>
                  </a:txBody>
                  <a:tcPr marL="45720" marR="45720" horzOverflow="overflow">
                    <a:lnL w="38100" cap="flat" cmpd="sng" algn="ctr">
                      <a:solidFill>
                        <a:schemeClr val="accent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454752202"/>
                  </a:ext>
                </a:extLst>
              </a:tr>
              <a:tr h="428524">
                <a:tc gridSpan="3">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sng" strike="noStrike" cap="none" dirty="0">
                          <a:solidFill>
                            <a:srgbClr val="0070C0"/>
                          </a:solidFill>
                          <a:latin typeface="Raleway" pitchFamily="2" charset="0"/>
                          <a:sym typeface="Arial"/>
                          <a:hlinkClick r:id="rId19" action="ppaction://hlinksldjump">
                            <a:extLst>
                              <a:ext uri="{A12FA001-AC4F-418D-AE19-62706E023703}">
                                <ahyp:hlinkClr xmlns:ahyp="http://schemas.microsoft.com/office/drawing/2018/hyperlinkcolor" val="tx"/>
                              </a:ext>
                            </a:extLst>
                          </a:hlinkClick>
                        </a:rPr>
                        <a:t>ADHD Foundation (All Age)</a:t>
                      </a:r>
                      <a:endParaRPr sz="1800" b="0" i="0" u="sng" strike="noStrike" cap="none" dirty="0">
                        <a:solidFill>
                          <a:srgbClr val="0070C0"/>
                        </a:solidFill>
                        <a:latin typeface="Raleway" pitchFamily="2" charset="0"/>
                        <a:sym typeface="Arial"/>
                        <a:hlinkClick r:id="rId18" action="ppaction://hlinksldjump">
                          <a:extLst>
                            <a:ext uri="{A12FA001-AC4F-418D-AE19-62706E023703}">
                              <ahyp:hlinkClr xmlns:ahyp="http://schemas.microsoft.com/office/drawing/2018/hyperlinkcolor" val="tx"/>
                            </a:ext>
                          </a:extLst>
                        </a:hlinkClick>
                      </a:endParaRPr>
                    </a:p>
                  </a:txBody>
                  <a:tcPr marL="45720" marR="45720" horzOverflow="overflow">
                    <a:lnL w="12700" cap="flat" cmpd="sng" algn="ctr">
                      <a:solidFill>
                        <a:schemeClr val="tx1"/>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solidFill>
                      <a:srgbClr val="FFFFFF"/>
                    </a:solidFill>
                  </a:tcPr>
                </a:tc>
                <a:tc hMerge="1">
                  <a:txBody>
                    <a:bodyPr/>
                    <a:lstStyle/>
                    <a:p>
                      <a:endParaRPr lang="es-CO"/>
                    </a:p>
                  </a:txBody>
                  <a:tcPr>
                    <a:lnL w="38100" cap="flat" cmpd="sng" algn="ctr">
                      <a:solidFill>
                        <a:schemeClr val="accent4">
                          <a:lumMod val="50000"/>
                        </a:schemeClr>
                      </a:solidFill>
                      <a:prstDash val="solid"/>
                      <a:round/>
                      <a:headEnd type="none" w="med" len="med"/>
                      <a:tailEnd type="none" w="med" len="med"/>
                    </a:lnL>
                    <a:lnT w="38100" cap="flat" cmpd="sng" algn="ctr">
                      <a:solidFill>
                        <a:schemeClr val="accent4">
                          <a:lumMod val="50000"/>
                        </a:schemeClr>
                      </a:solidFill>
                      <a:prstDash val="solid"/>
                      <a:round/>
                      <a:headEnd type="none" w="med" len="med"/>
                      <a:tailEnd type="none" w="med" len="med"/>
                    </a:lnT>
                  </a:tcPr>
                </a:tc>
                <a:tc hMerge="1">
                  <a:txBody>
                    <a:bodyPr/>
                    <a:lstStyle/>
                    <a:p>
                      <a:endParaRPr lang="es-CO"/>
                    </a:p>
                  </a:txBody>
                  <a:tcPr/>
                </a:tc>
                <a:tc gridSpan="2">
                  <a:txBody>
                    <a:bodyPr/>
                    <a:lstStyle/>
                    <a:p>
                      <a:pPr marL="0" marR="0" lvl="0" indent="0" algn="ctr" rtl="0">
                        <a:lnSpc>
                          <a:spcPct val="140025"/>
                        </a:lnSpc>
                        <a:spcBef>
                          <a:spcPts val="0"/>
                        </a:spcBef>
                        <a:spcAft>
                          <a:spcPts val="0"/>
                        </a:spcAft>
                        <a:buClr>
                          <a:srgbClr val="000000"/>
                        </a:buClr>
                        <a:buFont typeface="Arial"/>
                        <a:buNone/>
                      </a:pPr>
                      <a:endParaRPr lang="en-US" sz="1800" b="0" i="0" u="sng" strike="noStrike" cap="none" dirty="0">
                        <a:solidFill>
                          <a:srgbClr val="0070C0"/>
                        </a:solidFill>
                        <a:latin typeface="Raleway" pitchFamily="2" charset="0"/>
                        <a:sym typeface="Arial"/>
                      </a:endParaRPr>
                    </a:p>
                  </a:txBody>
                  <a:tcPr marL="45720" marR="45720" horzOverflow="overflow">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rgbClr val="FFFFFF"/>
                    </a:solidFill>
                  </a:tcPr>
                </a:tc>
                <a:tc hMerge="1">
                  <a:txBody>
                    <a:bodyPr/>
                    <a:lstStyle/>
                    <a:p>
                      <a:pPr marL="0" marR="0" lvl="0" indent="0" algn="ctr" rtl="0">
                        <a:lnSpc>
                          <a:spcPct val="140025"/>
                        </a:lnSpc>
                        <a:spcBef>
                          <a:spcPts val="0"/>
                        </a:spcBef>
                        <a:spcAft>
                          <a:spcPts val="0"/>
                        </a:spcAft>
                        <a:buClr>
                          <a:srgbClr val="000000"/>
                        </a:buClr>
                        <a:buFont typeface="Arial"/>
                        <a:buNone/>
                      </a:pPr>
                      <a:endParaRPr lang="en-US" sz="1599" b="0" i="0" u="none" strike="noStrike" cap="none" dirty="0">
                        <a:solidFill>
                          <a:srgbClr val="000000"/>
                        </a:solidFill>
                        <a:latin typeface="Raleway"/>
                        <a:sym typeface="Arial"/>
                      </a:endParaRPr>
                    </a:p>
                  </a:txBody>
                  <a:tcPr marL="45720" marR="45720" horzOverflow="overflow">
                    <a:lnL w="38100" cap="flat" cmpd="sng" algn="ctr">
                      <a:solidFill>
                        <a:schemeClr val="accent4">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77769554"/>
                  </a:ext>
                </a:extLst>
              </a:tr>
            </a:tbl>
          </a:graphicData>
        </a:graphic>
      </p:graphicFrame>
      <p:sp>
        <p:nvSpPr>
          <p:cNvPr id="4" name="Botón de acción: ir a inicio 3">
            <a:hlinkClick r:id="rId20" action="ppaction://hlinksldjump" highlightClick="1"/>
            <a:extLst>
              <a:ext uri="{FF2B5EF4-FFF2-40B4-BE49-F238E27FC236}">
                <a16:creationId xmlns:a16="http://schemas.microsoft.com/office/drawing/2014/main" id="{893C6F4A-BCC7-8014-AECE-E1AEAEB6C53E}"/>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541883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91"/>
          <p:cNvSpPr txBox="1"/>
          <p:nvPr/>
        </p:nvSpPr>
        <p:spPr>
          <a:xfrm>
            <a:off x="1028700" y="570547"/>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NACOA</a:t>
            </a:r>
            <a:endParaRPr sz="4400" dirty="0"/>
          </a:p>
        </p:txBody>
      </p:sp>
      <p:sp>
        <p:nvSpPr>
          <p:cNvPr id="1311" name="Google Shape;1311;p91"/>
          <p:cNvSpPr txBox="1"/>
          <p:nvPr/>
        </p:nvSpPr>
        <p:spPr>
          <a:xfrm>
            <a:off x="899500" y="1699451"/>
            <a:ext cx="7734301"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err="1">
                <a:solidFill>
                  <a:srgbClr val="000000"/>
                </a:solidFill>
                <a:latin typeface="Raleway" pitchFamily="2" charset="0"/>
                <a:ea typeface="Avenir"/>
                <a:cs typeface="Avenir"/>
                <a:sym typeface="Avenir"/>
              </a:rPr>
              <a:t>Nacoa</a:t>
            </a:r>
            <a:r>
              <a:rPr lang="en-US" sz="1800" b="0" i="0" u="none" strike="noStrike" cap="none" dirty="0">
                <a:solidFill>
                  <a:srgbClr val="000000"/>
                </a:solidFill>
                <a:latin typeface="Raleway" pitchFamily="2" charset="0"/>
                <a:ea typeface="Avenir"/>
                <a:cs typeface="Avenir"/>
                <a:sym typeface="Avenir"/>
              </a:rPr>
              <a:t> (The National Association for Children of Alcoholics) was founded in 1990 to address the needs of children affected by a parent’s drinking or similar addictive problem. This includes children of all ages, many of whose problems only become apparent in adulthood. It seeks to increase awareness of their situation in public consciousness and advocate for research into the challenges they encounter and strategies for preventing alcohol use disorder in this vulnerable group.</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Provides information, advice, and support to children impacted by a parent's alcohol use, as well as to reach out to professionals who work with these children.</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b="0" i="0" u="none" strike="noStrike" cap="none" dirty="0">
                <a:solidFill>
                  <a:srgbClr val="000000"/>
                </a:solidFill>
                <a:latin typeface="Raleway" pitchFamily="2" charset="0"/>
                <a:ea typeface="Avenir"/>
                <a:cs typeface="Avenir"/>
                <a:sym typeface="Avenir"/>
              </a:rPr>
              <a:t>Children of all ages affected by a parent’s drinking or similar addictive problem.</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0800 358 3456</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helpline@nacoa.org.uk</a:t>
            </a:r>
            <a:endParaRPr lang="en-US" sz="1800" b="0" i="0" u="none"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www.nacoa.org.uk</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1312" name="Google Shape;1312;p91"/>
          <p:cNvSpPr txBox="1"/>
          <p:nvPr/>
        </p:nvSpPr>
        <p:spPr>
          <a:xfrm>
            <a:off x="9654200" y="1699451"/>
            <a:ext cx="8348050" cy="747897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work with people on their own goals, whether that’s staying safe and healthy, making small changes or stopping an unwanted habit altogether.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give people support in a way that’s right for them either face to face in their local service, community or online.</a:t>
            </a:r>
          </a:p>
          <a:p>
            <a:pPr marL="0" marR="0" lvl="0" indent="0" algn="l"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i="0" u="none" strike="noStrike" cap="none" dirty="0">
                <a:solidFill>
                  <a:srgbClr val="000000"/>
                </a:solidFill>
                <a:latin typeface="Raleway" pitchFamily="2" charset="0"/>
                <a:ea typeface="Avenir"/>
                <a:cs typeface="Avenir"/>
                <a:sym typeface="Avenir"/>
              </a:rPr>
              <a:t>They </a:t>
            </a:r>
            <a:r>
              <a:rPr lang="en-US" sz="1800" b="0" i="0" u="none" strike="noStrike" cap="none" dirty="0">
                <a:solidFill>
                  <a:srgbClr val="000000"/>
                </a:solidFill>
                <a:latin typeface="Raleway" pitchFamily="2" charset="0"/>
                <a:ea typeface="Avenir"/>
                <a:cs typeface="Avenir"/>
                <a:sym typeface="Avenir"/>
              </a:rPr>
              <a:t>deliver support and raise awareness around drugs, alcohol and mental health.</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Contact from website: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https://www.wearewithyou.org.uk/help-and-advice/</a:t>
            </a:r>
            <a:endParaRPr lang="en-US" sz="1800" dirty="0">
              <a:solidFill>
                <a:srgbClr val="0070C0"/>
              </a:solidFill>
              <a:latin typeface="Raleway" pitchFamily="2" charset="0"/>
              <a:ea typeface="Avenir"/>
            </a:endParaRPr>
          </a:p>
          <a:p>
            <a:pPr marL="285750" indent="-285750" algn="just">
              <a:lnSpc>
                <a:spcPct val="150000"/>
              </a:lnSpc>
              <a:buFont typeface="Wingdings" panose="05000000000000000000" pitchFamily="2" charset="2"/>
              <a:buChar char="ü"/>
            </a:pPr>
            <a:r>
              <a:rPr lang="en-US" sz="1800" b="0" i="0" u="none" strike="noStrike" cap="none" dirty="0">
                <a:solidFill>
                  <a:srgbClr val="000000"/>
                </a:solidFill>
                <a:latin typeface="Raleway" pitchFamily="2" charset="0"/>
                <a:ea typeface="Avenir"/>
                <a:cs typeface="Avenir"/>
                <a:sym typeface="Avenir"/>
              </a:rPr>
              <a:t>Need urgent help? With You isn't a crisis service. If you need urgent help, you can:</a:t>
            </a:r>
            <a:r>
              <a:rPr lang="en-US" sz="1800" dirty="0">
                <a:latin typeface="Raleway" pitchFamily="2" charset="0"/>
                <a:ea typeface="Avenir"/>
                <a:cs typeface="Avenir"/>
                <a:sym typeface="Avenir"/>
              </a:rPr>
              <a:t> </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ü"/>
            </a:pPr>
            <a:r>
              <a:rPr lang="en-US" sz="1800" b="0" i="0" u="none" strike="noStrike" cap="none" dirty="0">
                <a:solidFill>
                  <a:srgbClr val="000000"/>
                </a:solidFill>
                <a:latin typeface="Raleway" pitchFamily="2" charset="0"/>
                <a:ea typeface="Avenir"/>
                <a:cs typeface="Avenir"/>
                <a:sym typeface="Avenir"/>
              </a:rPr>
              <a:t>Call your GP and ask for an emergency appointment</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ü"/>
            </a:pPr>
            <a:r>
              <a:rPr lang="en-US" sz="1800" b="0" i="0" u="none" strike="noStrike" cap="none" dirty="0">
                <a:solidFill>
                  <a:srgbClr val="000000"/>
                </a:solidFill>
                <a:latin typeface="Raleway" pitchFamily="2" charset="0"/>
                <a:ea typeface="Avenir"/>
                <a:cs typeface="Avenir"/>
                <a:sym typeface="Avenir"/>
              </a:rPr>
              <a:t>Call NHS 111</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ü"/>
            </a:pPr>
            <a:r>
              <a:rPr lang="en-US" sz="1800" b="0" i="0" u="none" strike="noStrike" cap="none" dirty="0">
                <a:solidFill>
                  <a:srgbClr val="000000"/>
                </a:solidFill>
                <a:latin typeface="Raleway" pitchFamily="2" charset="0"/>
                <a:ea typeface="Avenir"/>
                <a:cs typeface="Avenir"/>
                <a:sym typeface="Avenir"/>
              </a:rPr>
              <a:t>Contact your mental health crisis team (if you have one)</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ü"/>
            </a:pPr>
            <a:r>
              <a:rPr lang="en-US" sz="1800" b="0" i="0" u="none" strike="noStrike" cap="none" dirty="0">
                <a:solidFill>
                  <a:srgbClr val="000000"/>
                </a:solidFill>
                <a:latin typeface="Raleway" pitchFamily="2" charset="0"/>
                <a:ea typeface="Avenir"/>
                <a:cs typeface="Avenir"/>
                <a:sym typeface="Avenir"/>
              </a:rPr>
              <a:t>Call Samaritans free on 116 123 or email </a:t>
            </a:r>
            <a:r>
              <a:rPr lang="en-US" sz="1800" b="0" i="0" u="none" strike="noStrike" cap="none"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jo@samaritans.org</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7">
                  <a:extLst>
                    <a:ext uri="{A12FA001-AC4F-418D-AE19-62706E023703}">
                      <ahyp:hlinkClr xmlns:ahyp="http://schemas.microsoft.com/office/drawing/2018/hyperlinkcolor" val="tx"/>
                    </a:ext>
                  </a:extLst>
                </a:hlinkClick>
              </a:rPr>
              <a:t>www.wearewithyou.org.uk</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1313" name="Google Shape;1313;p91"/>
          <p:cNvSpPr txBox="1"/>
          <p:nvPr/>
        </p:nvSpPr>
        <p:spPr>
          <a:xfrm>
            <a:off x="9700782" y="570547"/>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WE ARE WITH YOU</a:t>
            </a:r>
            <a:endParaRPr sz="4400" dirty="0"/>
          </a:p>
        </p:txBody>
      </p:sp>
      <p:sp>
        <p:nvSpPr>
          <p:cNvPr id="1314" name="Google Shape;1314;p91"/>
          <p:cNvSpPr/>
          <p:nvPr/>
        </p:nvSpPr>
        <p:spPr>
          <a:xfrm>
            <a:off x="15842912" y="9561690"/>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8">
              <a:alphaModFix/>
            </a:blip>
            <a:stretch>
              <a:fillRect l="-2384" r="-2383"/>
            </a:stretch>
          </a:blipFill>
          <a:ln>
            <a:noFill/>
          </a:ln>
        </p:spPr>
        <p:txBody>
          <a:bodyPr/>
          <a:lstStyle/>
          <a:p>
            <a:endParaRPr lang="en-US"/>
          </a:p>
        </p:txBody>
      </p:sp>
      <p:pic>
        <p:nvPicPr>
          <p:cNvPr id="1315" name="Google Shape;1315;p91"/>
          <p:cNvPicPr preferRelativeResize="0"/>
          <p:nvPr/>
        </p:nvPicPr>
        <p:blipFill>
          <a:blip r:embed="rId9">
            <a:alphaModFix/>
          </a:blip>
          <a:stretch>
            <a:fillRect/>
          </a:stretch>
        </p:blipFill>
        <p:spPr>
          <a:xfrm>
            <a:off x="577636" y="9389262"/>
            <a:ext cx="1733328" cy="821050"/>
          </a:xfrm>
          <a:prstGeom prst="rect">
            <a:avLst/>
          </a:prstGeom>
          <a:noFill/>
          <a:ln>
            <a:noFill/>
          </a:ln>
        </p:spPr>
      </p:pic>
      <p:pic>
        <p:nvPicPr>
          <p:cNvPr id="1316" name="Google Shape;1316;p91"/>
          <p:cNvPicPr preferRelativeResize="0"/>
          <p:nvPr/>
        </p:nvPicPr>
        <p:blipFill>
          <a:blip r:embed="rId10">
            <a:alphaModFix/>
          </a:blip>
          <a:stretch>
            <a:fillRect/>
          </a:stretch>
        </p:blipFill>
        <p:spPr>
          <a:xfrm>
            <a:off x="9700782" y="9636686"/>
            <a:ext cx="1733325" cy="498629"/>
          </a:xfrm>
          <a:prstGeom prst="rect">
            <a:avLst/>
          </a:prstGeom>
          <a:noFill/>
          <a:ln>
            <a:noFill/>
          </a:ln>
        </p:spPr>
      </p:pic>
      <p:grpSp>
        <p:nvGrpSpPr>
          <p:cNvPr id="1317" name="Google Shape;1317;p91"/>
          <p:cNvGrpSpPr/>
          <p:nvPr/>
        </p:nvGrpSpPr>
        <p:grpSpPr>
          <a:xfrm rot="10800000">
            <a:off x="8805259" y="0"/>
            <a:ext cx="616925" cy="10286147"/>
            <a:chOff x="0" y="0"/>
            <a:chExt cx="822567" cy="19507200"/>
          </a:xfrm>
        </p:grpSpPr>
        <p:sp>
          <p:nvSpPr>
            <p:cNvPr id="1318" name="Google Shape;1318;p9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1">
                <a:alphaModFix/>
              </a:blip>
              <a:stretch>
                <a:fillRect/>
              </a:stretch>
            </a:blipFill>
            <a:ln>
              <a:noFill/>
            </a:ln>
          </p:spPr>
          <p:txBody>
            <a:bodyPr/>
            <a:lstStyle/>
            <a:p>
              <a:endParaRPr lang="en-US"/>
            </a:p>
          </p:txBody>
        </p:sp>
        <p:sp>
          <p:nvSpPr>
            <p:cNvPr id="1319" name="Google Shape;1319;p9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320" name="Google Shape;1320;p9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321" name="Google Shape;1321;p91"/>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grpSp>
        <p:nvGrpSpPr>
          <p:cNvPr id="1322" name="Google Shape;1322;p91"/>
          <p:cNvGrpSpPr/>
          <p:nvPr/>
        </p:nvGrpSpPr>
        <p:grpSpPr>
          <a:xfrm>
            <a:off x="-18150" y="0"/>
            <a:ext cx="616925" cy="10286147"/>
            <a:chOff x="0" y="0"/>
            <a:chExt cx="822567" cy="19507200"/>
          </a:xfrm>
        </p:grpSpPr>
        <p:sp>
          <p:nvSpPr>
            <p:cNvPr id="1323" name="Google Shape;1323;p9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1">
                <a:alphaModFix/>
              </a:blip>
              <a:stretch>
                <a:fillRect/>
              </a:stretch>
            </a:blipFill>
            <a:ln>
              <a:noFill/>
            </a:ln>
          </p:spPr>
          <p:txBody>
            <a:bodyPr/>
            <a:lstStyle/>
            <a:p>
              <a:endParaRPr lang="en-US"/>
            </a:p>
          </p:txBody>
        </p:sp>
        <p:sp>
          <p:nvSpPr>
            <p:cNvPr id="1324" name="Google Shape;1324;p9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325" name="Google Shape;1325;p9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326" name="Google Shape;1326;p91"/>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2" action="ppaction://hlinksldjump" highlightClick="1"/>
            <a:extLst>
              <a:ext uri="{FF2B5EF4-FFF2-40B4-BE49-F238E27FC236}">
                <a16:creationId xmlns:a16="http://schemas.microsoft.com/office/drawing/2014/main" id="{D49A90E3-D735-6C89-AAE7-59B6ED9421CF}"/>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92"/>
          <p:cNvSpPr txBox="1"/>
          <p:nvPr/>
        </p:nvSpPr>
        <p:spPr>
          <a:xfrm>
            <a:off x="695186" y="0"/>
            <a:ext cx="6180898" cy="189590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SAFE HAVEN &amp; CRISIS RESPONSE</a:t>
            </a:r>
            <a:endParaRPr sz="4400" dirty="0"/>
          </a:p>
        </p:txBody>
      </p:sp>
      <p:sp>
        <p:nvSpPr>
          <p:cNvPr id="1332" name="Google Shape;1332;p92"/>
          <p:cNvSpPr txBox="1"/>
          <p:nvPr/>
        </p:nvSpPr>
        <p:spPr>
          <a:xfrm>
            <a:off x="745182" y="1895904"/>
            <a:ext cx="7784456" cy="58169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Early-intervention critical incident support, crisis mental health care, and the treatment of psychological trauma. Today Safe Haven supports organizations with personnel around the globe, helping prepare people for challenging work environments, to thrive under extreme pressure and uncertainty, and respond and recover after crises and disaster.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Support work challenges that fits your people and your business.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All Age</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Partner with clients</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+44(0)161 635 1010 and contact form on their website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a:t>
            </a:r>
            <a:r>
              <a:rPr lang="en-US" sz="1800" b="1" i="0" u="none" strike="noStrike" cap="none" dirty="0">
                <a:solidFill>
                  <a:srgbClr val="0070C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https://safehaven.co.uk/</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sp>
        <p:nvSpPr>
          <p:cNvPr id="1333" name="Google Shape;1333;p92"/>
          <p:cNvSpPr txBox="1"/>
          <p:nvPr/>
        </p:nvSpPr>
        <p:spPr>
          <a:xfrm>
            <a:off x="9537528" y="947952"/>
            <a:ext cx="8536160"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Is an organization who works to address and overcome issues related to self-harm and suicide. With those with lived experience at the heart and the helm of the service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deliver support, information, training and consultation to cover all aspects of need under this broad suicide prevention agenda. Working closely with the people that we help and other stakeholders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constantly evolve </a:t>
            </a:r>
            <a:r>
              <a:rPr lang="en-US" sz="1800" dirty="0">
                <a:latin typeface="Raleway" pitchFamily="2" charset="0"/>
                <a:ea typeface="Avenir"/>
                <a:cs typeface="Avenir"/>
                <a:sym typeface="Avenir"/>
              </a:rPr>
              <a:t>their</a:t>
            </a:r>
            <a:r>
              <a:rPr lang="en-US" sz="1800" b="0" i="0" u="none" strike="noStrike" cap="none" dirty="0">
                <a:solidFill>
                  <a:srgbClr val="000000"/>
                </a:solidFill>
                <a:latin typeface="Raleway" pitchFamily="2" charset="0"/>
                <a:ea typeface="Avenir"/>
                <a:cs typeface="Avenir"/>
                <a:sym typeface="Avenir"/>
              </a:rPr>
              <a:t> approach to respond to changing needs and presentations in our service and to yield change in the broader sector. The Self Harm Tracker Aims to calm urges, daily pledges, reviews, activities, journal, meditations and breathing exercises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Provide support, information, training and consultancy about self harm to individuals who self harm, their friends, families and professionals with a view to promoting health and recovery, reducing isolation and distress, and by increasing awareness and skill in intervention.</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Contact from website</a:t>
            </a:r>
            <a:r>
              <a:rPr lang="en-US" sz="1800" b="0" i="0" u="none" strike="noStrike" cap="none" dirty="0">
                <a:solidFill>
                  <a:srgbClr val="00000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https://harmless.org.uk/contact/</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www.harmless.org.uk</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1334" name="Google Shape;1334;p92"/>
          <p:cNvSpPr txBox="1"/>
          <p:nvPr/>
        </p:nvSpPr>
        <p:spPr>
          <a:xfrm>
            <a:off x="9537528" y="0"/>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HARMLESS</a:t>
            </a:r>
            <a:endParaRPr sz="4400" dirty="0"/>
          </a:p>
        </p:txBody>
      </p:sp>
      <p:sp>
        <p:nvSpPr>
          <p:cNvPr id="1335" name="Google Shape;1335;p92"/>
          <p:cNvSpPr/>
          <p:nvPr/>
        </p:nvSpPr>
        <p:spPr>
          <a:xfrm>
            <a:off x="15842912" y="9289990"/>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6">
              <a:alphaModFix/>
            </a:blip>
            <a:stretch>
              <a:fillRect l="-2384" r="-2383"/>
            </a:stretch>
          </a:blipFill>
          <a:ln>
            <a:noFill/>
          </a:ln>
        </p:spPr>
        <p:txBody>
          <a:bodyPr/>
          <a:lstStyle/>
          <a:p>
            <a:endParaRPr lang="en-US"/>
          </a:p>
        </p:txBody>
      </p:sp>
      <p:pic>
        <p:nvPicPr>
          <p:cNvPr id="1336" name="Google Shape;1336;p92"/>
          <p:cNvPicPr preferRelativeResize="0"/>
          <p:nvPr/>
        </p:nvPicPr>
        <p:blipFill>
          <a:blip r:embed="rId7">
            <a:alphaModFix/>
          </a:blip>
          <a:stretch>
            <a:fillRect/>
          </a:stretch>
        </p:blipFill>
        <p:spPr>
          <a:xfrm>
            <a:off x="548778" y="8992454"/>
            <a:ext cx="2572525" cy="1124525"/>
          </a:xfrm>
          <a:prstGeom prst="rect">
            <a:avLst/>
          </a:prstGeom>
          <a:noFill/>
          <a:ln>
            <a:noFill/>
          </a:ln>
        </p:spPr>
      </p:pic>
      <p:pic>
        <p:nvPicPr>
          <p:cNvPr id="1337" name="Google Shape;1337;p92"/>
          <p:cNvPicPr preferRelativeResize="0"/>
          <p:nvPr/>
        </p:nvPicPr>
        <p:blipFill>
          <a:blip r:embed="rId8">
            <a:alphaModFix/>
          </a:blip>
          <a:stretch>
            <a:fillRect/>
          </a:stretch>
        </p:blipFill>
        <p:spPr>
          <a:xfrm>
            <a:off x="9537528" y="9013334"/>
            <a:ext cx="2073799" cy="1124525"/>
          </a:xfrm>
          <a:prstGeom prst="rect">
            <a:avLst/>
          </a:prstGeom>
          <a:noFill/>
          <a:ln>
            <a:noFill/>
          </a:ln>
        </p:spPr>
      </p:pic>
      <p:grpSp>
        <p:nvGrpSpPr>
          <p:cNvPr id="1338" name="Google Shape;1338;p92"/>
          <p:cNvGrpSpPr/>
          <p:nvPr/>
        </p:nvGrpSpPr>
        <p:grpSpPr>
          <a:xfrm rot="10800000">
            <a:off x="8800491" y="0"/>
            <a:ext cx="616925" cy="10286147"/>
            <a:chOff x="0" y="0"/>
            <a:chExt cx="822567" cy="19507200"/>
          </a:xfrm>
        </p:grpSpPr>
        <p:sp>
          <p:nvSpPr>
            <p:cNvPr id="1339" name="Google Shape;1339;p9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1340" name="Google Shape;1340;p9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341" name="Google Shape;1341;p9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342" name="Google Shape;1342;p92"/>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grpSp>
        <p:nvGrpSpPr>
          <p:cNvPr id="1343" name="Google Shape;1343;p92"/>
          <p:cNvGrpSpPr/>
          <p:nvPr/>
        </p:nvGrpSpPr>
        <p:grpSpPr>
          <a:xfrm>
            <a:off x="-18150" y="0"/>
            <a:ext cx="616925" cy="10286147"/>
            <a:chOff x="0" y="0"/>
            <a:chExt cx="822567" cy="19507200"/>
          </a:xfrm>
        </p:grpSpPr>
        <p:sp>
          <p:nvSpPr>
            <p:cNvPr id="1344" name="Google Shape;1344;p9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1345" name="Google Shape;1345;p9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346" name="Google Shape;1346;p9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347" name="Google Shape;1347;p92"/>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0" action="ppaction://hlinksldjump" highlightClick="1"/>
            <a:extLst>
              <a:ext uri="{FF2B5EF4-FFF2-40B4-BE49-F238E27FC236}">
                <a16:creationId xmlns:a16="http://schemas.microsoft.com/office/drawing/2014/main" id="{9F2C99E7-8F7B-25EB-DEF4-726828271075}"/>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93"/>
          <p:cNvSpPr txBox="1"/>
          <p:nvPr/>
        </p:nvSpPr>
        <p:spPr>
          <a:xfrm>
            <a:off x="598775" y="149823"/>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CHILD BEREAVEMENT UK</a:t>
            </a:r>
            <a:endParaRPr sz="4400" dirty="0"/>
          </a:p>
        </p:txBody>
      </p:sp>
      <p:sp>
        <p:nvSpPr>
          <p:cNvPr id="1353" name="Google Shape;1353;p93"/>
          <p:cNvSpPr txBox="1"/>
          <p:nvPr/>
        </p:nvSpPr>
        <p:spPr>
          <a:xfrm>
            <a:off x="657342" y="1087405"/>
            <a:ext cx="8967902" cy="8309967"/>
          </a:xfrm>
          <a:prstGeom prst="rect">
            <a:avLst/>
          </a:prstGeom>
          <a:noFill/>
          <a:ln>
            <a:noFill/>
          </a:ln>
        </p:spPr>
        <p:txBody>
          <a:bodyPr spcFirstLastPara="1" wrap="square" lIns="0" tIns="0" rIns="0" bIns="0" anchor="t" anchorCtr="0">
            <a:spAutoFit/>
          </a:bodyPr>
          <a:lstStyle/>
          <a:p>
            <a:pPr marL="0" marR="0" lvl="0" indent="0" algn="just" rtl="0">
              <a:lnSpc>
                <a:spcPct val="16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organization is dedicated to ensuring that all families receive the support necessary to rebuild their lives during the difficult times of a child's grief or death. </a:t>
            </a:r>
          </a:p>
          <a:p>
            <a:pPr marL="0" marR="0" lvl="0" indent="0" algn="just" rtl="0">
              <a:lnSpc>
                <a:spcPct val="16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60000"/>
              </a:lnSpc>
              <a:spcBef>
                <a:spcPts val="0"/>
              </a:spcBef>
              <a:spcAft>
                <a:spcPts val="0"/>
              </a:spcAft>
              <a:buNone/>
            </a:pPr>
            <a:r>
              <a:rPr lang="en-US" sz="1800" dirty="0">
                <a:latin typeface="Raleway" pitchFamily="2" charset="0"/>
                <a:ea typeface="Avenir"/>
                <a:cs typeface="Avenir"/>
                <a:sym typeface="Avenir"/>
              </a:rPr>
              <a:t>They offer</a:t>
            </a:r>
            <a:r>
              <a:rPr lang="en-US" sz="1800" b="0" i="0" u="none" strike="noStrike" cap="none" dirty="0">
                <a:solidFill>
                  <a:srgbClr val="000000"/>
                </a:solidFill>
                <a:latin typeface="Raleway" pitchFamily="2" charset="0"/>
                <a:ea typeface="Avenir"/>
                <a:cs typeface="Avenir"/>
                <a:sym typeface="Avenir"/>
              </a:rPr>
              <a:t> free, confidential bereavement support to individuals, couples, children, young people, and families across the UK through telephone, video, or instant messenger, it also provides face-to-face support in various locations.</a:t>
            </a:r>
          </a:p>
          <a:p>
            <a:pPr marL="0" marR="0" lvl="0" indent="0" algn="just" rtl="0">
              <a:lnSpc>
                <a:spcPct val="16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6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The service offers free, confidential bereavement support to families, individuals, and children across the UK, through various channels including telephone, video, and instant messenger, along with face-to-face assistance in selected locations, to help them rebuild their lives during times of grief.</a:t>
            </a:r>
            <a:endParaRPr sz="1800" dirty="0">
              <a:latin typeface="Raleway" pitchFamily="2" charset="0"/>
            </a:endParaRPr>
          </a:p>
          <a:p>
            <a:pPr marL="285750" marR="0" lvl="0" indent="-285750" algn="just" rtl="0">
              <a:lnSpc>
                <a:spcPct val="16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sz="1800" dirty="0">
              <a:latin typeface="Raleway" pitchFamily="2" charset="0"/>
            </a:endParaRPr>
          </a:p>
          <a:p>
            <a:pPr marL="285750" marR="0" lvl="0" indent="-285750" algn="just" rtl="0">
              <a:lnSpc>
                <a:spcPct val="16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 </a:t>
            </a:r>
            <a:r>
              <a:rPr lang="en-US" sz="1800" b="0" i="0" u="none" strike="noStrike" cap="none" dirty="0">
                <a:solidFill>
                  <a:srgbClr val="000000"/>
                </a:solidFill>
                <a:latin typeface="Raleway" pitchFamily="2" charset="0"/>
                <a:ea typeface="Avenir"/>
                <a:cs typeface="Avenir"/>
                <a:sym typeface="Avenir"/>
              </a:rPr>
              <a:t>Children and young people up to 25</a:t>
            </a:r>
            <a:endParaRPr lang="en-US" sz="1800" dirty="0">
              <a:latin typeface="Raleway" pitchFamily="2" charset="0"/>
              <a:ea typeface="Avenir"/>
            </a:endParaRPr>
          </a:p>
          <a:p>
            <a:pPr marL="285750" marR="0" lvl="0" indent="-285750" algn="just" rtl="0">
              <a:lnSpc>
                <a:spcPct val="16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a:t>
            </a:r>
            <a:r>
              <a:rPr lang="en-US" sz="1800" b="0" i="0" u="none" strike="noStrike" cap="none" dirty="0">
                <a:solidFill>
                  <a:srgbClr val="000000"/>
                </a:solidFill>
                <a:latin typeface="Raleway" pitchFamily="2" charset="0"/>
                <a:ea typeface="Avenir"/>
                <a:cs typeface="Avenir"/>
                <a:sym typeface="Avenir"/>
              </a:rPr>
              <a:t>: 0800 02 888 40</a:t>
            </a:r>
            <a:endParaRPr lang="en-US" sz="1800" dirty="0">
              <a:latin typeface="Raleway" pitchFamily="2" charset="0"/>
              <a:ea typeface="Avenir"/>
            </a:endParaRPr>
          </a:p>
          <a:p>
            <a:pPr marL="285750" marR="0" lvl="0" indent="-285750" algn="just" rtl="0">
              <a:lnSpc>
                <a:spcPct val="160000"/>
              </a:lnSpc>
              <a:spcBef>
                <a:spcPts val="0"/>
              </a:spcBef>
              <a:spcAft>
                <a:spcPts val="0"/>
              </a:spcAft>
              <a:buFont typeface="Wingdings" panose="05000000000000000000" pitchFamily="2" charset="2"/>
              <a:buChar char="§"/>
            </a:pPr>
            <a:r>
              <a:rPr lang="en-US" sz="1800" b="0"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scotlandsupport@childbereavementuk.org</a:t>
            </a:r>
            <a:r>
              <a:rPr lang="en-US" sz="1800" b="0" i="0"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northsupport@childbereavementuk.org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60000"/>
              </a:lnSpc>
              <a:spcBef>
                <a:spcPts val="0"/>
              </a:spcBef>
              <a:spcAft>
                <a:spcPts val="0"/>
              </a:spcAft>
              <a:buFont typeface="Wingdings" panose="05000000000000000000" pitchFamily="2" charset="2"/>
              <a:buChar char="§"/>
            </a:pPr>
            <a:r>
              <a:rPr lang="en-US" sz="1800" b="0" i="0" u="none" strike="noStrike" cap="none" dirty="0">
                <a:solidFill>
                  <a:srgbClr val="000000"/>
                </a:solidFill>
                <a:latin typeface="Raleway" pitchFamily="2" charset="0"/>
                <a:ea typeface="Avenir"/>
                <a:cs typeface="Avenir"/>
                <a:sym typeface="Avenir"/>
              </a:rPr>
              <a:t>Website:</a:t>
            </a:r>
            <a:r>
              <a:rPr lang="en-US" sz="1800" dirty="0">
                <a:latin typeface="Raleway" pitchFamily="2" charset="0"/>
                <a:ea typeface="Avenir"/>
                <a:cs typeface="Avenir"/>
                <a:sym typeface="Avenir"/>
              </a:rPr>
              <a:t> </a:t>
            </a:r>
            <a:r>
              <a:rPr lang="en-US" sz="1800" b="0" i="0" u="sng"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https://www.childbereavementuk.org/Pages/Category/child-bereavement-uk-support-services</a:t>
            </a:r>
            <a:r>
              <a:rPr lang="en-US" sz="1800" b="0" i="0" u="none" strike="noStrike" cap="none"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1354" name="Google Shape;1354;p93"/>
          <p:cNvSpPr txBox="1"/>
          <p:nvPr/>
        </p:nvSpPr>
        <p:spPr>
          <a:xfrm>
            <a:off x="10559845" y="1087405"/>
            <a:ext cx="7012873" cy="7091172"/>
          </a:xfrm>
          <a:prstGeom prst="rect">
            <a:avLst/>
          </a:prstGeom>
          <a:noFill/>
          <a:ln>
            <a:noFill/>
          </a:ln>
        </p:spPr>
        <p:txBody>
          <a:bodyPr spcFirstLastPara="1" wrap="square" lIns="0" tIns="0" rIns="0" bIns="0" anchor="t" anchorCtr="0">
            <a:spAutoFit/>
          </a:bodyPr>
          <a:lstStyle/>
          <a:p>
            <a:pPr marL="0" marR="0" lvl="0" indent="0" algn="just" rtl="0">
              <a:lnSpc>
                <a:spcPct val="160000"/>
              </a:lnSpc>
              <a:spcBef>
                <a:spcPts val="0"/>
              </a:spcBef>
              <a:spcAft>
                <a:spcPts val="0"/>
              </a:spcAft>
              <a:buNone/>
            </a:pPr>
            <a:r>
              <a:rPr lang="en-US" sz="1800" b="0" i="0" u="none" cap="none" dirty="0">
                <a:solidFill>
                  <a:srgbClr val="000000"/>
                </a:solidFill>
                <a:latin typeface="Raleway" pitchFamily="2" charset="0"/>
                <a:ea typeface="Avenir"/>
                <a:cs typeface="Avenir"/>
                <a:sym typeface="Avenir"/>
              </a:rPr>
              <a:t>Their mission is to make life better for carers. </a:t>
            </a:r>
            <a:r>
              <a:rPr lang="en-US" sz="1800" dirty="0">
                <a:latin typeface="Raleway" pitchFamily="2" charset="0"/>
                <a:ea typeface="Avenir"/>
                <a:cs typeface="Avenir"/>
                <a:sym typeface="Avenir"/>
              </a:rPr>
              <a:t>They</a:t>
            </a:r>
            <a:r>
              <a:rPr lang="en-US" sz="1800" b="0" i="0" u="none" cap="none" dirty="0">
                <a:solidFill>
                  <a:srgbClr val="000000"/>
                </a:solidFill>
                <a:latin typeface="Raleway" pitchFamily="2" charset="0"/>
                <a:ea typeface="Avenir"/>
                <a:cs typeface="Avenir"/>
                <a:sym typeface="Avenir"/>
              </a:rPr>
              <a:t> provide information and advice on caring, help carers connect with each other, campaign with carers for lasting change, and use innovation to improve services. </a:t>
            </a:r>
          </a:p>
          <a:p>
            <a:pPr marL="0" marR="0" lvl="0" indent="0" algn="just" rtl="0">
              <a:lnSpc>
                <a:spcPct val="160000"/>
              </a:lnSpc>
              <a:spcBef>
                <a:spcPts val="0"/>
              </a:spcBef>
              <a:spcAft>
                <a:spcPts val="0"/>
              </a:spcAft>
              <a:buNone/>
            </a:pPr>
            <a:endParaRPr lang="en-US" sz="1800" b="0" i="0" u="none" cap="none" dirty="0">
              <a:solidFill>
                <a:srgbClr val="000000"/>
              </a:solidFill>
              <a:latin typeface="Raleway" pitchFamily="2" charset="0"/>
              <a:ea typeface="Avenir"/>
              <a:cs typeface="Avenir"/>
              <a:sym typeface="Avenir"/>
            </a:endParaRPr>
          </a:p>
          <a:p>
            <a:pPr marL="285750" indent="-285750" algn="just">
              <a:lnSpc>
                <a:spcPct val="16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60000"/>
              </a:lnSpc>
              <a:spcBef>
                <a:spcPts val="0"/>
              </a:spcBef>
              <a:spcAft>
                <a:spcPts val="0"/>
              </a:spcAft>
              <a:buFont typeface="Wingdings" panose="05000000000000000000" pitchFamily="2" charset="2"/>
              <a:buChar char="§"/>
            </a:pPr>
            <a:r>
              <a:rPr lang="en-US" sz="1800" b="1" i="0" u="none" cap="none" dirty="0">
                <a:solidFill>
                  <a:srgbClr val="000000"/>
                </a:solidFill>
                <a:latin typeface="Raleway" pitchFamily="2" charset="0"/>
                <a:ea typeface="Avenir"/>
                <a:cs typeface="Avenir"/>
                <a:sym typeface="Avenir"/>
              </a:rPr>
              <a:t>Support:</a:t>
            </a:r>
            <a:r>
              <a:rPr lang="en-US" sz="1800" b="0" i="0" u="none" cap="none" dirty="0">
                <a:solidFill>
                  <a:srgbClr val="000000"/>
                </a:solidFill>
                <a:latin typeface="Raleway" pitchFamily="2" charset="0"/>
                <a:ea typeface="Avenir"/>
                <a:cs typeface="Avenir"/>
                <a:sym typeface="Avenir"/>
              </a:rPr>
              <a:t> Provides support and information to those who look after an older, disabled or seriously ill family member or friend</a:t>
            </a:r>
            <a:endParaRPr sz="1800" dirty="0">
              <a:latin typeface="Raleway" pitchFamily="2" charset="0"/>
            </a:endParaRPr>
          </a:p>
          <a:p>
            <a:pPr marL="285750" marR="0" lvl="0" indent="-285750" algn="just" rtl="0">
              <a:lnSpc>
                <a:spcPct val="160000"/>
              </a:lnSpc>
              <a:spcBef>
                <a:spcPts val="0"/>
              </a:spcBef>
              <a:spcAft>
                <a:spcPts val="0"/>
              </a:spcAft>
              <a:buFont typeface="Wingdings" panose="05000000000000000000" pitchFamily="2" charset="2"/>
              <a:buChar char="§"/>
            </a:pPr>
            <a:r>
              <a:rPr lang="en-US" sz="1800" b="1" i="0" u="none" cap="none" dirty="0">
                <a:solidFill>
                  <a:srgbClr val="000000"/>
                </a:solidFill>
                <a:latin typeface="Raleway" pitchFamily="2" charset="0"/>
                <a:ea typeface="Avenir"/>
                <a:cs typeface="Avenir"/>
                <a:sym typeface="Avenir"/>
              </a:rPr>
              <a:t>Age-Range: </a:t>
            </a:r>
            <a:r>
              <a:rPr lang="en-US" sz="1800" b="0" i="0" u="none" cap="none" dirty="0">
                <a:solidFill>
                  <a:srgbClr val="000000"/>
                </a:solidFill>
                <a:latin typeface="Raleway" pitchFamily="2" charset="0"/>
                <a:ea typeface="Avenir"/>
                <a:cs typeface="Avenir"/>
                <a:sym typeface="Avenir"/>
              </a:rPr>
              <a:t>Young Carers</a:t>
            </a:r>
            <a:endParaRPr sz="1800" dirty="0">
              <a:latin typeface="Raleway" pitchFamily="2" charset="0"/>
            </a:endParaRPr>
          </a:p>
          <a:p>
            <a:pPr marL="285750" marR="0" lvl="0" indent="-285750" algn="just" rtl="0">
              <a:lnSpc>
                <a:spcPct val="160000"/>
              </a:lnSpc>
              <a:spcBef>
                <a:spcPts val="0"/>
              </a:spcBef>
              <a:spcAft>
                <a:spcPts val="0"/>
              </a:spcAft>
              <a:buFont typeface="Wingdings" panose="05000000000000000000" pitchFamily="2" charset="2"/>
              <a:buChar char="§"/>
            </a:pPr>
            <a:r>
              <a:rPr lang="en-US" sz="1800" b="1" i="0" u="none" cap="none" dirty="0">
                <a:solidFill>
                  <a:srgbClr val="000000"/>
                </a:solidFill>
                <a:latin typeface="Raleway" pitchFamily="2" charset="0"/>
                <a:ea typeface="Avenir"/>
                <a:cs typeface="Avenir"/>
                <a:sym typeface="Avenir"/>
              </a:rPr>
              <a:t>Referral</a:t>
            </a:r>
            <a:r>
              <a:rPr lang="en-US" sz="1800" b="0" i="0" u="non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marR="0" lvl="0" indent="-285750" algn="just" rtl="0">
              <a:lnSpc>
                <a:spcPct val="160000"/>
              </a:lnSpc>
              <a:spcBef>
                <a:spcPts val="0"/>
              </a:spcBef>
              <a:spcAft>
                <a:spcPts val="0"/>
              </a:spcAft>
              <a:buFont typeface="Wingdings" panose="05000000000000000000" pitchFamily="2" charset="2"/>
              <a:buChar char="ü"/>
            </a:pPr>
            <a:r>
              <a:rPr lang="en-US" sz="1800" i="0" u="none" cap="none" dirty="0">
                <a:solidFill>
                  <a:srgbClr val="000000"/>
                </a:solidFill>
                <a:latin typeface="Raleway" pitchFamily="2" charset="0"/>
                <a:ea typeface="Avenir"/>
                <a:cs typeface="Avenir"/>
                <a:sym typeface="Avenir"/>
              </a:rPr>
              <a:t>UK: 020 7378 4999</a:t>
            </a:r>
            <a:endParaRPr lang="en-US" sz="1800" dirty="0">
              <a:latin typeface="Raleway" pitchFamily="2" charset="0"/>
              <a:ea typeface="Avenir"/>
            </a:endParaRPr>
          </a:p>
          <a:p>
            <a:pPr marL="285750" marR="0" lvl="0" indent="-285750" algn="just" rtl="0">
              <a:lnSpc>
                <a:spcPct val="160000"/>
              </a:lnSpc>
              <a:spcBef>
                <a:spcPts val="0"/>
              </a:spcBef>
              <a:spcAft>
                <a:spcPts val="0"/>
              </a:spcAft>
              <a:buFont typeface="Wingdings" panose="05000000000000000000" pitchFamily="2" charset="2"/>
              <a:buChar char="ü"/>
            </a:pPr>
            <a:r>
              <a:rPr lang="en-US" sz="1800" i="0" u="none" cap="none" dirty="0">
                <a:solidFill>
                  <a:srgbClr val="000000"/>
                </a:solidFill>
                <a:latin typeface="Raleway" pitchFamily="2" charset="0"/>
                <a:ea typeface="Avenir"/>
                <a:cs typeface="Avenir"/>
                <a:sym typeface="Avenir"/>
              </a:rPr>
              <a:t>Wales:029 2081 1370</a:t>
            </a:r>
            <a:endParaRPr lang="en-US" sz="1800" dirty="0">
              <a:latin typeface="Raleway" pitchFamily="2" charset="0"/>
              <a:ea typeface="Avenir"/>
            </a:endParaRPr>
          </a:p>
          <a:p>
            <a:pPr marL="285750" marR="0" lvl="0" indent="-285750" algn="just" rtl="0">
              <a:lnSpc>
                <a:spcPct val="160000"/>
              </a:lnSpc>
              <a:spcBef>
                <a:spcPts val="0"/>
              </a:spcBef>
              <a:spcAft>
                <a:spcPts val="0"/>
              </a:spcAft>
              <a:buFont typeface="Wingdings" panose="05000000000000000000" pitchFamily="2" charset="2"/>
              <a:buChar char="ü"/>
            </a:pPr>
            <a:r>
              <a:rPr lang="en-US" sz="1800" i="0" u="none" cap="none" dirty="0">
                <a:solidFill>
                  <a:srgbClr val="000000"/>
                </a:solidFill>
                <a:latin typeface="Raleway" pitchFamily="2" charset="0"/>
                <a:ea typeface="Avenir"/>
                <a:cs typeface="Avenir"/>
                <a:sym typeface="Avenir"/>
              </a:rPr>
              <a:t>Scotland: 0141 378 1065</a:t>
            </a:r>
            <a:endParaRPr lang="en-US" sz="1800" dirty="0">
              <a:latin typeface="Raleway" pitchFamily="2" charset="0"/>
              <a:ea typeface="Avenir"/>
            </a:endParaRPr>
          </a:p>
          <a:p>
            <a:pPr marL="285750" marR="0" lvl="0" indent="-285750" algn="just" rtl="0">
              <a:lnSpc>
                <a:spcPct val="160000"/>
              </a:lnSpc>
              <a:spcBef>
                <a:spcPts val="0"/>
              </a:spcBef>
              <a:spcAft>
                <a:spcPts val="0"/>
              </a:spcAft>
              <a:buFont typeface="Wingdings" panose="05000000000000000000" pitchFamily="2" charset="2"/>
              <a:buChar char="ü"/>
            </a:pPr>
            <a:r>
              <a:rPr lang="en-US" sz="1800" i="0" u="none" cap="none" dirty="0">
                <a:solidFill>
                  <a:srgbClr val="000000"/>
                </a:solidFill>
                <a:latin typeface="Raleway" pitchFamily="2" charset="0"/>
                <a:ea typeface="Avenir"/>
                <a:cs typeface="Avenir"/>
                <a:sym typeface="Avenir"/>
              </a:rPr>
              <a:t>Ireland: 02890 439 843</a:t>
            </a:r>
            <a:endParaRPr lang="en-US" sz="1800" dirty="0">
              <a:latin typeface="Raleway" pitchFamily="2" charset="0"/>
              <a:ea typeface="Avenir"/>
            </a:endParaRPr>
          </a:p>
          <a:p>
            <a:pPr marL="285750" marR="0" lvl="0" indent="-285750" algn="just" rtl="0">
              <a:lnSpc>
                <a:spcPct val="160000"/>
              </a:lnSpc>
              <a:spcBef>
                <a:spcPts val="0"/>
              </a:spcBef>
              <a:spcAft>
                <a:spcPts val="0"/>
              </a:spcAft>
              <a:buFont typeface="Wingdings" panose="05000000000000000000" pitchFamily="2" charset="2"/>
              <a:buChar char="§"/>
            </a:pPr>
            <a:r>
              <a:rPr lang="en-US" sz="1800" b="0" i="0" u="non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advice@carersuk.org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60000"/>
              </a:lnSpc>
              <a:spcBef>
                <a:spcPts val="0"/>
              </a:spcBef>
              <a:spcAft>
                <a:spcPts val="0"/>
              </a:spcAft>
              <a:buFont typeface="Wingdings" panose="05000000000000000000" pitchFamily="2" charset="2"/>
              <a:buChar char="§"/>
            </a:pPr>
            <a:r>
              <a:rPr lang="en-US" sz="1800" b="0" i="0" u="non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7">
                  <a:extLst>
                    <a:ext uri="{A12FA001-AC4F-418D-AE19-62706E023703}">
                      <ahyp:hlinkClr xmlns:ahyp="http://schemas.microsoft.com/office/drawing/2018/hyperlinkcolor" val="tx"/>
                    </a:ext>
                  </a:extLst>
                </a:hlinkClick>
              </a:rPr>
              <a:t>http://www.carersuk.org/</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1355" name="Google Shape;1355;p93"/>
          <p:cNvSpPr txBox="1"/>
          <p:nvPr/>
        </p:nvSpPr>
        <p:spPr>
          <a:xfrm>
            <a:off x="10628483" y="201344"/>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CARERS UK </a:t>
            </a:r>
            <a:endParaRPr sz="4400" dirty="0"/>
          </a:p>
        </p:txBody>
      </p:sp>
      <p:sp>
        <p:nvSpPr>
          <p:cNvPr id="1356" name="Google Shape;1356;p93"/>
          <p:cNvSpPr/>
          <p:nvPr/>
        </p:nvSpPr>
        <p:spPr>
          <a:xfrm>
            <a:off x="16489849" y="9438755"/>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8">
              <a:alphaModFix/>
            </a:blip>
            <a:stretch>
              <a:fillRect l="-2384" r="-2383"/>
            </a:stretch>
          </a:blipFill>
          <a:ln>
            <a:noFill/>
          </a:ln>
        </p:spPr>
        <p:txBody>
          <a:bodyPr/>
          <a:lstStyle/>
          <a:p>
            <a:endParaRPr lang="en-US"/>
          </a:p>
        </p:txBody>
      </p:sp>
      <p:pic>
        <p:nvPicPr>
          <p:cNvPr id="1357" name="Google Shape;1357;p93"/>
          <p:cNvPicPr preferRelativeResize="0"/>
          <p:nvPr/>
        </p:nvPicPr>
        <p:blipFill>
          <a:blip r:embed="rId9">
            <a:alphaModFix/>
          </a:blip>
          <a:stretch>
            <a:fillRect/>
          </a:stretch>
        </p:blipFill>
        <p:spPr>
          <a:xfrm>
            <a:off x="605664" y="9397371"/>
            <a:ext cx="2197500" cy="856679"/>
          </a:xfrm>
          <a:prstGeom prst="rect">
            <a:avLst/>
          </a:prstGeom>
          <a:noFill/>
          <a:ln>
            <a:noFill/>
          </a:ln>
        </p:spPr>
      </p:pic>
      <p:pic>
        <p:nvPicPr>
          <p:cNvPr id="1358" name="Google Shape;1358;p93"/>
          <p:cNvPicPr preferRelativeResize="0"/>
          <p:nvPr/>
        </p:nvPicPr>
        <p:blipFill>
          <a:blip r:embed="rId10">
            <a:alphaModFix/>
          </a:blip>
          <a:stretch>
            <a:fillRect/>
          </a:stretch>
        </p:blipFill>
        <p:spPr>
          <a:xfrm>
            <a:off x="10540966" y="9605450"/>
            <a:ext cx="2332465" cy="648600"/>
          </a:xfrm>
          <a:prstGeom prst="rect">
            <a:avLst/>
          </a:prstGeom>
          <a:noFill/>
          <a:ln>
            <a:noFill/>
          </a:ln>
        </p:spPr>
      </p:pic>
      <p:grpSp>
        <p:nvGrpSpPr>
          <p:cNvPr id="1359" name="Google Shape;1359;p93"/>
          <p:cNvGrpSpPr/>
          <p:nvPr/>
        </p:nvGrpSpPr>
        <p:grpSpPr>
          <a:xfrm rot="10800000">
            <a:off x="9749644" y="-32096"/>
            <a:ext cx="616925" cy="10286147"/>
            <a:chOff x="0" y="0"/>
            <a:chExt cx="822567" cy="19507200"/>
          </a:xfrm>
        </p:grpSpPr>
        <p:sp>
          <p:nvSpPr>
            <p:cNvPr id="1360" name="Google Shape;1360;p93"/>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1">
                <a:alphaModFix/>
              </a:blip>
              <a:stretch>
                <a:fillRect/>
              </a:stretch>
            </a:blipFill>
            <a:ln>
              <a:noFill/>
            </a:ln>
          </p:spPr>
          <p:txBody>
            <a:bodyPr/>
            <a:lstStyle/>
            <a:p>
              <a:endParaRPr lang="en-US"/>
            </a:p>
          </p:txBody>
        </p:sp>
        <p:sp>
          <p:nvSpPr>
            <p:cNvPr id="1361" name="Google Shape;1361;p93"/>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362" name="Google Shape;1362;p93"/>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363" name="Google Shape;1363;p93"/>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grpSp>
        <p:nvGrpSpPr>
          <p:cNvPr id="1364" name="Google Shape;1364;p93"/>
          <p:cNvGrpSpPr/>
          <p:nvPr/>
        </p:nvGrpSpPr>
        <p:grpSpPr>
          <a:xfrm>
            <a:off x="-18150" y="0"/>
            <a:ext cx="616925" cy="10286147"/>
            <a:chOff x="0" y="0"/>
            <a:chExt cx="822567" cy="19507200"/>
          </a:xfrm>
        </p:grpSpPr>
        <p:sp>
          <p:nvSpPr>
            <p:cNvPr id="1365" name="Google Shape;1365;p93"/>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1">
                <a:alphaModFix/>
              </a:blip>
              <a:stretch>
                <a:fillRect/>
              </a:stretch>
            </a:blipFill>
            <a:ln>
              <a:noFill/>
            </a:ln>
          </p:spPr>
          <p:txBody>
            <a:bodyPr/>
            <a:lstStyle/>
            <a:p>
              <a:endParaRPr lang="en-US"/>
            </a:p>
          </p:txBody>
        </p:sp>
        <p:sp>
          <p:nvSpPr>
            <p:cNvPr id="1366" name="Google Shape;1366;p93"/>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367" name="Google Shape;1367;p93"/>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368" name="Google Shape;1368;p93"/>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2" action="ppaction://hlinksldjump" highlightClick="1"/>
            <a:extLst>
              <a:ext uri="{FF2B5EF4-FFF2-40B4-BE49-F238E27FC236}">
                <a16:creationId xmlns:a16="http://schemas.microsoft.com/office/drawing/2014/main" id="{4AD72B46-6A6F-AD9A-638A-A67AC6AEAA4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68"/>
          <p:cNvSpPr txBox="1"/>
          <p:nvPr/>
        </p:nvSpPr>
        <p:spPr>
          <a:xfrm>
            <a:off x="1028700" y="65923"/>
            <a:ext cx="1623060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dirty="0">
                <a:solidFill>
                  <a:srgbClr val="2289B8"/>
                </a:solidFill>
                <a:latin typeface="Raleway Black"/>
                <a:sym typeface="Raleway Black"/>
              </a:rPr>
              <a:t>STREET GAMES</a:t>
            </a:r>
            <a:endParaRPr sz="4400" dirty="0"/>
          </a:p>
        </p:txBody>
      </p:sp>
      <p:sp>
        <p:nvSpPr>
          <p:cNvPr id="903" name="Google Shape;903;p68"/>
          <p:cNvSpPr txBox="1"/>
          <p:nvPr/>
        </p:nvSpPr>
        <p:spPr>
          <a:xfrm>
            <a:off x="1028700" y="1098967"/>
            <a:ext cx="16544018" cy="789446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This organization harnesses the power of sport to create positive change in the lives of young people living in underserved communities right across the UK. </a:t>
            </a:r>
            <a:r>
              <a:rPr lang="en-US" sz="1800" b="0" i="0" u="none" strike="noStrike" cap="none" dirty="0" err="1">
                <a:solidFill>
                  <a:srgbClr val="000000"/>
                </a:solidFill>
                <a:latin typeface="Raleway" pitchFamily="2" charset="0"/>
                <a:ea typeface="Avenir"/>
                <a:cs typeface="Avenir"/>
                <a:sym typeface="Avenir"/>
              </a:rPr>
              <a:t>StreetGames</a:t>
            </a:r>
            <a:r>
              <a:rPr lang="en-US" sz="1800" b="0" i="0" u="none" strike="noStrike" cap="none" dirty="0">
                <a:solidFill>
                  <a:srgbClr val="000000"/>
                </a:solidFill>
                <a:latin typeface="Raleway" pitchFamily="2" charset="0"/>
                <a:ea typeface="Avenir"/>
                <a:cs typeface="Avenir"/>
                <a:sym typeface="Avenir"/>
              </a:rPr>
              <a:t>’ work helps to make young people and their communities healthier, safer and more successful. </a:t>
            </a:r>
            <a:r>
              <a:rPr lang="en-US" sz="1800" b="0" i="0" u="none" strike="noStrike" cap="none" dirty="0" err="1">
                <a:solidFill>
                  <a:srgbClr val="000000"/>
                </a:solidFill>
                <a:latin typeface="Raleway" pitchFamily="2" charset="0"/>
                <a:ea typeface="Avenir"/>
                <a:cs typeface="Avenir"/>
                <a:sym typeface="Avenir"/>
              </a:rPr>
              <a:t>StreetGames</a:t>
            </a:r>
            <a:r>
              <a:rPr lang="en-US" sz="1800" b="0" i="0" u="none" strike="noStrike" cap="none" dirty="0">
                <a:solidFill>
                  <a:srgbClr val="000000"/>
                </a:solidFill>
                <a:latin typeface="Raleway" pitchFamily="2" charset="0"/>
                <a:ea typeface="Avenir"/>
                <a:cs typeface="Avenir"/>
                <a:sym typeface="Avenir"/>
              </a:rPr>
              <a:t> exists to bridge the sporting inequality gap for young people from low-income, underserved communities. Working with </a:t>
            </a:r>
            <a:r>
              <a:rPr lang="en-US" sz="1800" dirty="0">
                <a:latin typeface="Raleway" pitchFamily="2" charset="0"/>
                <a:ea typeface="Avenir"/>
                <a:cs typeface="Avenir"/>
                <a:sym typeface="Avenir"/>
              </a:rPr>
              <a:t>their</a:t>
            </a:r>
            <a:r>
              <a:rPr lang="en-US" sz="1800" b="0" i="0" u="none" strike="noStrike" cap="none" dirty="0">
                <a:solidFill>
                  <a:srgbClr val="000000"/>
                </a:solidFill>
                <a:latin typeface="Raleway" pitchFamily="2" charset="0"/>
                <a:ea typeface="Avenir"/>
                <a:cs typeface="Avenir"/>
                <a:sym typeface="Avenir"/>
              </a:rPr>
              <a:t> partners, they deliver Doorstep Sport to bridge the inequality gap and offer sport and physical activity in a way that meets the needs and motivations of </a:t>
            </a:r>
            <a:r>
              <a:rPr lang="en-US" sz="1800" dirty="0">
                <a:latin typeface="Raleway" pitchFamily="2" charset="0"/>
                <a:ea typeface="Avenir"/>
                <a:cs typeface="Avenir"/>
                <a:sym typeface="Avenir"/>
              </a:rPr>
              <a:t>their</a:t>
            </a:r>
            <a:r>
              <a:rPr lang="en-US" sz="1800" b="0" i="0" u="none" strike="noStrike" cap="none" dirty="0">
                <a:solidFill>
                  <a:srgbClr val="000000"/>
                </a:solidFill>
                <a:latin typeface="Raleway" pitchFamily="2" charset="0"/>
                <a:ea typeface="Avenir"/>
                <a:cs typeface="Avenir"/>
                <a:sym typeface="Avenir"/>
              </a:rPr>
              <a:t> beneficiaries.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Their areas of Work: health and wellbeing, community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afety, volunteering and youth </a:t>
            </a:r>
            <a:r>
              <a:rPr lang="en-US" sz="1800" dirty="0">
                <a:latin typeface="Raleway" pitchFamily="2" charset="0"/>
                <a:ea typeface="Avenir"/>
                <a:cs typeface="Avenir"/>
                <a:sym typeface="Avenir"/>
              </a:rPr>
              <a:t>v</a:t>
            </a:r>
            <a:r>
              <a:rPr lang="en-US" sz="1800" b="0" i="0" u="none" strike="noStrike" cap="none" dirty="0">
                <a:solidFill>
                  <a:srgbClr val="000000"/>
                </a:solidFill>
                <a:latin typeface="Raleway" pitchFamily="2" charset="0"/>
                <a:ea typeface="Avenir"/>
                <a:cs typeface="Avenir"/>
                <a:sym typeface="Avenir"/>
              </a:rPr>
              <a:t>oice, holiday </a:t>
            </a:r>
            <a:r>
              <a:rPr lang="en-US" sz="1800" dirty="0">
                <a:latin typeface="Raleway" pitchFamily="2" charset="0"/>
                <a:ea typeface="Avenir"/>
                <a:cs typeface="Avenir"/>
                <a:sym typeface="Avenir"/>
              </a:rPr>
              <a:t>g</a:t>
            </a:r>
            <a:r>
              <a:rPr lang="en-US" sz="1800" b="0" i="0" u="none" strike="noStrike" cap="none" dirty="0">
                <a:solidFill>
                  <a:srgbClr val="000000"/>
                </a:solidFill>
                <a:latin typeface="Raleway" pitchFamily="2" charset="0"/>
                <a:ea typeface="Avenir"/>
                <a:cs typeface="Avenir"/>
                <a:sym typeface="Avenir"/>
              </a:rPr>
              <a:t>ap </a:t>
            </a:r>
            <a:r>
              <a:rPr lang="en-US" sz="1800" dirty="0">
                <a:latin typeface="Raleway" pitchFamily="2" charset="0"/>
                <a:ea typeface="Avenir"/>
                <a:cs typeface="Avenir"/>
                <a:sym typeface="Avenir"/>
              </a:rPr>
              <a:t>p</a:t>
            </a:r>
            <a:r>
              <a:rPr lang="en-US" sz="1800" b="0" i="0" u="none" strike="noStrike" cap="none" dirty="0">
                <a:solidFill>
                  <a:srgbClr val="000000"/>
                </a:solidFill>
                <a:latin typeface="Raleway" pitchFamily="2" charset="0"/>
                <a:ea typeface="Avenir"/>
                <a:cs typeface="Avenir"/>
                <a:sym typeface="Avenir"/>
              </a:rPr>
              <a:t>rovision.  Some of their resources are  Social Prescribing Youth Network and the All-Age Social Prescribing.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support the Oldham area with the following projects Chatterton Boxing Club, </a:t>
            </a:r>
            <a:r>
              <a:rPr lang="en-US" sz="1800" b="0" i="0" u="none" strike="noStrike" cap="none" dirty="0" err="1">
                <a:solidFill>
                  <a:srgbClr val="000000"/>
                </a:solidFill>
                <a:latin typeface="Raleway" pitchFamily="2" charset="0"/>
                <a:ea typeface="Avenir"/>
                <a:cs typeface="Avenir"/>
                <a:sym typeface="Avenir"/>
              </a:rPr>
              <a:t>Limehurst</a:t>
            </a:r>
            <a:r>
              <a:rPr lang="en-US" sz="1800" b="0" i="0" u="none" strike="noStrike" cap="none" dirty="0">
                <a:solidFill>
                  <a:srgbClr val="000000"/>
                </a:solidFill>
                <a:latin typeface="Raleway" pitchFamily="2" charset="0"/>
                <a:ea typeface="Avenir"/>
                <a:cs typeface="Avenir"/>
                <a:sym typeface="Avenir"/>
              </a:rPr>
              <a:t> Lions ARFLC, Leeds Rhinos Foundation, Oldham Athletic Football Club, Oldham Greenhill Community Sports &amp; Recreation Club, </a:t>
            </a:r>
            <a:r>
              <a:rPr lang="en-US" sz="1800" b="0" i="0" u="none" strike="noStrike" cap="none" dirty="0" err="1">
                <a:solidFill>
                  <a:srgbClr val="000000"/>
                </a:solidFill>
                <a:latin typeface="Raleway" pitchFamily="2" charset="0"/>
                <a:ea typeface="Avenir"/>
                <a:cs typeface="Avenir"/>
                <a:sym typeface="Avenir"/>
              </a:rPr>
              <a:t>Outta</a:t>
            </a:r>
            <a:r>
              <a:rPr lang="en-US" sz="1800" b="0" i="0" u="none" strike="noStrike" cap="none" dirty="0">
                <a:solidFill>
                  <a:srgbClr val="000000"/>
                </a:solidFill>
                <a:latin typeface="Raleway" pitchFamily="2" charset="0"/>
                <a:ea typeface="Avenir"/>
                <a:cs typeface="Avenir"/>
                <a:sym typeface="Avenir"/>
              </a:rPr>
              <a:t> </a:t>
            </a:r>
            <a:r>
              <a:rPr lang="en-US" sz="1800" b="0" i="0" u="none" strike="noStrike" cap="none" dirty="0" err="1">
                <a:solidFill>
                  <a:srgbClr val="000000"/>
                </a:solidFill>
                <a:latin typeface="Raleway" pitchFamily="2" charset="0"/>
                <a:ea typeface="Avenir"/>
                <a:cs typeface="Avenir"/>
                <a:sym typeface="Avenir"/>
              </a:rPr>
              <a:t>Skool</a:t>
            </a:r>
            <a:r>
              <a:rPr lang="en-US" sz="1800" b="0" i="0" u="none" strike="noStrike" cap="none" dirty="0">
                <a:solidFill>
                  <a:srgbClr val="000000"/>
                </a:solidFill>
                <a:latin typeface="Raleway" pitchFamily="2" charset="0"/>
                <a:ea typeface="Avenir"/>
                <a:cs typeface="Avenir"/>
                <a:sym typeface="Avenir"/>
              </a:rPr>
              <a:t>, Oldham Sport Development, The Ghazali Trust</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dirty="0">
                <a:latin typeface="Raleway" pitchFamily="2" charset="0"/>
                <a:ea typeface="Avenir"/>
                <a:cs typeface="Avenir"/>
                <a:sym typeface="Avenir"/>
              </a:rPr>
              <a:t> They support by breaking down traditional barriers to accessing physical activity and supporting young people living in underserved communities to lead healthier, happier lives.</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i="0" u="none" strike="noStrike" cap="none" dirty="0">
                <a:solidFill>
                  <a:srgbClr val="000000"/>
                </a:solidFill>
                <a:latin typeface="Raleway" pitchFamily="2" charset="0"/>
                <a:ea typeface="Avenir"/>
                <a:cs typeface="Avenir"/>
                <a:sym typeface="Avenir"/>
              </a:rPr>
              <a:t> A</a:t>
            </a:r>
            <a:r>
              <a:rPr lang="en-US" sz="1800" dirty="0">
                <a:latin typeface="Raleway" pitchFamily="2" charset="0"/>
                <a:ea typeface="Avenir"/>
                <a:cs typeface="Avenir"/>
                <a:sym typeface="Avenir"/>
              </a:rPr>
              <a:t>ny ages.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 referral</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sym typeface="Avenir"/>
              </a:rPr>
              <a:t>Emails: </a:t>
            </a:r>
            <a:r>
              <a:rPr lang="en-US" sz="1800" dirty="0">
                <a:solidFill>
                  <a:srgbClr val="0070C0"/>
                </a:solidFill>
                <a:latin typeface="Raleway" pitchFamily="2" charset="0"/>
                <a:sym typeface="Avenir"/>
                <a:hlinkClick r:id="rId3">
                  <a:extLst>
                    <a:ext uri="{A12FA001-AC4F-418D-AE19-62706E023703}">
                      <ahyp:hlinkClr xmlns:ahyp="http://schemas.microsoft.com/office/drawing/2018/hyperlinkcolor" val="tx"/>
                    </a:ext>
                  </a:extLst>
                </a:hlinkClick>
              </a:rPr>
              <a:t>contactus@streetgames.org</a:t>
            </a:r>
            <a:endParaRPr sz="1800" dirty="0">
              <a:solidFill>
                <a:srgbClr val="0070C0"/>
              </a:solidFill>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0161 7070782</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https://www.streetgames.org/</a:t>
            </a:r>
            <a:r>
              <a:rPr lang="en-US" sz="1800" b="0" i="0" u="none"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sp>
        <p:nvSpPr>
          <p:cNvPr id="909" name="Google Shape;909;p68"/>
          <p:cNvSpPr/>
          <p:nvPr/>
        </p:nvSpPr>
        <p:spPr>
          <a:xfrm>
            <a:off x="16549735" y="9289990"/>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5">
              <a:alphaModFix/>
            </a:blip>
            <a:stretch>
              <a:fillRect/>
            </a:stretch>
          </a:blipFill>
          <a:ln>
            <a:noFill/>
          </a:ln>
        </p:spPr>
        <p:txBody>
          <a:bodyPr/>
          <a:lstStyle/>
          <a:p>
            <a:endParaRPr lang="en-US"/>
          </a:p>
        </p:txBody>
      </p:sp>
      <p:grpSp>
        <p:nvGrpSpPr>
          <p:cNvPr id="2" name="Google Shape;959;p73">
            <a:extLst>
              <a:ext uri="{FF2B5EF4-FFF2-40B4-BE49-F238E27FC236}">
                <a16:creationId xmlns:a16="http://schemas.microsoft.com/office/drawing/2014/main" id="{AB8474E0-BD67-1B87-F758-ADFB4EB7E13F}"/>
              </a:ext>
            </a:extLst>
          </p:cNvPr>
          <p:cNvGrpSpPr/>
          <p:nvPr/>
        </p:nvGrpSpPr>
        <p:grpSpPr>
          <a:xfrm>
            <a:off x="-36206" y="0"/>
            <a:ext cx="689420" cy="10286147"/>
            <a:chOff x="-22875" y="0"/>
            <a:chExt cx="919227" cy="19507200"/>
          </a:xfrm>
        </p:grpSpPr>
        <p:sp>
          <p:nvSpPr>
            <p:cNvPr id="3" name="Google Shape;960;p73">
              <a:extLst>
                <a:ext uri="{FF2B5EF4-FFF2-40B4-BE49-F238E27FC236}">
                  <a16:creationId xmlns:a16="http://schemas.microsoft.com/office/drawing/2014/main" id="{E9ABE80A-2D77-BFAC-AF8A-9AF790299A07}"/>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duotone>
                  <a:schemeClr val="accent4">
                    <a:shade val="45000"/>
                    <a:satMod val="135000"/>
                  </a:schemeClr>
                  <a:prstClr val="white"/>
                </a:duotone>
              </a:blip>
              <a:stretch>
                <a:fillRect/>
              </a:stretch>
            </a:blipFill>
            <a:ln>
              <a:noFill/>
            </a:ln>
          </p:spPr>
          <p:txBody>
            <a:bodyPr/>
            <a:lstStyle/>
            <a:p>
              <a:endParaRPr lang="en-US" dirty="0"/>
            </a:p>
          </p:txBody>
        </p:sp>
        <p:sp>
          <p:nvSpPr>
            <p:cNvPr id="4" name="Google Shape;961;p73">
              <a:extLst>
                <a:ext uri="{FF2B5EF4-FFF2-40B4-BE49-F238E27FC236}">
                  <a16:creationId xmlns:a16="http://schemas.microsoft.com/office/drawing/2014/main" id="{350F6266-2104-D98D-BBE5-20D294BBB4B5}"/>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5" name="Google Shape;962;p73">
              <a:extLst>
                <a:ext uri="{FF2B5EF4-FFF2-40B4-BE49-F238E27FC236}">
                  <a16:creationId xmlns:a16="http://schemas.microsoft.com/office/drawing/2014/main" id="{6704FE76-3F8B-4B6B-5019-8482A1F7CB66}"/>
                </a:ext>
              </a:extLst>
            </p:cNvPr>
            <p:cNvSpPr txBox="1"/>
            <p:nvPr/>
          </p:nvSpPr>
          <p:spPr>
            <a:xfrm rot="5400000">
              <a:off x="-3660236" y="4719379"/>
              <a:ext cx="8193950" cy="91922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More Help</a:t>
              </a:r>
              <a:endParaRPr dirty="0"/>
            </a:p>
          </p:txBody>
        </p:sp>
        <p:sp>
          <p:nvSpPr>
            <p:cNvPr id="6" name="Google Shape;963;p73">
              <a:extLst>
                <a:ext uri="{FF2B5EF4-FFF2-40B4-BE49-F238E27FC236}">
                  <a16:creationId xmlns:a16="http://schemas.microsoft.com/office/drawing/2014/main" id="{06A6C216-7F61-5173-C14D-05A28A7A6945}"/>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7" name="Botón de acción: ir a inicio 6">
            <a:hlinkClick r:id="rId7" action="ppaction://hlinksldjump" highlightClick="1"/>
            <a:extLst>
              <a:ext uri="{FF2B5EF4-FFF2-40B4-BE49-F238E27FC236}">
                <a16:creationId xmlns:a16="http://schemas.microsoft.com/office/drawing/2014/main" id="{F7A0F6EE-1D60-D64A-243E-AFA8A175D76E}"/>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 name="Imagen 9">
            <a:extLst>
              <a:ext uri="{FF2B5EF4-FFF2-40B4-BE49-F238E27FC236}">
                <a16:creationId xmlns:a16="http://schemas.microsoft.com/office/drawing/2014/main" id="{9B888118-9BEE-3B94-2FD8-8CAE85A02B28}"/>
              </a:ext>
            </a:extLst>
          </p:cNvPr>
          <p:cNvPicPr>
            <a:picLocks noChangeAspect="1"/>
          </p:cNvPicPr>
          <p:nvPr/>
        </p:nvPicPr>
        <p:blipFill>
          <a:blip r:embed="rId8"/>
          <a:stretch>
            <a:fillRect/>
          </a:stretch>
        </p:blipFill>
        <p:spPr>
          <a:xfrm>
            <a:off x="722276" y="9038154"/>
            <a:ext cx="1428750" cy="1028700"/>
          </a:xfrm>
          <a:prstGeom prst="rect">
            <a:avLst/>
          </a:prstGeom>
        </p:spPr>
      </p:pic>
    </p:spTree>
    <p:extLst>
      <p:ext uri="{BB962C8B-B14F-4D97-AF65-F5344CB8AC3E}">
        <p14:creationId xmlns:p14="http://schemas.microsoft.com/office/powerpoint/2010/main" val="16428289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94"/>
          <p:cNvSpPr txBox="1"/>
          <p:nvPr/>
        </p:nvSpPr>
        <p:spPr>
          <a:xfrm>
            <a:off x="6007492" y="493004"/>
            <a:ext cx="7013863"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ADDITIONAL SERVICES</a:t>
            </a:r>
            <a:endParaRPr sz="4400" dirty="0"/>
          </a:p>
        </p:txBody>
      </p:sp>
      <p:grpSp>
        <p:nvGrpSpPr>
          <p:cNvPr id="1374" name="Google Shape;1374;p94"/>
          <p:cNvGrpSpPr/>
          <p:nvPr/>
        </p:nvGrpSpPr>
        <p:grpSpPr>
          <a:xfrm>
            <a:off x="1028700" y="8564680"/>
            <a:ext cx="16230600" cy="1450620"/>
            <a:chOff x="0" y="0"/>
            <a:chExt cx="21640800" cy="1934159"/>
          </a:xfrm>
        </p:grpSpPr>
        <p:sp>
          <p:nvSpPr>
            <p:cNvPr id="1375" name="Google Shape;1375;p94"/>
            <p:cNvSpPr/>
            <p:nvPr/>
          </p:nvSpPr>
          <p:spPr>
            <a:xfrm>
              <a:off x="19752283" y="967080"/>
              <a:ext cx="1888517" cy="864829"/>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3">
                <a:alphaModFix/>
              </a:blip>
              <a:stretch>
                <a:fillRect l="-2384" r="-2383"/>
              </a:stretch>
            </a:blipFill>
            <a:ln>
              <a:noFill/>
            </a:ln>
          </p:spPr>
          <p:txBody>
            <a:bodyPr/>
            <a:lstStyle/>
            <a:p>
              <a:endParaRPr lang="en-US"/>
            </a:p>
          </p:txBody>
        </p:sp>
        <p:sp>
          <p:nvSpPr>
            <p:cNvPr id="1376" name="Google Shape;1376;p94"/>
            <p:cNvSpPr/>
            <p:nvPr/>
          </p:nvSpPr>
          <p:spPr>
            <a:xfrm>
              <a:off x="9986192" y="1198131"/>
              <a:ext cx="2221498" cy="633777"/>
            </a:xfrm>
            <a:custGeom>
              <a:avLst/>
              <a:gdLst/>
              <a:ahLst/>
              <a:cxnLst/>
              <a:rect l="l" t="t" r="r" b="b"/>
              <a:pathLst>
                <a:path w="2221498" h="633777" extrusionOk="0">
                  <a:moveTo>
                    <a:pt x="0" y="0"/>
                  </a:moveTo>
                  <a:lnTo>
                    <a:pt x="2221498" y="0"/>
                  </a:lnTo>
                  <a:lnTo>
                    <a:pt x="2221498" y="633777"/>
                  </a:lnTo>
                  <a:lnTo>
                    <a:pt x="0" y="633777"/>
                  </a:lnTo>
                  <a:lnTo>
                    <a:pt x="0" y="0"/>
                  </a:lnTo>
                  <a:close/>
                </a:path>
              </a:pathLst>
            </a:custGeom>
            <a:blipFill rotWithShape="1">
              <a:blip r:embed="rId4">
                <a:alphaModFix/>
              </a:blip>
              <a:stretch>
                <a:fillRect l="-2384" r="-2383"/>
              </a:stretch>
            </a:blipFill>
            <a:ln>
              <a:noFill/>
            </a:ln>
          </p:spPr>
          <p:txBody>
            <a:bodyPr/>
            <a:lstStyle/>
            <a:p>
              <a:endParaRPr lang="en-US"/>
            </a:p>
          </p:txBody>
        </p:sp>
        <p:sp>
          <p:nvSpPr>
            <p:cNvPr id="1377" name="Google Shape;1377;p94"/>
            <p:cNvSpPr/>
            <p:nvPr/>
          </p:nvSpPr>
          <p:spPr>
            <a:xfrm>
              <a:off x="0" y="0"/>
              <a:ext cx="1811854" cy="1934159"/>
            </a:xfrm>
            <a:custGeom>
              <a:avLst/>
              <a:gdLst/>
              <a:ahLst/>
              <a:cxnLst/>
              <a:rect l="l" t="t" r="r" b="b"/>
              <a:pathLst>
                <a:path w="1811854" h="1934159" extrusionOk="0">
                  <a:moveTo>
                    <a:pt x="0" y="0"/>
                  </a:moveTo>
                  <a:lnTo>
                    <a:pt x="1811854" y="0"/>
                  </a:lnTo>
                  <a:lnTo>
                    <a:pt x="1811854" y="1934159"/>
                  </a:lnTo>
                  <a:lnTo>
                    <a:pt x="0" y="1934159"/>
                  </a:lnTo>
                  <a:lnTo>
                    <a:pt x="0" y="0"/>
                  </a:lnTo>
                  <a:close/>
                </a:path>
              </a:pathLst>
            </a:custGeom>
            <a:blipFill rotWithShape="1">
              <a:blip r:embed="rId5">
                <a:alphaModFix/>
              </a:blip>
              <a:stretch>
                <a:fillRect l="-6817" r="-2384"/>
              </a:stretch>
            </a:blipFill>
            <a:ln>
              <a:noFill/>
            </a:ln>
          </p:spPr>
          <p:txBody>
            <a:bodyPr/>
            <a:lstStyle/>
            <a:p>
              <a:endParaRPr lang="en-US"/>
            </a:p>
          </p:txBody>
        </p:sp>
      </p:grpSp>
      <p:pic>
        <p:nvPicPr>
          <p:cNvPr id="1378" name="Google Shape;1378;p94"/>
          <p:cNvPicPr preferRelativeResize="0"/>
          <p:nvPr/>
        </p:nvPicPr>
        <p:blipFill>
          <a:blip r:embed="rId6">
            <a:alphaModFix/>
          </a:blip>
          <a:stretch>
            <a:fillRect/>
          </a:stretch>
        </p:blipFill>
        <p:spPr>
          <a:xfrm>
            <a:off x="6007492" y="1544002"/>
            <a:ext cx="6273028" cy="686827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95"/>
          <p:cNvSpPr txBox="1"/>
          <p:nvPr/>
        </p:nvSpPr>
        <p:spPr>
          <a:xfrm>
            <a:off x="1028700" y="570547"/>
            <a:ext cx="1623060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HELPLINE SUPPORT</a:t>
            </a:r>
            <a:endParaRPr sz="4400" dirty="0"/>
          </a:p>
        </p:txBody>
      </p:sp>
      <p:grpSp>
        <p:nvGrpSpPr>
          <p:cNvPr id="1384" name="Google Shape;1384;p95"/>
          <p:cNvGrpSpPr/>
          <p:nvPr/>
        </p:nvGrpSpPr>
        <p:grpSpPr>
          <a:xfrm>
            <a:off x="838200" y="8564680"/>
            <a:ext cx="16230600" cy="1450619"/>
            <a:chOff x="0" y="0"/>
            <a:chExt cx="21640800" cy="1934159"/>
          </a:xfrm>
        </p:grpSpPr>
        <p:sp>
          <p:nvSpPr>
            <p:cNvPr id="1385" name="Google Shape;1385;p95"/>
            <p:cNvSpPr/>
            <p:nvPr/>
          </p:nvSpPr>
          <p:spPr>
            <a:xfrm>
              <a:off x="19752283" y="967080"/>
              <a:ext cx="1888517" cy="864829"/>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3">
                <a:alphaModFix/>
              </a:blip>
              <a:stretch>
                <a:fillRect l="-2379" r="-2389"/>
              </a:stretch>
            </a:blipFill>
            <a:ln>
              <a:noFill/>
            </a:ln>
          </p:spPr>
          <p:txBody>
            <a:bodyPr/>
            <a:lstStyle/>
            <a:p>
              <a:endParaRPr lang="en-US"/>
            </a:p>
          </p:txBody>
        </p:sp>
        <p:sp>
          <p:nvSpPr>
            <p:cNvPr id="1386" name="Google Shape;1386;p95"/>
            <p:cNvSpPr/>
            <p:nvPr/>
          </p:nvSpPr>
          <p:spPr>
            <a:xfrm>
              <a:off x="9986192" y="1198131"/>
              <a:ext cx="2221498" cy="633777"/>
            </a:xfrm>
            <a:custGeom>
              <a:avLst/>
              <a:gdLst/>
              <a:ahLst/>
              <a:cxnLst/>
              <a:rect l="l" t="t" r="r" b="b"/>
              <a:pathLst>
                <a:path w="2221498" h="633777" extrusionOk="0">
                  <a:moveTo>
                    <a:pt x="0" y="0"/>
                  </a:moveTo>
                  <a:lnTo>
                    <a:pt x="2221498" y="0"/>
                  </a:lnTo>
                  <a:lnTo>
                    <a:pt x="2221498" y="633777"/>
                  </a:lnTo>
                  <a:lnTo>
                    <a:pt x="0" y="633777"/>
                  </a:lnTo>
                  <a:lnTo>
                    <a:pt x="0" y="0"/>
                  </a:lnTo>
                  <a:close/>
                </a:path>
              </a:pathLst>
            </a:custGeom>
            <a:blipFill rotWithShape="1">
              <a:blip r:embed="rId4">
                <a:alphaModFix/>
              </a:blip>
              <a:stretch>
                <a:fillRect l="-2379" r="-2389"/>
              </a:stretch>
            </a:blipFill>
            <a:ln>
              <a:noFill/>
            </a:ln>
          </p:spPr>
          <p:txBody>
            <a:bodyPr/>
            <a:lstStyle/>
            <a:p>
              <a:endParaRPr lang="en-US"/>
            </a:p>
          </p:txBody>
        </p:sp>
        <p:sp>
          <p:nvSpPr>
            <p:cNvPr id="1387" name="Google Shape;1387;p95"/>
            <p:cNvSpPr/>
            <p:nvPr/>
          </p:nvSpPr>
          <p:spPr>
            <a:xfrm>
              <a:off x="0" y="0"/>
              <a:ext cx="1811854" cy="1934159"/>
            </a:xfrm>
            <a:custGeom>
              <a:avLst/>
              <a:gdLst/>
              <a:ahLst/>
              <a:cxnLst/>
              <a:rect l="l" t="t" r="r" b="b"/>
              <a:pathLst>
                <a:path w="1811854" h="1934159" extrusionOk="0">
                  <a:moveTo>
                    <a:pt x="0" y="0"/>
                  </a:moveTo>
                  <a:lnTo>
                    <a:pt x="1811854" y="0"/>
                  </a:lnTo>
                  <a:lnTo>
                    <a:pt x="1811854" y="1934159"/>
                  </a:lnTo>
                  <a:lnTo>
                    <a:pt x="0" y="1934159"/>
                  </a:lnTo>
                  <a:lnTo>
                    <a:pt x="0" y="0"/>
                  </a:lnTo>
                  <a:close/>
                </a:path>
              </a:pathLst>
            </a:custGeom>
            <a:blipFill rotWithShape="1">
              <a:blip r:embed="rId5">
                <a:alphaModFix/>
              </a:blip>
              <a:stretch>
                <a:fillRect l="-6819" r="-2379"/>
              </a:stretch>
            </a:blipFill>
            <a:ln>
              <a:noFill/>
            </a:ln>
          </p:spPr>
          <p:txBody>
            <a:bodyPr/>
            <a:lstStyle/>
            <a:p>
              <a:endParaRPr lang="en-US"/>
            </a:p>
          </p:txBody>
        </p:sp>
      </p:grpSp>
      <p:grpSp>
        <p:nvGrpSpPr>
          <p:cNvPr id="1388" name="Google Shape;1388;p95"/>
          <p:cNvGrpSpPr/>
          <p:nvPr/>
        </p:nvGrpSpPr>
        <p:grpSpPr>
          <a:xfrm>
            <a:off x="9365770" y="1868845"/>
            <a:ext cx="5761695" cy="7446294"/>
            <a:chOff x="0" y="0"/>
            <a:chExt cx="7682260" cy="9928392"/>
          </a:xfrm>
        </p:grpSpPr>
        <p:sp>
          <p:nvSpPr>
            <p:cNvPr id="1389" name="Google Shape;1389;p95"/>
            <p:cNvSpPr/>
            <p:nvPr/>
          </p:nvSpPr>
          <p:spPr>
            <a:xfrm>
              <a:off x="0" y="0"/>
              <a:ext cx="7682260" cy="9928392"/>
            </a:xfrm>
            <a:custGeom>
              <a:avLst/>
              <a:gdLst/>
              <a:ahLst/>
              <a:cxnLst/>
              <a:rect l="l" t="t" r="r" b="b"/>
              <a:pathLst>
                <a:path w="7682260" h="9928392" extrusionOk="0">
                  <a:moveTo>
                    <a:pt x="0" y="0"/>
                  </a:moveTo>
                  <a:lnTo>
                    <a:pt x="7682260" y="0"/>
                  </a:lnTo>
                  <a:lnTo>
                    <a:pt x="7682260" y="9928392"/>
                  </a:lnTo>
                  <a:lnTo>
                    <a:pt x="0" y="9928392"/>
                  </a:lnTo>
                  <a:lnTo>
                    <a:pt x="0" y="0"/>
                  </a:lnTo>
                  <a:close/>
                </a:path>
              </a:pathLst>
            </a:custGeom>
            <a:blipFill rotWithShape="1">
              <a:blip r:embed="rId6">
                <a:alphaModFix/>
              </a:blip>
              <a:stretch>
                <a:fillRect l="-8719" r="-8719"/>
              </a:stretch>
            </a:blipFill>
            <a:ln>
              <a:noFill/>
            </a:ln>
          </p:spPr>
          <p:txBody>
            <a:bodyPr/>
            <a:lstStyle/>
            <a:p>
              <a:endParaRPr lang="en-US"/>
            </a:p>
          </p:txBody>
        </p:sp>
        <p:sp>
          <p:nvSpPr>
            <p:cNvPr id="1390" name="Google Shape;1390;p95"/>
            <p:cNvSpPr txBox="1"/>
            <p:nvPr/>
          </p:nvSpPr>
          <p:spPr>
            <a:xfrm>
              <a:off x="335079" y="4101607"/>
              <a:ext cx="7012200" cy="4193968"/>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7" action="ppaction://hlinksldjump">
                    <a:extLst>
                      <a:ext uri="{A12FA001-AC4F-418D-AE19-62706E023703}">
                        <ahyp:hlinkClr xmlns:ahyp="http://schemas.microsoft.com/office/drawing/2018/hyperlinkcolor" val="tx"/>
                      </a:ext>
                    </a:extLst>
                  </a:hlinkClick>
                </a:rPr>
                <a:t>The Mix: </a:t>
              </a:r>
              <a:r>
                <a:rPr lang="en-US" sz="1600" b="0" i="0" u="none" strike="noStrike" cap="none" dirty="0">
                  <a:solidFill>
                    <a:srgbClr val="000000"/>
                  </a:solidFill>
                  <a:latin typeface="Raleway" pitchFamily="2" charset="0"/>
                  <a:ea typeface="Avenir"/>
                  <a:cs typeface="Avenir"/>
                  <a:sym typeface="Avenir"/>
                </a:rPr>
                <a:t>online emotional health and wellbeing support for under 25s. Free Helpline: 0808 808 4994 7 days a week from 4pm to 11pm Crisis Messenger: text THEMIX to 85258. </a:t>
              </a:r>
              <a:r>
                <a:rPr lang="en-US" sz="1600" u="sng" dirty="0">
                  <a:solidFill>
                    <a:srgbClr val="0070C0"/>
                  </a:solidFill>
                  <a:latin typeface="Raleway" pitchFamily="2" charset="0"/>
                  <a:ea typeface="Avenir"/>
                  <a:cs typeface="Avenir"/>
                  <a:sym typeface="Avenir"/>
                  <a:hlinkClick r:id="rId8">
                    <a:extLst>
                      <a:ext uri="{A12FA001-AC4F-418D-AE19-62706E023703}">
                        <ahyp:hlinkClr xmlns:ahyp="http://schemas.microsoft.com/office/drawing/2018/hyperlinkcolor" val="tx"/>
                      </a:ext>
                    </a:extLst>
                  </a:hlinkClick>
                </a:rPr>
                <a:t>www.themix.org.uk</a:t>
              </a:r>
              <a:r>
                <a:rPr lang="en-US" sz="1600" u="sng" dirty="0">
                  <a:solidFill>
                    <a:srgbClr val="0070C0"/>
                  </a:solidFill>
                  <a:latin typeface="Raleway" pitchFamily="2" charset="0"/>
                  <a:ea typeface="Avenir"/>
                  <a:cs typeface="Avenir"/>
                  <a:sym typeface="Avenir"/>
                </a:rPr>
                <a:t> </a:t>
              </a:r>
              <a:endParaRPr sz="1600" dirty="0">
                <a:solidFill>
                  <a:srgbClr val="0070C0"/>
                </a:solidFill>
                <a:latin typeface="Raleway" pitchFamily="2" charset="0"/>
              </a:endParaRPr>
            </a:p>
            <a:p>
              <a:pPr marL="0" marR="0" lvl="0" indent="0" algn="just" rtl="0">
                <a:lnSpc>
                  <a:spcPct val="140000"/>
                </a:lnSpc>
                <a:spcBef>
                  <a:spcPts val="0"/>
                </a:spcBef>
                <a:spcAft>
                  <a:spcPts val="0"/>
                </a:spcAft>
                <a:buNone/>
              </a:pPr>
              <a:endParaRPr sz="1600" b="0" i="0" u="sng" strike="noStrike" cap="none" dirty="0">
                <a:solidFill>
                  <a:srgbClr val="0070C0"/>
                </a:solidFill>
                <a:latin typeface="Raleway" pitchFamily="2" charset="0"/>
                <a:ea typeface="Avenir"/>
                <a:cs typeface="Avenir"/>
                <a:sym typeface="Avenir"/>
                <a:hlinkClick r:id="rId8">
                  <a:extLst>
                    <a:ext uri="{A12FA001-AC4F-418D-AE19-62706E023703}">
                      <ahyp:hlinkClr xmlns:ahyp="http://schemas.microsoft.com/office/drawing/2018/hyperlinkcolor" val="tx"/>
                    </a:ext>
                  </a:extLst>
                </a:hlinkClick>
              </a:endParaRPr>
            </a:p>
            <a:p>
              <a:pPr marL="0" marR="0" lvl="0" indent="0" algn="just" rtl="0">
                <a:lnSpc>
                  <a:spcPct val="140000"/>
                </a:lnSpc>
                <a:spcBef>
                  <a:spcPts val="0"/>
                </a:spcBef>
                <a:spcAft>
                  <a:spcPts val="0"/>
                </a:spcAft>
                <a:buNone/>
              </a:pPr>
              <a:r>
                <a:rPr lang="en-US" sz="1600" b="1" i="0" u="none" strike="noStrike" cap="none" dirty="0">
                  <a:solidFill>
                    <a:srgbClr val="000000"/>
                  </a:solidFill>
                  <a:latin typeface="Raleway" pitchFamily="2" charset="0"/>
                  <a:ea typeface="Avenir"/>
                  <a:cs typeface="Avenir"/>
                  <a:sym typeface="Avenir"/>
                </a:rPr>
                <a:t>Shout: </a:t>
              </a:r>
              <a:r>
                <a:rPr lang="en-US" sz="1600" b="0" i="0" u="none" strike="noStrike" cap="none" dirty="0">
                  <a:solidFill>
                    <a:srgbClr val="000000"/>
                  </a:solidFill>
                  <a:latin typeface="Raleway" pitchFamily="2" charset="0"/>
                  <a:ea typeface="Avenir"/>
                  <a:cs typeface="Avenir"/>
                  <a:sym typeface="Avenir"/>
                </a:rPr>
                <a:t>24/7 FREE text service, for anyone in crisis, if you’re struggling to cope and you need immediate help. Text </a:t>
              </a:r>
              <a:r>
                <a:rPr lang="en-US" sz="1600" b="0" i="0" u="none" strike="noStrike" cap="none" dirty="0" err="1">
                  <a:solidFill>
                    <a:srgbClr val="000000"/>
                  </a:solidFill>
                  <a:latin typeface="Raleway" pitchFamily="2" charset="0"/>
                  <a:ea typeface="Avenir"/>
                  <a:cs typeface="Avenir"/>
                  <a:sym typeface="Avenir"/>
                </a:rPr>
                <a:t>GMOldham</a:t>
              </a:r>
              <a:r>
                <a:rPr lang="en-US" sz="1600" b="0" i="0" u="none" strike="noStrike" cap="none" dirty="0">
                  <a:solidFill>
                    <a:srgbClr val="000000"/>
                  </a:solidFill>
                  <a:latin typeface="Raleway" pitchFamily="2" charset="0"/>
                  <a:ea typeface="Avenir"/>
                  <a:cs typeface="Avenir"/>
                  <a:sym typeface="Avenir"/>
                </a:rPr>
                <a:t> to 85258 </a:t>
              </a:r>
              <a:r>
                <a:rPr lang="en-US" sz="1600" b="0" i="0" u="none" strike="noStrike" cap="none" dirty="0">
                  <a:solidFill>
                    <a:srgbClr val="0070C0"/>
                  </a:solidFill>
                  <a:latin typeface="Raleway" pitchFamily="2" charset="0"/>
                  <a:ea typeface="Avenir"/>
                  <a:cs typeface="Avenir"/>
                  <a:sym typeface="Avenir"/>
                  <a:hlinkClick r:id="rId9">
                    <a:extLst>
                      <a:ext uri="{A12FA001-AC4F-418D-AE19-62706E023703}">
                        <ahyp:hlinkClr xmlns:ahyp="http://schemas.microsoft.com/office/drawing/2018/hyperlinkcolor" val="tx"/>
                      </a:ext>
                    </a:extLst>
                  </a:hlinkClick>
                </a:rPr>
                <a:t>www.giveusashout.org</a:t>
              </a:r>
              <a:endParaRPr sz="1600" dirty="0">
                <a:solidFill>
                  <a:srgbClr val="0070C0"/>
                </a:solidFill>
                <a:latin typeface="Raleway" pitchFamily="2" charset="0"/>
              </a:endParaRPr>
            </a:p>
            <a:p>
              <a:pPr marL="0" marR="0" lvl="0" indent="0" algn="l" rtl="0">
                <a:lnSpc>
                  <a:spcPct val="14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1391" name="Google Shape;1391;p95"/>
            <p:cNvSpPr txBox="1"/>
            <p:nvPr/>
          </p:nvSpPr>
          <p:spPr>
            <a:xfrm>
              <a:off x="335079" y="2220300"/>
              <a:ext cx="6939300" cy="164113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999" b="1" i="0" u="none" strike="noStrike" cap="none" dirty="0">
                  <a:solidFill>
                    <a:srgbClr val="2289B8"/>
                  </a:solidFill>
                  <a:latin typeface="Raleway" pitchFamily="2" charset="0"/>
                  <a:ea typeface="Avenir"/>
                  <a:cs typeface="Avenir"/>
                  <a:sym typeface="Avenir"/>
                </a:rPr>
                <a:t>EMOTIONAL &amp; MENTAL HEALTH</a:t>
              </a:r>
              <a:endParaRPr lang="en-US" dirty="0">
                <a:latin typeface="Raleway" pitchFamily="2" charset="0"/>
              </a:endParaRPr>
            </a:p>
          </p:txBody>
        </p:sp>
      </p:grpSp>
      <p:sp>
        <p:nvSpPr>
          <p:cNvPr id="1392" name="Google Shape;1392;p95"/>
          <p:cNvSpPr/>
          <p:nvPr/>
        </p:nvSpPr>
        <p:spPr>
          <a:xfrm>
            <a:off x="2281767" y="1868845"/>
            <a:ext cx="5761695" cy="7534559"/>
          </a:xfrm>
          <a:custGeom>
            <a:avLst/>
            <a:gdLst/>
            <a:ahLst/>
            <a:cxnLst/>
            <a:rect l="l" t="t" r="r" b="b"/>
            <a:pathLst>
              <a:path w="5761695" h="7534559" extrusionOk="0">
                <a:moveTo>
                  <a:pt x="0" y="0"/>
                </a:moveTo>
                <a:lnTo>
                  <a:pt x="5761695" y="0"/>
                </a:lnTo>
                <a:lnTo>
                  <a:pt x="5761695" y="7534559"/>
                </a:lnTo>
                <a:lnTo>
                  <a:pt x="0" y="7534559"/>
                </a:lnTo>
                <a:lnTo>
                  <a:pt x="0" y="0"/>
                </a:lnTo>
                <a:close/>
              </a:path>
            </a:pathLst>
          </a:custGeom>
          <a:blipFill rotWithShape="1">
            <a:blip r:embed="rId6">
              <a:alphaModFix/>
            </a:blip>
            <a:stretch>
              <a:fillRect l="-9419" r="-9419"/>
            </a:stretch>
          </a:blipFill>
          <a:ln>
            <a:noFill/>
          </a:ln>
        </p:spPr>
        <p:txBody>
          <a:bodyPr/>
          <a:lstStyle/>
          <a:p>
            <a:endParaRPr lang="en-US"/>
          </a:p>
        </p:txBody>
      </p:sp>
      <p:sp>
        <p:nvSpPr>
          <p:cNvPr id="1393" name="Google Shape;1393;p95"/>
          <p:cNvSpPr txBox="1"/>
          <p:nvPr/>
        </p:nvSpPr>
        <p:spPr>
          <a:xfrm>
            <a:off x="2604094" y="4726820"/>
            <a:ext cx="5259000" cy="3791807"/>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10" action="ppaction://hlinksldjump">
                  <a:extLst>
                    <a:ext uri="{A12FA001-AC4F-418D-AE19-62706E023703}">
                      <ahyp:hlinkClr xmlns:ahyp="http://schemas.microsoft.com/office/drawing/2018/hyperlinkcolor" val="tx"/>
                    </a:ext>
                  </a:extLst>
                </a:hlinkClick>
              </a:rPr>
              <a:t>Young Minds: </a:t>
            </a:r>
            <a:r>
              <a:rPr lang="en-US" sz="1600" b="0" i="0" u="none" strike="noStrike" cap="none" dirty="0">
                <a:solidFill>
                  <a:srgbClr val="000000"/>
                </a:solidFill>
                <a:latin typeface="Raleway" pitchFamily="2" charset="0"/>
                <a:ea typeface="Avenir"/>
                <a:cs typeface="Avenir"/>
                <a:sym typeface="Avenir"/>
              </a:rPr>
              <a:t>if you are experiencing a mental health crisis. Young Person Crisis messenger: text YM to 85258 Service available 24/7 For parents worried about their child. Parents Free Helpline: 0808 802 5544 (M-F; 9.30am-4pm) </a:t>
            </a:r>
            <a:r>
              <a:rPr lang="en-US" sz="1600" u="sng" dirty="0">
                <a:solidFill>
                  <a:srgbClr val="0070C0"/>
                </a:solidFill>
                <a:latin typeface="Raleway" pitchFamily="2" charset="0"/>
                <a:ea typeface="Avenir"/>
                <a:cs typeface="Avenir"/>
                <a:sym typeface="Avenir"/>
                <a:hlinkClick r:id="rId11">
                  <a:extLst>
                    <a:ext uri="{A12FA001-AC4F-418D-AE19-62706E023703}">
                      <ahyp:hlinkClr xmlns:ahyp="http://schemas.microsoft.com/office/drawing/2018/hyperlinkcolor" val="tx"/>
                    </a:ext>
                  </a:extLst>
                </a:hlinkClick>
              </a:rPr>
              <a:t>www.youngminds.org.uk</a:t>
            </a:r>
            <a:r>
              <a:rPr lang="en-US" sz="1600" u="sng" dirty="0">
                <a:solidFill>
                  <a:srgbClr val="0070C0"/>
                </a:solidFill>
                <a:latin typeface="Raleway" pitchFamily="2" charset="0"/>
                <a:ea typeface="Avenir"/>
                <a:cs typeface="Avenir"/>
                <a:sym typeface="Avenir"/>
              </a:rPr>
              <a:t> </a:t>
            </a:r>
            <a:endParaRPr sz="1600" dirty="0">
              <a:solidFill>
                <a:srgbClr val="0070C0"/>
              </a:solidFill>
              <a:latin typeface="Raleway" pitchFamily="2" charset="0"/>
            </a:endParaRPr>
          </a:p>
          <a:p>
            <a:pPr marL="0" marR="0" lvl="0" indent="0" algn="just" rtl="0">
              <a:lnSpc>
                <a:spcPct val="140000"/>
              </a:lnSpc>
              <a:spcBef>
                <a:spcPts val="0"/>
              </a:spcBef>
              <a:spcAft>
                <a:spcPts val="0"/>
              </a:spcAft>
              <a:buNone/>
            </a:pPr>
            <a:endParaRPr sz="1600" b="0" i="0" u="sng" strike="noStrike" cap="none" dirty="0">
              <a:solidFill>
                <a:srgbClr val="000000"/>
              </a:solidFill>
              <a:latin typeface="Raleway" pitchFamily="2" charset="0"/>
              <a:ea typeface="Avenir"/>
              <a:cs typeface="Avenir"/>
              <a:sym typeface="Avenir"/>
              <a:hlinkClick r:id="rId11">
                <a:extLst>
                  <a:ext uri="{A12FA001-AC4F-418D-AE19-62706E023703}">
                    <ahyp:hlinkClr xmlns:ahyp="http://schemas.microsoft.com/office/drawing/2018/hyperlinkcolor" val="tx"/>
                  </a:ext>
                </a:extLst>
              </a:hlinkClick>
            </a:endParaRPr>
          </a:p>
          <a:p>
            <a:pPr marL="0" marR="0" lvl="0" indent="0" algn="just" rtl="0">
              <a:lnSpc>
                <a:spcPct val="140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12" action="ppaction://hlinksldjump">
                  <a:extLst>
                    <a:ext uri="{A12FA001-AC4F-418D-AE19-62706E023703}">
                      <ahyp:hlinkClr xmlns:ahyp="http://schemas.microsoft.com/office/drawing/2018/hyperlinkcolor" val="tx"/>
                    </a:ext>
                  </a:extLst>
                </a:hlinkClick>
              </a:rPr>
              <a:t>Childline: </a:t>
            </a:r>
            <a:r>
              <a:rPr lang="en-US" sz="1600" b="0" i="0" u="none" strike="noStrike" cap="none" dirty="0">
                <a:solidFill>
                  <a:srgbClr val="000000"/>
                </a:solidFill>
                <a:latin typeface="Raleway" pitchFamily="2" charset="0"/>
                <a:ea typeface="Avenir"/>
                <a:cs typeface="Avenir"/>
                <a:sym typeface="Avenir"/>
              </a:rPr>
              <a:t>confidential helpline for children and young people to support you and help you find ways to cope. FREE Helpline: 0800 1111 Because of the coronavirus, the phoneline is open from 9am-midnight. </a:t>
            </a:r>
            <a:r>
              <a:rPr lang="en-US" sz="1600" b="0" i="0" u="none" strike="noStrike" cap="none" dirty="0">
                <a:solidFill>
                  <a:srgbClr val="0070C0"/>
                </a:solidFill>
                <a:latin typeface="Raleway" pitchFamily="2" charset="0"/>
                <a:ea typeface="Avenir"/>
                <a:cs typeface="Avenir"/>
                <a:sym typeface="Avenir"/>
                <a:hlinkClick r:id="rId13">
                  <a:extLst>
                    <a:ext uri="{A12FA001-AC4F-418D-AE19-62706E023703}">
                      <ahyp:hlinkClr xmlns:ahyp="http://schemas.microsoft.com/office/drawing/2018/hyperlinkcolor" val="tx"/>
                    </a:ext>
                  </a:extLst>
                </a:hlinkClick>
              </a:rPr>
              <a:t>www.childline.org.uk</a:t>
            </a:r>
            <a:endParaRPr sz="1600" b="0" i="0" u="none" strike="noStrike" cap="none" dirty="0">
              <a:solidFill>
                <a:srgbClr val="0070C0"/>
              </a:solidFill>
              <a:latin typeface="Raleway" pitchFamily="2" charset="0"/>
              <a:ea typeface="Avenir"/>
              <a:cs typeface="Avenir"/>
              <a:sym typeface="Avenir"/>
            </a:endParaRPr>
          </a:p>
        </p:txBody>
      </p:sp>
      <p:sp>
        <p:nvSpPr>
          <p:cNvPr id="1394" name="Google Shape;1394;p95"/>
          <p:cNvSpPr txBox="1"/>
          <p:nvPr/>
        </p:nvSpPr>
        <p:spPr>
          <a:xfrm>
            <a:off x="2533076" y="3495970"/>
            <a:ext cx="5204400" cy="12308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999" b="1" i="0" u="none" strike="noStrike" cap="none" dirty="0">
                <a:solidFill>
                  <a:srgbClr val="2289B8"/>
                </a:solidFill>
                <a:latin typeface="Raleway" pitchFamily="2" charset="0"/>
                <a:ea typeface="Avenir"/>
                <a:cs typeface="Avenir"/>
                <a:sym typeface="Avenir"/>
              </a:rPr>
              <a:t>EMOTIONAL &amp; MENTAL HEALTH</a:t>
            </a:r>
            <a:endParaRPr lang="en-US" dirty="0">
              <a:latin typeface="Raleway" pitchFamily="2"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96"/>
          <p:cNvSpPr txBox="1"/>
          <p:nvPr/>
        </p:nvSpPr>
        <p:spPr>
          <a:xfrm>
            <a:off x="1028700" y="570547"/>
            <a:ext cx="1623060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HELPLINE SUPPORT</a:t>
            </a:r>
            <a:endParaRPr sz="4400" dirty="0"/>
          </a:p>
        </p:txBody>
      </p:sp>
      <p:grpSp>
        <p:nvGrpSpPr>
          <p:cNvPr id="1400" name="Google Shape;1400;p96"/>
          <p:cNvGrpSpPr/>
          <p:nvPr/>
        </p:nvGrpSpPr>
        <p:grpSpPr>
          <a:xfrm>
            <a:off x="1028700" y="8564680"/>
            <a:ext cx="16230600" cy="1450620"/>
            <a:chOff x="0" y="0"/>
            <a:chExt cx="21640800" cy="1934159"/>
          </a:xfrm>
        </p:grpSpPr>
        <p:sp>
          <p:nvSpPr>
            <p:cNvPr id="1401" name="Google Shape;1401;p96"/>
            <p:cNvSpPr/>
            <p:nvPr/>
          </p:nvSpPr>
          <p:spPr>
            <a:xfrm>
              <a:off x="19752283" y="967080"/>
              <a:ext cx="1888517" cy="864829"/>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3">
                <a:alphaModFix/>
              </a:blip>
              <a:stretch>
                <a:fillRect l="-2384" r="-2383"/>
              </a:stretch>
            </a:blipFill>
            <a:ln>
              <a:noFill/>
            </a:ln>
          </p:spPr>
          <p:txBody>
            <a:bodyPr/>
            <a:lstStyle/>
            <a:p>
              <a:endParaRPr lang="en-US"/>
            </a:p>
          </p:txBody>
        </p:sp>
        <p:sp>
          <p:nvSpPr>
            <p:cNvPr id="1402" name="Google Shape;1402;p96"/>
            <p:cNvSpPr/>
            <p:nvPr/>
          </p:nvSpPr>
          <p:spPr>
            <a:xfrm>
              <a:off x="9986192" y="1198131"/>
              <a:ext cx="2221498" cy="633777"/>
            </a:xfrm>
            <a:custGeom>
              <a:avLst/>
              <a:gdLst/>
              <a:ahLst/>
              <a:cxnLst/>
              <a:rect l="l" t="t" r="r" b="b"/>
              <a:pathLst>
                <a:path w="2221498" h="633777" extrusionOk="0">
                  <a:moveTo>
                    <a:pt x="0" y="0"/>
                  </a:moveTo>
                  <a:lnTo>
                    <a:pt x="2221498" y="0"/>
                  </a:lnTo>
                  <a:lnTo>
                    <a:pt x="2221498" y="633777"/>
                  </a:lnTo>
                  <a:lnTo>
                    <a:pt x="0" y="633777"/>
                  </a:lnTo>
                  <a:lnTo>
                    <a:pt x="0" y="0"/>
                  </a:lnTo>
                  <a:close/>
                </a:path>
              </a:pathLst>
            </a:custGeom>
            <a:blipFill rotWithShape="1">
              <a:blip r:embed="rId4">
                <a:alphaModFix/>
              </a:blip>
              <a:stretch>
                <a:fillRect l="-2384" r="-2383"/>
              </a:stretch>
            </a:blipFill>
            <a:ln>
              <a:noFill/>
            </a:ln>
          </p:spPr>
          <p:txBody>
            <a:bodyPr/>
            <a:lstStyle/>
            <a:p>
              <a:endParaRPr lang="en-US"/>
            </a:p>
          </p:txBody>
        </p:sp>
        <p:sp>
          <p:nvSpPr>
            <p:cNvPr id="1403" name="Google Shape;1403;p96"/>
            <p:cNvSpPr/>
            <p:nvPr/>
          </p:nvSpPr>
          <p:spPr>
            <a:xfrm>
              <a:off x="0" y="0"/>
              <a:ext cx="1811854" cy="1934159"/>
            </a:xfrm>
            <a:custGeom>
              <a:avLst/>
              <a:gdLst/>
              <a:ahLst/>
              <a:cxnLst/>
              <a:rect l="l" t="t" r="r" b="b"/>
              <a:pathLst>
                <a:path w="1811854" h="1934159" extrusionOk="0">
                  <a:moveTo>
                    <a:pt x="0" y="0"/>
                  </a:moveTo>
                  <a:lnTo>
                    <a:pt x="1811854" y="0"/>
                  </a:lnTo>
                  <a:lnTo>
                    <a:pt x="1811854" y="1934159"/>
                  </a:lnTo>
                  <a:lnTo>
                    <a:pt x="0" y="1934159"/>
                  </a:lnTo>
                  <a:lnTo>
                    <a:pt x="0" y="0"/>
                  </a:lnTo>
                  <a:close/>
                </a:path>
              </a:pathLst>
            </a:custGeom>
            <a:blipFill rotWithShape="1">
              <a:blip r:embed="rId5">
                <a:alphaModFix/>
              </a:blip>
              <a:stretch>
                <a:fillRect l="-6817" r="-2384"/>
              </a:stretch>
            </a:blipFill>
            <a:ln>
              <a:noFill/>
            </a:ln>
          </p:spPr>
          <p:txBody>
            <a:bodyPr/>
            <a:lstStyle/>
            <a:p>
              <a:endParaRPr lang="en-US"/>
            </a:p>
          </p:txBody>
        </p:sp>
      </p:grpSp>
      <p:sp>
        <p:nvSpPr>
          <p:cNvPr id="1404" name="Google Shape;1404;p96"/>
          <p:cNvSpPr/>
          <p:nvPr/>
        </p:nvSpPr>
        <p:spPr>
          <a:xfrm>
            <a:off x="2418468" y="1687170"/>
            <a:ext cx="5920457" cy="7135349"/>
          </a:xfrm>
          <a:custGeom>
            <a:avLst/>
            <a:gdLst/>
            <a:ahLst/>
            <a:cxnLst/>
            <a:rect l="l" t="t" r="r" b="b"/>
            <a:pathLst>
              <a:path w="5920457" h="7135349" extrusionOk="0">
                <a:moveTo>
                  <a:pt x="0" y="0"/>
                </a:moveTo>
                <a:lnTo>
                  <a:pt x="5920457" y="0"/>
                </a:lnTo>
                <a:lnTo>
                  <a:pt x="5920457" y="7135349"/>
                </a:lnTo>
                <a:lnTo>
                  <a:pt x="0" y="7135349"/>
                </a:lnTo>
                <a:lnTo>
                  <a:pt x="0" y="0"/>
                </a:lnTo>
                <a:close/>
              </a:path>
            </a:pathLst>
          </a:custGeom>
          <a:blipFill rotWithShape="1">
            <a:blip r:embed="rId6">
              <a:alphaModFix/>
            </a:blip>
            <a:stretch>
              <a:fillRect l="-4759" r="-4759"/>
            </a:stretch>
          </a:blipFill>
          <a:ln>
            <a:noFill/>
          </a:ln>
        </p:spPr>
        <p:txBody>
          <a:bodyPr/>
          <a:lstStyle/>
          <a:p>
            <a:endParaRPr lang="en-US"/>
          </a:p>
        </p:txBody>
      </p:sp>
      <p:sp>
        <p:nvSpPr>
          <p:cNvPr id="1405" name="Google Shape;1405;p96"/>
          <p:cNvSpPr txBox="1"/>
          <p:nvPr/>
        </p:nvSpPr>
        <p:spPr>
          <a:xfrm>
            <a:off x="2867798" y="4666722"/>
            <a:ext cx="5259000" cy="3791807"/>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7" action="ppaction://hlinksldjump">
                  <a:extLst>
                    <a:ext uri="{A12FA001-AC4F-418D-AE19-62706E023703}">
                      <ahyp:hlinkClr xmlns:ahyp="http://schemas.microsoft.com/office/drawing/2018/hyperlinkcolor" val="tx"/>
                    </a:ext>
                  </a:extLst>
                </a:hlinkClick>
              </a:rPr>
              <a:t>No Panic: </a:t>
            </a:r>
            <a:r>
              <a:rPr lang="en-US" sz="1600" b="0" i="0" u="none" strike="noStrike" cap="none" dirty="0">
                <a:solidFill>
                  <a:srgbClr val="000000"/>
                </a:solidFill>
                <a:latin typeface="Raleway" pitchFamily="2" charset="0"/>
                <a:ea typeface="Avenir"/>
                <a:cs typeface="Avenir"/>
                <a:sym typeface="Avenir"/>
              </a:rPr>
              <a:t>advice and information for people suffering from panic attacks &amp; anxiety disorders. Youth Helpline: 0330 606 1174 (for 13-20 </a:t>
            </a:r>
            <a:r>
              <a:rPr lang="en-US" sz="1600" b="0" i="0" u="none" strike="noStrike" cap="none" dirty="0" err="1">
                <a:solidFill>
                  <a:srgbClr val="000000"/>
                </a:solidFill>
                <a:latin typeface="Raleway" pitchFamily="2" charset="0"/>
                <a:ea typeface="Avenir"/>
                <a:cs typeface="Avenir"/>
                <a:sym typeface="Avenir"/>
              </a:rPr>
              <a:t>yrs</a:t>
            </a:r>
            <a:r>
              <a:rPr lang="en-US" sz="1600" b="0" i="0" u="none" strike="noStrike" cap="none" dirty="0">
                <a:solidFill>
                  <a:srgbClr val="000000"/>
                </a:solidFill>
                <a:latin typeface="Raleway" pitchFamily="2" charset="0"/>
                <a:ea typeface="Avenir"/>
                <a:cs typeface="Avenir"/>
                <a:sym typeface="Avenir"/>
              </a:rPr>
              <a:t>) Open: Mon, Tue, Wed, Friday: 3pm to 6pm; Thurs 3pm to 8pm; Sat 6pm to 8pm </a:t>
            </a:r>
            <a:r>
              <a:rPr lang="en-US" sz="1600" u="sng" dirty="0">
                <a:solidFill>
                  <a:srgbClr val="0070C0"/>
                </a:solidFill>
                <a:latin typeface="Raleway" pitchFamily="2" charset="0"/>
                <a:ea typeface="Avenir"/>
                <a:cs typeface="Avenir"/>
                <a:sym typeface="Avenir"/>
                <a:hlinkClick r:id="rId8">
                  <a:extLst>
                    <a:ext uri="{A12FA001-AC4F-418D-AE19-62706E023703}">
                      <ahyp:hlinkClr xmlns:ahyp="http://schemas.microsoft.com/office/drawing/2018/hyperlinkcolor" val="tx"/>
                    </a:ext>
                  </a:extLst>
                </a:hlinkClick>
              </a:rPr>
              <a:t>www.nopanic.org.uk</a:t>
            </a:r>
            <a:r>
              <a:rPr lang="en-US" sz="1600" u="sng" dirty="0">
                <a:solidFill>
                  <a:srgbClr val="0070C0"/>
                </a:solidFill>
                <a:latin typeface="Raleway" pitchFamily="2" charset="0"/>
                <a:ea typeface="Avenir"/>
                <a:cs typeface="Avenir"/>
                <a:sym typeface="Avenir"/>
              </a:rPr>
              <a:t> </a:t>
            </a:r>
            <a:endParaRPr sz="1600" dirty="0">
              <a:solidFill>
                <a:srgbClr val="0070C0"/>
              </a:solidFill>
              <a:latin typeface="Raleway" pitchFamily="2" charset="0"/>
            </a:endParaRPr>
          </a:p>
          <a:p>
            <a:pPr marL="0" marR="0" lvl="0" indent="0" algn="just" rtl="0">
              <a:lnSpc>
                <a:spcPct val="140000"/>
              </a:lnSpc>
              <a:spcBef>
                <a:spcPts val="0"/>
              </a:spcBef>
              <a:spcAft>
                <a:spcPts val="0"/>
              </a:spcAft>
              <a:buNone/>
            </a:pPr>
            <a:endParaRPr sz="1600" b="0" i="0" u="sng" strike="noStrike" cap="none" dirty="0">
              <a:solidFill>
                <a:srgbClr val="000000"/>
              </a:solidFill>
              <a:latin typeface="Raleway" pitchFamily="2" charset="0"/>
              <a:ea typeface="Avenir"/>
              <a:cs typeface="Avenir"/>
              <a:sym typeface="Avenir"/>
              <a:hlinkClick r:id="rId8">
                <a:extLst>
                  <a:ext uri="{A12FA001-AC4F-418D-AE19-62706E023703}">
                    <ahyp:hlinkClr xmlns:ahyp="http://schemas.microsoft.com/office/drawing/2018/hyperlinkcolor" val="tx"/>
                  </a:ext>
                </a:extLst>
              </a:hlinkClick>
            </a:endParaRPr>
          </a:p>
          <a:p>
            <a:pPr marL="0" marR="0" lvl="0" indent="0" algn="just" rtl="0">
              <a:lnSpc>
                <a:spcPct val="140000"/>
              </a:lnSpc>
              <a:spcBef>
                <a:spcPts val="0"/>
              </a:spcBef>
              <a:spcAft>
                <a:spcPts val="0"/>
              </a:spcAft>
              <a:buNone/>
            </a:pPr>
            <a:r>
              <a:rPr lang="en-US" sz="1600" b="0" i="0" u="none" strike="noStrike" cap="none" dirty="0">
                <a:solidFill>
                  <a:srgbClr val="000000"/>
                </a:solidFill>
                <a:latin typeface="Raleway" pitchFamily="2" charset="0"/>
                <a:ea typeface="Avenir"/>
                <a:cs typeface="Avenir"/>
                <a:sym typeface="Avenir"/>
              </a:rPr>
              <a:t> </a:t>
            </a:r>
            <a:r>
              <a:rPr lang="en-US" sz="1600" b="1" i="0" u="none" strike="noStrike" cap="none" dirty="0">
                <a:solidFill>
                  <a:srgbClr val="0070C0"/>
                </a:solidFill>
                <a:latin typeface="Raleway" pitchFamily="2" charset="0"/>
                <a:ea typeface="Avenir"/>
                <a:cs typeface="Avenir"/>
                <a:sym typeface="Avenir"/>
                <a:hlinkClick r:id="rId9" action="ppaction://hlinksldjump">
                  <a:extLst>
                    <a:ext uri="{A12FA001-AC4F-418D-AE19-62706E023703}">
                      <ahyp:hlinkClr xmlns:ahyp="http://schemas.microsoft.com/office/drawing/2018/hyperlinkcolor" val="tx"/>
                    </a:ext>
                  </a:extLst>
                </a:hlinkClick>
              </a:rPr>
              <a:t>Anxiety UK: </a:t>
            </a:r>
            <a:r>
              <a:rPr lang="en-US" sz="1600" b="0" i="0" u="none" strike="noStrike" cap="none" dirty="0">
                <a:solidFill>
                  <a:srgbClr val="000000"/>
                </a:solidFill>
                <a:latin typeface="Raleway" pitchFamily="2" charset="0"/>
                <a:ea typeface="Avenir"/>
                <a:cs typeface="Avenir"/>
                <a:sym typeface="Avenir"/>
              </a:rPr>
              <a:t>user-led organization, with resources, text service and info line. Info line: 03444 775 774 Email: support@anxietyuk.org.uk Text: 07537 416 905 Open Monday – Friday, 9.30am – 5.30pm (excluding Bank Holidays). </a:t>
            </a:r>
            <a:r>
              <a:rPr lang="en-US" sz="1600" b="0" i="0" u="none" strike="noStrike" cap="none" dirty="0">
                <a:solidFill>
                  <a:srgbClr val="0070C0"/>
                </a:solidFill>
                <a:latin typeface="Raleway" pitchFamily="2" charset="0"/>
                <a:ea typeface="Avenir"/>
                <a:cs typeface="Avenir"/>
                <a:sym typeface="Avenir"/>
                <a:hlinkClick r:id="rId10">
                  <a:extLst>
                    <a:ext uri="{A12FA001-AC4F-418D-AE19-62706E023703}">
                      <ahyp:hlinkClr xmlns:ahyp="http://schemas.microsoft.com/office/drawing/2018/hyperlinkcolor" val="tx"/>
                    </a:ext>
                  </a:extLst>
                </a:hlinkClick>
              </a:rPr>
              <a:t>www.anxietyuk.org.uk</a:t>
            </a:r>
            <a:endParaRPr sz="1600" b="0" i="0" u="none" strike="noStrike" cap="none" dirty="0">
              <a:solidFill>
                <a:srgbClr val="0070C0"/>
              </a:solidFill>
              <a:latin typeface="Raleway" pitchFamily="2" charset="0"/>
              <a:ea typeface="Avenir"/>
              <a:cs typeface="Avenir"/>
              <a:sym typeface="Avenir"/>
            </a:endParaRPr>
          </a:p>
        </p:txBody>
      </p:sp>
      <p:sp>
        <p:nvSpPr>
          <p:cNvPr id="1406" name="Google Shape;1406;p96"/>
          <p:cNvSpPr txBox="1"/>
          <p:nvPr/>
        </p:nvSpPr>
        <p:spPr>
          <a:xfrm>
            <a:off x="3072607" y="3230837"/>
            <a:ext cx="4849500" cy="123110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000" b="1" i="0" u="none" strike="noStrike" cap="none" dirty="0">
                <a:solidFill>
                  <a:srgbClr val="2289B8"/>
                </a:solidFill>
                <a:latin typeface="Raleway" pitchFamily="2" charset="0"/>
                <a:ea typeface="Avenir"/>
                <a:cs typeface="Avenir"/>
                <a:sym typeface="Avenir"/>
              </a:rPr>
              <a:t>EMOTIONAL &amp; MENTAL HEALTH</a:t>
            </a:r>
            <a:endParaRPr lang="en-US" sz="4000" dirty="0">
              <a:latin typeface="Raleway" pitchFamily="2" charset="0"/>
            </a:endParaRPr>
          </a:p>
        </p:txBody>
      </p:sp>
      <p:sp>
        <p:nvSpPr>
          <p:cNvPr id="1407" name="Google Shape;1407;p96"/>
          <p:cNvSpPr/>
          <p:nvPr/>
        </p:nvSpPr>
        <p:spPr>
          <a:xfrm>
            <a:off x="9224750" y="1687170"/>
            <a:ext cx="5761695" cy="6944009"/>
          </a:xfrm>
          <a:custGeom>
            <a:avLst/>
            <a:gdLst/>
            <a:ahLst/>
            <a:cxnLst/>
            <a:rect l="l" t="t" r="r" b="b"/>
            <a:pathLst>
              <a:path w="5761695" h="6944009" extrusionOk="0">
                <a:moveTo>
                  <a:pt x="0" y="0"/>
                </a:moveTo>
                <a:lnTo>
                  <a:pt x="5761695" y="0"/>
                </a:lnTo>
                <a:lnTo>
                  <a:pt x="5761695" y="6944009"/>
                </a:lnTo>
                <a:lnTo>
                  <a:pt x="0" y="6944009"/>
                </a:lnTo>
                <a:lnTo>
                  <a:pt x="0" y="0"/>
                </a:lnTo>
                <a:close/>
              </a:path>
            </a:pathLst>
          </a:custGeom>
          <a:blipFill rotWithShape="1">
            <a:blip r:embed="rId6">
              <a:alphaModFix/>
            </a:blip>
            <a:stretch>
              <a:fillRect l="-4759" r="-4759"/>
            </a:stretch>
          </a:blipFill>
          <a:ln>
            <a:noFill/>
          </a:ln>
        </p:spPr>
        <p:txBody>
          <a:bodyPr/>
          <a:lstStyle/>
          <a:p>
            <a:endParaRPr lang="en-US"/>
          </a:p>
        </p:txBody>
      </p:sp>
      <p:sp>
        <p:nvSpPr>
          <p:cNvPr id="1408" name="Google Shape;1408;p96"/>
          <p:cNvSpPr txBox="1"/>
          <p:nvPr/>
        </p:nvSpPr>
        <p:spPr>
          <a:xfrm>
            <a:off x="9467475" y="4666713"/>
            <a:ext cx="5368500" cy="2756139"/>
          </a:xfrm>
          <a:prstGeom prst="rect">
            <a:avLst/>
          </a:prstGeom>
          <a:noFill/>
          <a:ln>
            <a:noFill/>
          </a:ln>
        </p:spPr>
        <p:txBody>
          <a:bodyPr spcFirstLastPara="1" wrap="square" lIns="0" tIns="0" rIns="0" bIns="0" anchor="t" anchorCtr="0">
            <a:spAutoFit/>
          </a:bodyPr>
          <a:lstStyle/>
          <a:p>
            <a:pPr marL="0" marR="0" lvl="0" indent="0" algn="just" rtl="0">
              <a:lnSpc>
                <a:spcPct val="140022"/>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11" action="ppaction://hlinksldjump">
                  <a:extLst>
                    <a:ext uri="{A12FA001-AC4F-418D-AE19-62706E023703}">
                      <ahyp:hlinkClr xmlns:ahyp="http://schemas.microsoft.com/office/drawing/2018/hyperlinkcolor" val="tx"/>
                    </a:ext>
                  </a:extLst>
                </a:hlinkClick>
              </a:rPr>
              <a:t>FRANK:</a:t>
            </a:r>
            <a:r>
              <a:rPr lang="en-US" sz="1600" b="0" i="0" u="none" strike="noStrike" cap="none" dirty="0">
                <a:solidFill>
                  <a:srgbClr val="0070C0"/>
                </a:solidFill>
                <a:latin typeface="Raleway" pitchFamily="2" charset="0"/>
                <a:ea typeface="Avenir"/>
                <a:cs typeface="Avenir"/>
                <a:sym typeface="Avenir"/>
                <a:hlinkClick r:id="rId11" action="ppaction://hlinksldjump">
                  <a:extLst>
                    <a:ext uri="{A12FA001-AC4F-418D-AE19-62706E023703}">
                      <ahyp:hlinkClr xmlns:ahyp="http://schemas.microsoft.com/office/drawing/2018/hyperlinkcolor" val="tx"/>
                    </a:ext>
                  </a:extLst>
                </a:hlinkClick>
              </a:rPr>
              <a:t> </a:t>
            </a:r>
            <a:r>
              <a:rPr lang="en-US" sz="1600" b="0" i="0" u="none" strike="noStrike" cap="none" dirty="0">
                <a:solidFill>
                  <a:srgbClr val="000000"/>
                </a:solidFill>
                <a:latin typeface="Raleway" pitchFamily="2" charset="0"/>
                <a:ea typeface="Avenir"/>
                <a:cs typeface="Avenir"/>
                <a:sym typeface="Avenir"/>
              </a:rPr>
              <a:t>information and advice to anybody concerned about drugs/substance misuse. Helpline:0300 123 6600 - Open 24 hours/7 days Text 82111 Text a question and FRANK will text you back.</a:t>
            </a:r>
            <a:endParaRPr sz="1600" dirty="0">
              <a:latin typeface="Raleway" pitchFamily="2" charset="0"/>
            </a:endParaRPr>
          </a:p>
          <a:p>
            <a:pPr marL="0" marR="0" lvl="0" indent="0" algn="just" rtl="0">
              <a:lnSpc>
                <a:spcPct val="140022"/>
              </a:lnSpc>
              <a:spcBef>
                <a:spcPts val="0"/>
              </a:spcBef>
              <a:spcAft>
                <a:spcPts val="0"/>
              </a:spcAft>
              <a:buNone/>
            </a:pPr>
            <a:endParaRPr sz="1600" b="0" i="0" u="none" strike="noStrike" cap="none" dirty="0">
              <a:solidFill>
                <a:srgbClr val="000000"/>
              </a:solidFill>
              <a:latin typeface="Raleway" pitchFamily="2" charset="0"/>
              <a:ea typeface="Avenir"/>
              <a:cs typeface="Avenir"/>
              <a:sym typeface="Avenir"/>
            </a:endParaRPr>
          </a:p>
          <a:p>
            <a:pPr marL="0" marR="0" lvl="0" indent="0" algn="just" rtl="0">
              <a:lnSpc>
                <a:spcPct val="140022"/>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12" action="ppaction://hlinksldjump">
                  <a:extLst>
                    <a:ext uri="{A12FA001-AC4F-418D-AE19-62706E023703}">
                      <ahyp:hlinkClr xmlns:ahyp="http://schemas.microsoft.com/office/drawing/2018/hyperlinkcolor" val="tx"/>
                    </a:ext>
                  </a:extLst>
                </a:hlinkClick>
              </a:rPr>
              <a:t>NACOA</a:t>
            </a:r>
            <a:r>
              <a:rPr lang="en-US" sz="1600" b="1" i="0" u="none" strike="noStrike" cap="none" dirty="0">
                <a:solidFill>
                  <a:srgbClr val="0070C0"/>
                </a:solidFill>
                <a:latin typeface="Raleway" pitchFamily="2" charset="0"/>
                <a:ea typeface="Avenir"/>
                <a:cs typeface="Avenir"/>
                <a:sym typeface="Avenir"/>
              </a:rPr>
              <a:t>:</a:t>
            </a:r>
            <a:r>
              <a:rPr lang="en-US" sz="1600" b="0" i="0" u="none" strike="noStrike" cap="none" dirty="0">
                <a:solidFill>
                  <a:srgbClr val="0070C0"/>
                </a:solidFill>
                <a:latin typeface="Raleway" pitchFamily="2" charset="0"/>
                <a:ea typeface="Avenir"/>
                <a:cs typeface="Avenir"/>
                <a:sym typeface="Avenir"/>
              </a:rPr>
              <a:t> </a:t>
            </a:r>
            <a:r>
              <a:rPr lang="en-US" sz="1600" b="0" i="0" u="none" strike="noStrike" cap="none" dirty="0">
                <a:solidFill>
                  <a:srgbClr val="000000"/>
                </a:solidFill>
                <a:latin typeface="Raleway" pitchFamily="2" charset="0"/>
                <a:ea typeface="Avenir"/>
                <a:cs typeface="Avenir"/>
                <a:sym typeface="Avenir"/>
              </a:rPr>
              <a:t>if you are affected by someone else’s drinking, NACOA can help. FREE Helpline: 0800 358 3456 Email: </a:t>
            </a:r>
            <a:r>
              <a:rPr lang="en-US" sz="1600" b="0" i="0" u="none" strike="noStrike" cap="none" dirty="0">
                <a:solidFill>
                  <a:srgbClr val="0070C0"/>
                </a:solidFill>
                <a:latin typeface="Raleway" pitchFamily="2" charset="0"/>
                <a:ea typeface="Avenir"/>
                <a:cs typeface="Avenir"/>
                <a:sym typeface="Avenir"/>
                <a:hlinkClick r:id="rId13">
                  <a:extLst>
                    <a:ext uri="{A12FA001-AC4F-418D-AE19-62706E023703}">
                      <ahyp:hlinkClr xmlns:ahyp="http://schemas.microsoft.com/office/drawing/2018/hyperlinkcolor" val="tx"/>
                    </a:ext>
                  </a:extLst>
                </a:hlinkClick>
              </a:rPr>
              <a:t>helpline@nacoa.org.uk </a:t>
            </a:r>
            <a:r>
              <a:rPr lang="en-US" sz="1600" b="0" i="0" u="none" strike="noStrike" cap="none" dirty="0">
                <a:solidFill>
                  <a:srgbClr val="0070C0"/>
                </a:solidFill>
                <a:latin typeface="Raleway" pitchFamily="2" charset="0"/>
                <a:ea typeface="Avenir"/>
                <a:cs typeface="Avenir"/>
                <a:sym typeface="Avenir"/>
                <a:hlinkClick r:id="rId14">
                  <a:extLst>
                    <a:ext uri="{A12FA001-AC4F-418D-AE19-62706E023703}">
                      <ahyp:hlinkClr xmlns:ahyp="http://schemas.microsoft.com/office/drawing/2018/hyperlinkcolor" val="tx"/>
                    </a:ext>
                  </a:extLst>
                </a:hlinkClick>
              </a:rPr>
              <a:t>www.nacoa.org.uk</a:t>
            </a:r>
            <a:endParaRPr sz="1600" dirty="0">
              <a:solidFill>
                <a:srgbClr val="0070C0"/>
              </a:solidFill>
              <a:latin typeface="Raleway" pitchFamily="2" charset="0"/>
            </a:endParaRPr>
          </a:p>
        </p:txBody>
      </p:sp>
      <p:sp>
        <p:nvSpPr>
          <p:cNvPr id="1409" name="Google Shape;1409;p96"/>
          <p:cNvSpPr txBox="1"/>
          <p:nvPr/>
        </p:nvSpPr>
        <p:spPr>
          <a:xfrm>
            <a:off x="9821774" y="3240362"/>
            <a:ext cx="4659900" cy="123110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000" b="1" i="0" u="none" strike="noStrike" cap="none" dirty="0">
                <a:solidFill>
                  <a:srgbClr val="2289B8"/>
                </a:solidFill>
                <a:latin typeface="Raleway" pitchFamily="2" charset="0"/>
                <a:ea typeface="Avenir"/>
                <a:cs typeface="Avenir"/>
                <a:sym typeface="Avenir"/>
              </a:rPr>
              <a:t>SUBSTANCE / ALCOHOL MISUSE</a:t>
            </a:r>
            <a:endParaRPr lang="en-US" sz="4000" dirty="0">
              <a:latin typeface="Raleway" pitchFamily="2"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97"/>
          <p:cNvSpPr txBox="1"/>
          <p:nvPr/>
        </p:nvSpPr>
        <p:spPr>
          <a:xfrm>
            <a:off x="1028700" y="570547"/>
            <a:ext cx="1623060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HELPLINE SUPPORT</a:t>
            </a:r>
            <a:endParaRPr sz="4400" dirty="0"/>
          </a:p>
        </p:txBody>
      </p:sp>
      <p:grpSp>
        <p:nvGrpSpPr>
          <p:cNvPr id="1415" name="Google Shape;1415;p97"/>
          <p:cNvGrpSpPr/>
          <p:nvPr/>
        </p:nvGrpSpPr>
        <p:grpSpPr>
          <a:xfrm>
            <a:off x="1028700" y="8564680"/>
            <a:ext cx="16230600" cy="1450620"/>
            <a:chOff x="0" y="0"/>
            <a:chExt cx="21640800" cy="1934159"/>
          </a:xfrm>
        </p:grpSpPr>
        <p:sp>
          <p:nvSpPr>
            <p:cNvPr id="1416" name="Google Shape;1416;p97"/>
            <p:cNvSpPr/>
            <p:nvPr/>
          </p:nvSpPr>
          <p:spPr>
            <a:xfrm>
              <a:off x="19752283" y="967080"/>
              <a:ext cx="1888517" cy="864829"/>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3">
                <a:alphaModFix/>
              </a:blip>
              <a:stretch>
                <a:fillRect l="-2384" r="-2383"/>
              </a:stretch>
            </a:blipFill>
            <a:ln>
              <a:noFill/>
            </a:ln>
          </p:spPr>
          <p:txBody>
            <a:bodyPr/>
            <a:lstStyle/>
            <a:p>
              <a:endParaRPr lang="en-US"/>
            </a:p>
          </p:txBody>
        </p:sp>
        <p:sp>
          <p:nvSpPr>
            <p:cNvPr id="1417" name="Google Shape;1417;p97"/>
            <p:cNvSpPr/>
            <p:nvPr/>
          </p:nvSpPr>
          <p:spPr>
            <a:xfrm>
              <a:off x="9986192" y="1198131"/>
              <a:ext cx="2221498" cy="633777"/>
            </a:xfrm>
            <a:custGeom>
              <a:avLst/>
              <a:gdLst/>
              <a:ahLst/>
              <a:cxnLst/>
              <a:rect l="l" t="t" r="r" b="b"/>
              <a:pathLst>
                <a:path w="2221498" h="633777" extrusionOk="0">
                  <a:moveTo>
                    <a:pt x="0" y="0"/>
                  </a:moveTo>
                  <a:lnTo>
                    <a:pt x="2221498" y="0"/>
                  </a:lnTo>
                  <a:lnTo>
                    <a:pt x="2221498" y="633777"/>
                  </a:lnTo>
                  <a:lnTo>
                    <a:pt x="0" y="633777"/>
                  </a:lnTo>
                  <a:lnTo>
                    <a:pt x="0" y="0"/>
                  </a:lnTo>
                  <a:close/>
                </a:path>
              </a:pathLst>
            </a:custGeom>
            <a:blipFill rotWithShape="1">
              <a:blip r:embed="rId4">
                <a:alphaModFix/>
              </a:blip>
              <a:stretch>
                <a:fillRect l="-2384" r="-2383"/>
              </a:stretch>
            </a:blipFill>
            <a:ln>
              <a:noFill/>
            </a:ln>
          </p:spPr>
          <p:txBody>
            <a:bodyPr/>
            <a:lstStyle/>
            <a:p>
              <a:endParaRPr lang="en-US"/>
            </a:p>
          </p:txBody>
        </p:sp>
        <p:sp>
          <p:nvSpPr>
            <p:cNvPr id="1418" name="Google Shape;1418;p97"/>
            <p:cNvSpPr/>
            <p:nvPr/>
          </p:nvSpPr>
          <p:spPr>
            <a:xfrm>
              <a:off x="0" y="0"/>
              <a:ext cx="1811854" cy="1934159"/>
            </a:xfrm>
            <a:custGeom>
              <a:avLst/>
              <a:gdLst/>
              <a:ahLst/>
              <a:cxnLst/>
              <a:rect l="l" t="t" r="r" b="b"/>
              <a:pathLst>
                <a:path w="1811854" h="1934159" extrusionOk="0">
                  <a:moveTo>
                    <a:pt x="0" y="0"/>
                  </a:moveTo>
                  <a:lnTo>
                    <a:pt x="1811854" y="0"/>
                  </a:lnTo>
                  <a:lnTo>
                    <a:pt x="1811854" y="1934159"/>
                  </a:lnTo>
                  <a:lnTo>
                    <a:pt x="0" y="1934159"/>
                  </a:lnTo>
                  <a:lnTo>
                    <a:pt x="0" y="0"/>
                  </a:lnTo>
                  <a:close/>
                </a:path>
              </a:pathLst>
            </a:custGeom>
            <a:blipFill rotWithShape="1">
              <a:blip r:embed="rId5">
                <a:alphaModFix/>
              </a:blip>
              <a:stretch>
                <a:fillRect l="-6817" r="-2384"/>
              </a:stretch>
            </a:blipFill>
            <a:ln>
              <a:noFill/>
            </a:ln>
          </p:spPr>
          <p:txBody>
            <a:bodyPr/>
            <a:lstStyle/>
            <a:p>
              <a:endParaRPr lang="en-US"/>
            </a:p>
          </p:txBody>
        </p:sp>
      </p:grpSp>
      <p:sp>
        <p:nvSpPr>
          <p:cNvPr id="1419" name="Google Shape;1419;p97"/>
          <p:cNvSpPr/>
          <p:nvPr/>
        </p:nvSpPr>
        <p:spPr>
          <a:xfrm>
            <a:off x="2387590" y="1670104"/>
            <a:ext cx="5913447" cy="6588071"/>
          </a:xfrm>
          <a:custGeom>
            <a:avLst/>
            <a:gdLst/>
            <a:ahLst/>
            <a:cxnLst/>
            <a:rect l="l" t="t" r="r" b="b"/>
            <a:pathLst>
              <a:path w="5920457" h="6446036" extrusionOk="0">
                <a:moveTo>
                  <a:pt x="0" y="0"/>
                </a:moveTo>
                <a:lnTo>
                  <a:pt x="5920457" y="0"/>
                </a:lnTo>
                <a:lnTo>
                  <a:pt x="5920457" y="6446037"/>
                </a:lnTo>
                <a:lnTo>
                  <a:pt x="0" y="6446037"/>
                </a:lnTo>
                <a:lnTo>
                  <a:pt x="0" y="0"/>
                </a:lnTo>
                <a:close/>
              </a:path>
            </a:pathLst>
          </a:custGeom>
          <a:blipFill rotWithShape="1">
            <a:blip r:embed="rId6">
              <a:alphaModFix/>
            </a:blip>
            <a:stretch>
              <a:fillRect t="-529" b="-539"/>
            </a:stretch>
          </a:blipFill>
          <a:ln>
            <a:noFill/>
          </a:ln>
        </p:spPr>
        <p:txBody>
          <a:bodyPr/>
          <a:lstStyle/>
          <a:p>
            <a:endParaRPr lang="en-US"/>
          </a:p>
        </p:txBody>
      </p:sp>
      <p:sp>
        <p:nvSpPr>
          <p:cNvPr id="1420" name="Google Shape;1420;p97"/>
          <p:cNvSpPr txBox="1"/>
          <p:nvPr/>
        </p:nvSpPr>
        <p:spPr>
          <a:xfrm>
            <a:off x="2593772" y="3894739"/>
            <a:ext cx="5529900" cy="4136517"/>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7" action="ppaction://hlinksldjump">
                  <a:extLst>
                    <a:ext uri="{A12FA001-AC4F-418D-AE19-62706E023703}">
                      <ahyp:hlinkClr xmlns:ahyp="http://schemas.microsoft.com/office/drawing/2018/hyperlinkcolor" val="tx"/>
                    </a:ext>
                  </a:extLst>
                </a:hlinkClick>
              </a:rPr>
              <a:t>Samaritans:</a:t>
            </a:r>
            <a:r>
              <a:rPr lang="en-US" sz="1600" b="0" i="0" u="none" strike="noStrike" cap="none" dirty="0">
                <a:solidFill>
                  <a:srgbClr val="0070C0"/>
                </a:solidFill>
                <a:latin typeface="Raleway" pitchFamily="2" charset="0"/>
                <a:ea typeface="Avenir"/>
                <a:cs typeface="Avenir"/>
                <a:sym typeface="Avenir"/>
                <a:hlinkClick r:id="rId7" action="ppaction://hlinksldjump">
                  <a:extLst>
                    <a:ext uri="{A12FA001-AC4F-418D-AE19-62706E023703}">
                      <ahyp:hlinkClr xmlns:ahyp="http://schemas.microsoft.com/office/drawing/2018/hyperlinkcolor" val="tx"/>
                    </a:ext>
                  </a:extLst>
                </a:hlinkClick>
              </a:rPr>
              <a:t> </a:t>
            </a:r>
            <a:r>
              <a:rPr lang="en-US" sz="1600" b="0" i="0" u="none" strike="noStrike" cap="none" dirty="0">
                <a:solidFill>
                  <a:srgbClr val="000000"/>
                </a:solidFill>
                <a:latin typeface="Raleway" pitchFamily="2" charset="0"/>
                <a:ea typeface="Avenir"/>
                <a:cs typeface="Avenir"/>
                <a:sym typeface="Avenir"/>
              </a:rPr>
              <a:t>available 24 hours a day for anyone struggling to cope and provide a safe place to talk. </a:t>
            </a:r>
          </a:p>
          <a:p>
            <a:pPr marL="0" marR="0" lvl="0" indent="0" algn="just" rtl="0">
              <a:lnSpc>
                <a:spcPct val="140000"/>
              </a:lnSpc>
              <a:spcBef>
                <a:spcPts val="0"/>
              </a:spcBef>
              <a:spcAft>
                <a:spcPts val="0"/>
              </a:spcAft>
              <a:buNone/>
            </a:pPr>
            <a:r>
              <a:rPr lang="en-US" sz="1600" b="0" i="0" u="none" strike="noStrike" cap="none" dirty="0">
                <a:solidFill>
                  <a:srgbClr val="000000"/>
                </a:solidFill>
                <a:latin typeface="Raleway" pitchFamily="2" charset="0"/>
                <a:ea typeface="Avenir"/>
                <a:cs typeface="Avenir"/>
                <a:sym typeface="Avenir"/>
              </a:rPr>
              <a:t>FREE Helpline: 116 123 </a:t>
            </a:r>
          </a:p>
          <a:p>
            <a:pPr marL="0" marR="0" lvl="0" indent="0" algn="just" rtl="0">
              <a:lnSpc>
                <a:spcPct val="140000"/>
              </a:lnSpc>
              <a:spcBef>
                <a:spcPts val="0"/>
              </a:spcBef>
              <a:spcAft>
                <a:spcPts val="0"/>
              </a:spcAft>
              <a:buNone/>
            </a:pPr>
            <a:r>
              <a:rPr lang="en-US" sz="1600" b="0" i="0" u="none" strike="noStrike" cap="none" dirty="0">
                <a:solidFill>
                  <a:srgbClr val="000000"/>
                </a:solidFill>
                <a:latin typeface="Raleway" pitchFamily="2" charset="0"/>
                <a:ea typeface="Avenir"/>
                <a:cs typeface="Avenir"/>
                <a:sym typeface="Avenir"/>
              </a:rPr>
              <a:t>Email</a:t>
            </a:r>
            <a:r>
              <a:rPr lang="en-US" sz="1600" b="0" i="0" u="none" strike="noStrike" cap="none" dirty="0">
                <a:solidFill>
                  <a:srgbClr val="0000FF"/>
                </a:solidFill>
                <a:latin typeface="Raleway" pitchFamily="2" charset="0"/>
                <a:ea typeface="Avenir"/>
                <a:cs typeface="Avenir"/>
                <a:sym typeface="Avenir"/>
                <a:hlinkClick r:id="rId8">
                  <a:extLst>
                    <a:ext uri="{A12FA001-AC4F-418D-AE19-62706E023703}">
                      <ahyp:hlinkClr xmlns:ahyp="http://schemas.microsoft.com/office/drawing/2018/hyperlinkcolor" val="tx"/>
                    </a:ext>
                  </a:extLst>
                </a:hlinkClick>
              </a:rPr>
              <a:t>: </a:t>
            </a:r>
            <a:r>
              <a:rPr lang="en-US" sz="1600" b="0" i="0" u="none" strike="noStrike" cap="none" dirty="0" err="1">
                <a:solidFill>
                  <a:srgbClr val="0070C0"/>
                </a:solidFill>
                <a:latin typeface="Raleway" pitchFamily="2" charset="0"/>
                <a:ea typeface="Avenir"/>
                <a:cs typeface="Avenir"/>
                <a:sym typeface="Avenir"/>
                <a:hlinkClick r:id="rId8">
                  <a:extLst>
                    <a:ext uri="{A12FA001-AC4F-418D-AE19-62706E023703}">
                      <ahyp:hlinkClr xmlns:ahyp="http://schemas.microsoft.com/office/drawing/2018/hyperlinkcolor" val="tx"/>
                    </a:ext>
                  </a:extLst>
                </a:hlinkClick>
              </a:rPr>
              <a:t>jo@samaritans.org</a:t>
            </a:r>
            <a:r>
              <a:rPr lang="en-US" sz="1600" b="0" i="0" u="none" strike="noStrike" cap="none" dirty="0">
                <a:solidFill>
                  <a:srgbClr val="0070C0"/>
                </a:solidFill>
                <a:latin typeface="Raleway" pitchFamily="2" charset="0"/>
                <a:ea typeface="Avenir"/>
                <a:cs typeface="Avenir"/>
                <a:sym typeface="Avenir"/>
              </a:rPr>
              <a:t> </a:t>
            </a:r>
          </a:p>
          <a:p>
            <a:pPr marL="0" marR="0" lvl="0" indent="0" algn="just" rtl="0">
              <a:lnSpc>
                <a:spcPct val="140000"/>
              </a:lnSpc>
              <a:spcBef>
                <a:spcPts val="0"/>
              </a:spcBef>
              <a:spcAft>
                <a:spcPts val="0"/>
              </a:spcAft>
              <a:buNone/>
            </a:pPr>
            <a:r>
              <a:rPr lang="en-US" sz="1600" b="0" i="0" u="none" strike="noStrike" cap="none" dirty="0" err="1">
                <a:solidFill>
                  <a:srgbClr val="0070C0"/>
                </a:solidFill>
                <a:latin typeface="Raleway" pitchFamily="2" charset="0"/>
                <a:ea typeface="Avenir"/>
                <a:cs typeface="Avenir"/>
                <a:sym typeface="Avenir"/>
                <a:hlinkClick r:id="rId9">
                  <a:extLst>
                    <a:ext uri="{A12FA001-AC4F-418D-AE19-62706E023703}">
                      <ahyp:hlinkClr xmlns:ahyp="http://schemas.microsoft.com/office/drawing/2018/hyperlinkcolor" val="tx"/>
                    </a:ext>
                  </a:extLst>
                </a:hlinkClick>
              </a:rPr>
              <a:t>www.samaritans.org</a:t>
            </a:r>
            <a:r>
              <a:rPr lang="en-US" sz="1600" b="0" i="0" u="none" strike="noStrike" cap="none" dirty="0">
                <a:solidFill>
                  <a:srgbClr val="0070C0"/>
                </a:solidFill>
                <a:latin typeface="Raleway" pitchFamily="2" charset="0"/>
                <a:ea typeface="Avenir"/>
                <a:cs typeface="Avenir"/>
                <a:sym typeface="Avenir"/>
                <a:hlinkClick r:id="rId9">
                  <a:extLst>
                    <a:ext uri="{A12FA001-AC4F-418D-AE19-62706E023703}">
                      <ahyp:hlinkClr xmlns:ahyp="http://schemas.microsoft.com/office/drawing/2018/hyperlinkcolor" val="tx"/>
                    </a:ext>
                  </a:extLst>
                </a:hlinkClick>
              </a:rPr>
              <a:t> </a:t>
            </a:r>
            <a:endParaRPr sz="1600" dirty="0">
              <a:solidFill>
                <a:srgbClr val="0070C0"/>
              </a:solidFill>
              <a:latin typeface="Raleway" pitchFamily="2" charset="0"/>
            </a:endParaRPr>
          </a:p>
          <a:p>
            <a:pPr marL="0" marR="0" lvl="0" indent="0" algn="just" rtl="0">
              <a:lnSpc>
                <a:spcPct val="140000"/>
              </a:lnSpc>
              <a:spcBef>
                <a:spcPts val="0"/>
              </a:spcBef>
              <a:spcAft>
                <a:spcPts val="0"/>
              </a:spcAft>
              <a:buNone/>
            </a:pPr>
            <a:endParaRPr sz="1600" b="0" i="0" u="none" strike="noStrike" cap="none" dirty="0">
              <a:solidFill>
                <a:srgbClr val="000000"/>
              </a:solidFill>
              <a:latin typeface="Raleway" pitchFamily="2" charset="0"/>
              <a:ea typeface="Avenir"/>
              <a:cs typeface="Avenir"/>
              <a:sym typeface="Avenir"/>
            </a:endParaRPr>
          </a:p>
          <a:p>
            <a:pPr marL="0" marR="0" lvl="0" indent="0" algn="just" rtl="0">
              <a:lnSpc>
                <a:spcPct val="140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10" action="ppaction://hlinksldjump">
                  <a:extLst>
                    <a:ext uri="{A12FA001-AC4F-418D-AE19-62706E023703}">
                      <ahyp:hlinkClr xmlns:ahyp="http://schemas.microsoft.com/office/drawing/2018/hyperlinkcolor" val="tx"/>
                    </a:ext>
                  </a:extLst>
                </a:hlinkClick>
              </a:rPr>
              <a:t>Papyrus: </a:t>
            </a:r>
            <a:r>
              <a:rPr lang="en-US" sz="1600" b="1" i="0" u="none" strike="noStrike" cap="none" dirty="0">
                <a:solidFill>
                  <a:srgbClr val="000000"/>
                </a:solidFill>
                <a:latin typeface="Raleway" pitchFamily="2" charset="0"/>
                <a:ea typeface="Avenir"/>
                <a:cs typeface="Avenir"/>
                <a:sym typeface="Avenir"/>
              </a:rPr>
              <a:t>i</a:t>
            </a:r>
            <a:r>
              <a:rPr lang="en-US" sz="1600" b="0" i="0" u="none" strike="noStrike" cap="none" dirty="0">
                <a:solidFill>
                  <a:srgbClr val="000000"/>
                </a:solidFill>
                <a:latin typeface="Raleway" pitchFamily="2" charset="0"/>
                <a:ea typeface="Avenir"/>
                <a:cs typeface="Avenir"/>
                <a:sym typeface="Avenir"/>
              </a:rPr>
              <a:t>nformation and advice for young people who may be at risk for harming themselves. FREE HOPELINEUK: 0800 068 41 41</a:t>
            </a:r>
          </a:p>
          <a:p>
            <a:pPr marL="0" marR="0" lvl="0" indent="0" algn="just" rtl="0">
              <a:lnSpc>
                <a:spcPct val="140000"/>
              </a:lnSpc>
              <a:spcBef>
                <a:spcPts val="0"/>
              </a:spcBef>
              <a:spcAft>
                <a:spcPts val="0"/>
              </a:spcAft>
              <a:buNone/>
            </a:pPr>
            <a:r>
              <a:rPr lang="en-US" sz="1600" b="0" i="0" u="none" strike="noStrike" cap="none" dirty="0">
                <a:solidFill>
                  <a:srgbClr val="000000"/>
                </a:solidFill>
                <a:latin typeface="Raleway" pitchFamily="2" charset="0"/>
                <a:ea typeface="Avenir"/>
                <a:cs typeface="Avenir"/>
                <a:sym typeface="Avenir"/>
              </a:rPr>
              <a:t> Text: 07860 039967 </a:t>
            </a:r>
          </a:p>
          <a:p>
            <a:pPr marL="0" marR="0" lvl="0" indent="0" algn="just" rtl="0">
              <a:lnSpc>
                <a:spcPct val="140000"/>
              </a:lnSpc>
              <a:spcBef>
                <a:spcPts val="0"/>
              </a:spcBef>
              <a:spcAft>
                <a:spcPts val="0"/>
              </a:spcAft>
              <a:buNone/>
            </a:pPr>
            <a:r>
              <a:rPr lang="en-US" sz="1600" b="0" i="0" u="none" strike="noStrike" cap="none" dirty="0">
                <a:solidFill>
                  <a:srgbClr val="000000"/>
                </a:solidFill>
                <a:latin typeface="Raleway" pitchFamily="2" charset="0"/>
                <a:ea typeface="Avenir"/>
                <a:cs typeface="Avenir"/>
                <a:sym typeface="Avenir"/>
              </a:rPr>
              <a:t>Email: </a:t>
            </a:r>
            <a:r>
              <a:rPr lang="en-US" sz="1600" b="0" i="0" u="none" strike="noStrike" cap="none" dirty="0" err="1">
                <a:solidFill>
                  <a:srgbClr val="0070C0"/>
                </a:solidFill>
                <a:latin typeface="Raleway" pitchFamily="2" charset="0"/>
                <a:ea typeface="Avenir"/>
                <a:cs typeface="Avenir"/>
                <a:sym typeface="Avenir"/>
                <a:hlinkClick r:id="rId11">
                  <a:extLst>
                    <a:ext uri="{A12FA001-AC4F-418D-AE19-62706E023703}">
                      <ahyp:hlinkClr xmlns:ahyp="http://schemas.microsoft.com/office/drawing/2018/hyperlinkcolor" val="tx"/>
                    </a:ext>
                  </a:extLst>
                </a:hlinkClick>
              </a:rPr>
              <a:t>pat@papyrus-uk.org</a:t>
            </a:r>
            <a:r>
              <a:rPr lang="en-US" sz="1600" b="0" i="0" u="none" strike="noStrike" cap="none" dirty="0">
                <a:solidFill>
                  <a:srgbClr val="0070C0"/>
                </a:solidFill>
                <a:latin typeface="Raleway" pitchFamily="2" charset="0"/>
                <a:ea typeface="Avenir"/>
                <a:cs typeface="Avenir"/>
                <a:sym typeface="Avenir"/>
                <a:hlinkClick r:id="rId11">
                  <a:extLst>
                    <a:ext uri="{A12FA001-AC4F-418D-AE19-62706E023703}">
                      <ahyp:hlinkClr xmlns:ahyp="http://schemas.microsoft.com/office/drawing/2018/hyperlinkcolor" val="tx"/>
                    </a:ext>
                  </a:extLst>
                </a:hlinkClick>
              </a:rPr>
              <a:t> </a:t>
            </a:r>
            <a:endParaRPr lang="en-US" sz="1600" b="0" i="0" u="none" strike="noStrike" cap="none" dirty="0">
              <a:solidFill>
                <a:srgbClr val="0070C0"/>
              </a:solidFill>
              <a:latin typeface="Raleway" pitchFamily="2" charset="0"/>
              <a:ea typeface="Avenir"/>
              <a:cs typeface="Avenir"/>
              <a:sym typeface="Avenir"/>
            </a:endParaRPr>
          </a:p>
          <a:p>
            <a:pPr marL="0" marR="0" lvl="0" indent="0" algn="just" rtl="0">
              <a:lnSpc>
                <a:spcPct val="140000"/>
              </a:lnSpc>
              <a:spcBef>
                <a:spcPts val="0"/>
              </a:spcBef>
              <a:spcAft>
                <a:spcPts val="0"/>
              </a:spcAft>
              <a:buNone/>
            </a:pPr>
            <a:r>
              <a:rPr lang="en-US" sz="1600" b="0" i="0" u="none" strike="noStrike" cap="none" dirty="0" err="1">
                <a:solidFill>
                  <a:srgbClr val="0070C0"/>
                </a:solidFill>
                <a:latin typeface="Raleway" pitchFamily="2" charset="0"/>
                <a:ea typeface="Avenir"/>
                <a:cs typeface="Avenir"/>
                <a:sym typeface="Avenir"/>
                <a:hlinkClick r:id="rId12">
                  <a:extLst>
                    <a:ext uri="{A12FA001-AC4F-418D-AE19-62706E023703}">
                      <ahyp:hlinkClr xmlns:ahyp="http://schemas.microsoft.com/office/drawing/2018/hyperlinkcolor" val="tx"/>
                    </a:ext>
                  </a:extLst>
                </a:hlinkClick>
              </a:rPr>
              <a:t>www.papyrus-uk.org</a:t>
            </a:r>
            <a:endParaRPr sz="1600" dirty="0">
              <a:solidFill>
                <a:srgbClr val="0070C0"/>
              </a:solidFill>
              <a:latin typeface="Raleway" pitchFamily="2" charset="0"/>
            </a:endParaRPr>
          </a:p>
        </p:txBody>
      </p:sp>
      <p:sp>
        <p:nvSpPr>
          <p:cNvPr id="1421" name="Google Shape;1421;p97"/>
          <p:cNvSpPr txBox="1"/>
          <p:nvPr/>
        </p:nvSpPr>
        <p:spPr>
          <a:xfrm>
            <a:off x="4066508" y="3055311"/>
            <a:ext cx="2168400" cy="86177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b="1" i="0" u="none" strike="noStrike" cap="none" dirty="0">
                <a:solidFill>
                  <a:srgbClr val="2289B8"/>
                </a:solidFill>
                <a:latin typeface="Raleway" pitchFamily="2" charset="0"/>
                <a:ea typeface="Avenir"/>
                <a:cs typeface="Avenir"/>
                <a:sym typeface="Avenir"/>
              </a:rPr>
              <a:t>SUICIDE</a:t>
            </a:r>
            <a:endParaRPr lang="en-US" sz="4000" dirty="0">
              <a:latin typeface="Raleway" pitchFamily="2" charset="0"/>
            </a:endParaRPr>
          </a:p>
        </p:txBody>
      </p:sp>
      <p:sp>
        <p:nvSpPr>
          <p:cNvPr id="1422" name="Google Shape;1422;p97"/>
          <p:cNvSpPr/>
          <p:nvPr/>
        </p:nvSpPr>
        <p:spPr>
          <a:xfrm>
            <a:off x="9242087" y="1670104"/>
            <a:ext cx="5724283" cy="6232448"/>
          </a:xfrm>
          <a:custGeom>
            <a:avLst/>
            <a:gdLst/>
            <a:ahLst/>
            <a:cxnLst/>
            <a:rect l="l" t="t" r="r" b="b"/>
            <a:pathLst>
              <a:path w="5724283" h="6232448" extrusionOk="0">
                <a:moveTo>
                  <a:pt x="0" y="0"/>
                </a:moveTo>
                <a:lnTo>
                  <a:pt x="5724283" y="0"/>
                </a:lnTo>
                <a:lnTo>
                  <a:pt x="5724283" y="6232448"/>
                </a:lnTo>
                <a:lnTo>
                  <a:pt x="0" y="6232448"/>
                </a:lnTo>
                <a:lnTo>
                  <a:pt x="0" y="0"/>
                </a:lnTo>
                <a:close/>
              </a:path>
            </a:pathLst>
          </a:custGeom>
          <a:blipFill rotWithShape="1">
            <a:blip r:embed="rId6">
              <a:alphaModFix/>
            </a:blip>
            <a:stretch>
              <a:fillRect t="-529" b="-539"/>
            </a:stretch>
          </a:blipFill>
          <a:ln>
            <a:noFill/>
          </a:ln>
        </p:spPr>
        <p:txBody>
          <a:bodyPr/>
          <a:lstStyle/>
          <a:p>
            <a:endParaRPr lang="en-US"/>
          </a:p>
        </p:txBody>
      </p:sp>
      <p:sp>
        <p:nvSpPr>
          <p:cNvPr id="1423" name="Google Shape;1423;p97"/>
          <p:cNvSpPr txBox="1"/>
          <p:nvPr/>
        </p:nvSpPr>
        <p:spPr>
          <a:xfrm>
            <a:off x="9447950" y="4073003"/>
            <a:ext cx="5151000" cy="2456057"/>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13" action="ppaction://hlinksldjump">
                  <a:extLst>
                    <a:ext uri="{A12FA001-AC4F-418D-AE19-62706E023703}">
                      <ahyp:hlinkClr xmlns:ahyp="http://schemas.microsoft.com/office/drawing/2018/hyperlinkcolor" val="tx"/>
                    </a:ext>
                  </a:extLst>
                </a:hlinkClick>
              </a:rPr>
              <a:t>National Bullying Helpline:</a:t>
            </a:r>
            <a:r>
              <a:rPr lang="en-US" sz="1600" b="0" i="0" u="none" strike="noStrike" cap="none" dirty="0">
                <a:solidFill>
                  <a:srgbClr val="0070C0"/>
                </a:solidFill>
                <a:latin typeface="Raleway" pitchFamily="2" charset="0"/>
                <a:ea typeface="Avenir"/>
                <a:cs typeface="Avenir"/>
                <a:sym typeface="Avenir"/>
                <a:hlinkClick r:id="rId13" action="ppaction://hlinksldjump">
                  <a:extLst>
                    <a:ext uri="{A12FA001-AC4F-418D-AE19-62706E023703}">
                      <ahyp:hlinkClr xmlns:ahyp="http://schemas.microsoft.com/office/drawing/2018/hyperlinkcolor" val="tx"/>
                    </a:ext>
                  </a:extLst>
                </a:hlinkClick>
              </a:rPr>
              <a:t> </a:t>
            </a:r>
            <a:r>
              <a:rPr lang="en-US" sz="1600" b="0" i="0" u="none" strike="noStrike" cap="none" dirty="0">
                <a:solidFill>
                  <a:srgbClr val="000000"/>
                </a:solidFill>
                <a:latin typeface="Raleway" pitchFamily="2" charset="0"/>
                <a:ea typeface="Avenir"/>
                <a:cs typeface="Avenir"/>
                <a:sym typeface="Avenir"/>
              </a:rPr>
              <a:t>help and advice for children and adults dealing with bullying at school or work </a:t>
            </a:r>
          </a:p>
          <a:p>
            <a:pPr marL="0" marR="0" lvl="0" indent="0" algn="just" rtl="0">
              <a:lnSpc>
                <a:spcPct val="140000"/>
              </a:lnSpc>
              <a:spcBef>
                <a:spcPts val="0"/>
              </a:spcBef>
              <a:spcAft>
                <a:spcPts val="0"/>
              </a:spcAft>
              <a:buNone/>
            </a:pPr>
            <a:r>
              <a:rPr lang="en-US" sz="1600" b="0" i="0" u="none" strike="noStrike" cap="none" dirty="0">
                <a:solidFill>
                  <a:srgbClr val="000000"/>
                </a:solidFill>
                <a:latin typeface="Raleway" pitchFamily="2" charset="0"/>
                <a:ea typeface="Avenir"/>
                <a:cs typeface="Avenir"/>
                <a:sym typeface="Avenir"/>
              </a:rPr>
              <a:t>Helpline: 0845 22 55 787 </a:t>
            </a:r>
          </a:p>
          <a:p>
            <a:pPr marL="0" marR="0" lvl="0" indent="0" rtl="0">
              <a:lnSpc>
                <a:spcPct val="140000"/>
              </a:lnSpc>
              <a:spcBef>
                <a:spcPts val="0"/>
              </a:spcBef>
              <a:spcAft>
                <a:spcPts val="0"/>
              </a:spcAft>
              <a:buNone/>
            </a:pPr>
            <a:r>
              <a:rPr lang="en-US" sz="1600" b="0" i="0" u="none" strike="noStrike" cap="none" dirty="0">
                <a:solidFill>
                  <a:srgbClr val="000000"/>
                </a:solidFill>
                <a:latin typeface="Raleway" pitchFamily="2" charset="0"/>
                <a:ea typeface="Avenir"/>
                <a:cs typeface="Avenir"/>
                <a:sym typeface="Avenir"/>
              </a:rPr>
              <a:t>Open Mon-Fri; 9am-5pm </a:t>
            </a:r>
            <a:r>
              <a:rPr lang="en-US" sz="1600" b="0" i="0" u="none" strike="noStrike" cap="none" dirty="0">
                <a:solidFill>
                  <a:srgbClr val="0070C0"/>
                </a:solidFill>
                <a:latin typeface="Raleway" pitchFamily="2" charset="0"/>
                <a:ea typeface="Avenir"/>
                <a:cs typeface="Avenir"/>
                <a:sym typeface="Avenir"/>
                <a:hlinkClick r:id="rId14">
                  <a:extLst>
                    <a:ext uri="{A12FA001-AC4F-418D-AE19-62706E023703}">
                      <ahyp:hlinkClr xmlns:ahyp="http://schemas.microsoft.com/office/drawing/2018/hyperlinkcolor" val="tx"/>
                    </a:ext>
                  </a:extLst>
                </a:hlinkClick>
              </a:rPr>
              <a:t>www.nationalbullyinghelpline.co.uk</a:t>
            </a:r>
            <a:endParaRPr sz="1600" dirty="0">
              <a:solidFill>
                <a:srgbClr val="0070C0"/>
              </a:solidFill>
              <a:latin typeface="Raleway" pitchFamily="2" charset="0"/>
            </a:endParaRPr>
          </a:p>
          <a:p>
            <a:pPr marL="0" marR="0" lvl="0" indent="0" algn="l" rtl="0">
              <a:lnSpc>
                <a:spcPct val="14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1424" name="Google Shape;1424;p97"/>
          <p:cNvSpPr txBox="1"/>
          <p:nvPr/>
        </p:nvSpPr>
        <p:spPr>
          <a:xfrm>
            <a:off x="10513561" y="3055311"/>
            <a:ext cx="3181334" cy="861774"/>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4000" b="1" i="0" u="none" strike="noStrike" cap="none" dirty="0">
                <a:solidFill>
                  <a:srgbClr val="2289B8"/>
                </a:solidFill>
                <a:latin typeface="Raleway" pitchFamily="2" charset="0"/>
                <a:ea typeface="Avenir"/>
                <a:cs typeface="Avenir"/>
                <a:sym typeface="Avenir"/>
              </a:rPr>
              <a:t>BULLYING</a:t>
            </a:r>
            <a:endParaRPr lang="en-US" sz="4000" dirty="0">
              <a:latin typeface="Raleway" pitchFamily="2"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98"/>
          <p:cNvSpPr txBox="1"/>
          <p:nvPr/>
        </p:nvSpPr>
        <p:spPr>
          <a:xfrm>
            <a:off x="1028700" y="570547"/>
            <a:ext cx="1623060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HELPLINE SUPPORT</a:t>
            </a:r>
            <a:endParaRPr sz="4400" dirty="0"/>
          </a:p>
        </p:txBody>
      </p:sp>
      <p:grpSp>
        <p:nvGrpSpPr>
          <p:cNvPr id="1430" name="Google Shape;1430;p98"/>
          <p:cNvGrpSpPr/>
          <p:nvPr/>
        </p:nvGrpSpPr>
        <p:grpSpPr>
          <a:xfrm>
            <a:off x="1028700" y="8564680"/>
            <a:ext cx="16230600" cy="1450620"/>
            <a:chOff x="0" y="0"/>
            <a:chExt cx="21640800" cy="1934159"/>
          </a:xfrm>
        </p:grpSpPr>
        <p:sp>
          <p:nvSpPr>
            <p:cNvPr id="1431" name="Google Shape;1431;p98"/>
            <p:cNvSpPr/>
            <p:nvPr/>
          </p:nvSpPr>
          <p:spPr>
            <a:xfrm>
              <a:off x="19752283" y="967080"/>
              <a:ext cx="1888517" cy="864829"/>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3">
                <a:alphaModFix/>
              </a:blip>
              <a:stretch>
                <a:fillRect l="-2384" r="-2383"/>
              </a:stretch>
            </a:blipFill>
            <a:ln>
              <a:noFill/>
            </a:ln>
          </p:spPr>
          <p:txBody>
            <a:bodyPr/>
            <a:lstStyle/>
            <a:p>
              <a:endParaRPr lang="en-US"/>
            </a:p>
          </p:txBody>
        </p:sp>
        <p:sp>
          <p:nvSpPr>
            <p:cNvPr id="1432" name="Google Shape;1432;p98"/>
            <p:cNvSpPr/>
            <p:nvPr/>
          </p:nvSpPr>
          <p:spPr>
            <a:xfrm>
              <a:off x="9986192" y="1198131"/>
              <a:ext cx="2221498" cy="633777"/>
            </a:xfrm>
            <a:custGeom>
              <a:avLst/>
              <a:gdLst/>
              <a:ahLst/>
              <a:cxnLst/>
              <a:rect l="l" t="t" r="r" b="b"/>
              <a:pathLst>
                <a:path w="2221498" h="633777" extrusionOk="0">
                  <a:moveTo>
                    <a:pt x="0" y="0"/>
                  </a:moveTo>
                  <a:lnTo>
                    <a:pt x="2221498" y="0"/>
                  </a:lnTo>
                  <a:lnTo>
                    <a:pt x="2221498" y="633777"/>
                  </a:lnTo>
                  <a:lnTo>
                    <a:pt x="0" y="633777"/>
                  </a:lnTo>
                  <a:lnTo>
                    <a:pt x="0" y="0"/>
                  </a:lnTo>
                  <a:close/>
                </a:path>
              </a:pathLst>
            </a:custGeom>
            <a:blipFill rotWithShape="1">
              <a:blip r:embed="rId4">
                <a:alphaModFix/>
              </a:blip>
              <a:stretch>
                <a:fillRect l="-2384" r="-2383"/>
              </a:stretch>
            </a:blipFill>
            <a:ln>
              <a:noFill/>
            </a:ln>
          </p:spPr>
          <p:txBody>
            <a:bodyPr/>
            <a:lstStyle/>
            <a:p>
              <a:endParaRPr lang="en-US"/>
            </a:p>
          </p:txBody>
        </p:sp>
        <p:sp>
          <p:nvSpPr>
            <p:cNvPr id="1433" name="Google Shape;1433;p98"/>
            <p:cNvSpPr/>
            <p:nvPr/>
          </p:nvSpPr>
          <p:spPr>
            <a:xfrm>
              <a:off x="0" y="0"/>
              <a:ext cx="1811854" cy="1934159"/>
            </a:xfrm>
            <a:custGeom>
              <a:avLst/>
              <a:gdLst/>
              <a:ahLst/>
              <a:cxnLst/>
              <a:rect l="l" t="t" r="r" b="b"/>
              <a:pathLst>
                <a:path w="1811854" h="1934159" extrusionOk="0">
                  <a:moveTo>
                    <a:pt x="0" y="0"/>
                  </a:moveTo>
                  <a:lnTo>
                    <a:pt x="1811854" y="0"/>
                  </a:lnTo>
                  <a:lnTo>
                    <a:pt x="1811854" y="1934159"/>
                  </a:lnTo>
                  <a:lnTo>
                    <a:pt x="0" y="1934159"/>
                  </a:lnTo>
                  <a:lnTo>
                    <a:pt x="0" y="0"/>
                  </a:lnTo>
                  <a:close/>
                </a:path>
              </a:pathLst>
            </a:custGeom>
            <a:blipFill rotWithShape="1">
              <a:blip r:embed="rId5">
                <a:alphaModFix/>
              </a:blip>
              <a:stretch>
                <a:fillRect l="-6817" r="-2384"/>
              </a:stretch>
            </a:blipFill>
            <a:ln>
              <a:noFill/>
            </a:ln>
          </p:spPr>
          <p:txBody>
            <a:bodyPr/>
            <a:lstStyle/>
            <a:p>
              <a:endParaRPr lang="en-US"/>
            </a:p>
          </p:txBody>
        </p:sp>
      </p:grpSp>
      <p:sp>
        <p:nvSpPr>
          <p:cNvPr id="1434" name="Google Shape;1434;p98"/>
          <p:cNvSpPr/>
          <p:nvPr/>
        </p:nvSpPr>
        <p:spPr>
          <a:xfrm>
            <a:off x="9144000" y="1622773"/>
            <a:ext cx="5920457" cy="7135349"/>
          </a:xfrm>
          <a:custGeom>
            <a:avLst/>
            <a:gdLst/>
            <a:ahLst/>
            <a:cxnLst/>
            <a:rect l="l" t="t" r="r" b="b"/>
            <a:pathLst>
              <a:path w="5920457" h="7135349" extrusionOk="0">
                <a:moveTo>
                  <a:pt x="0" y="0"/>
                </a:moveTo>
                <a:lnTo>
                  <a:pt x="5920457" y="0"/>
                </a:lnTo>
                <a:lnTo>
                  <a:pt x="5920457" y="7135349"/>
                </a:lnTo>
                <a:lnTo>
                  <a:pt x="0" y="7135349"/>
                </a:lnTo>
                <a:lnTo>
                  <a:pt x="0" y="0"/>
                </a:lnTo>
                <a:close/>
              </a:path>
            </a:pathLst>
          </a:custGeom>
          <a:blipFill rotWithShape="1">
            <a:blip r:embed="rId6">
              <a:alphaModFix/>
            </a:blip>
            <a:stretch>
              <a:fillRect l="-4759" r="-4759"/>
            </a:stretch>
          </a:blipFill>
          <a:ln>
            <a:noFill/>
          </a:ln>
        </p:spPr>
        <p:txBody>
          <a:bodyPr/>
          <a:lstStyle/>
          <a:p>
            <a:endParaRPr lang="en-US"/>
          </a:p>
        </p:txBody>
      </p:sp>
      <p:sp>
        <p:nvSpPr>
          <p:cNvPr id="1435" name="Google Shape;1435;p98"/>
          <p:cNvSpPr txBox="1"/>
          <p:nvPr/>
        </p:nvSpPr>
        <p:spPr>
          <a:xfrm>
            <a:off x="9614805" y="3168124"/>
            <a:ext cx="4978846" cy="86177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b="1" i="0" u="none" strike="noStrike" cap="none" dirty="0">
                <a:solidFill>
                  <a:srgbClr val="2289B8"/>
                </a:solidFill>
                <a:latin typeface="Raleway" pitchFamily="2" charset="0"/>
                <a:ea typeface="Avenir"/>
                <a:cs typeface="Avenir"/>
                <a:sym typeface="Avenir"/>
              </a:rPr>
              <a:t>EATING DISORDERS</a:t>
            </a:r>
            <a:endParaRPr lang="en-US" sz="4000" dirty="0">
              <a:latin typeface="Raleway" pitchFamily="2" charset="0"/>
            </a:endParaRPr>
          </a:p>
        </p:txBody>
      </p:sp>
      <p:sp>
        <p:nvSpPr>
          <p:cNvPr id="1436" name="Google Shape;1436;p98"/>
          <p:cNvSpPr txBox="1"/>
          <p:nvPr/>
        </p:nvSpPr>
        <p:spPr>
          <a:xfrm>
            <a:off x="9358928" y="4053723"/>
            <a:ext cx="5490600" cy="311469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7" action="ppaction://hlinksldjump">
                  <a:extLst>
                    <a:ext uri="{A12FA001-AC4F-418D-AE19-62706E023703}">
                      <ahyp:hlinkClr xmlns:ahyp="http://schemas.microsoft.com/office/drawing/2018/hyperlinkcolor" val="tx"/>
                    </a:ext>
                  </a:extLst>
                </a:hlinkClick>
              </a:rPr>
              <a:t>Beat: </a:t>
            </a:r>
            <a:r>
              <a:rPr lang="en-US" sz="1600" b="0" i="0" u="none" strike="noStrike" cap="none" dirty="0">
                <a:solidFill>
                  <a:srgbClr val="000000"/>
                </a:solidFill>
                <a:latin typeface="Raleway" pitchFamily="2" charset="0"/>
                <a:ea typeface="Avenir"/>
                <a:cs typeface="Avenir"/>
                <a:sym typeface="Avenir"/>
              </a:rPr>
              <a:t>information on anorexia, bulimia &amp; other kinds of eating disorders. Student line: 0808 801 0811 </a:t>
            </a:r>
            <a:r>
              <a:rPr lang="en-US" sz="1600" b="0" i="0" u="none" strike="noStrike" cap="none" dirty="0" err="1">
                <a:solidFill>
                  <a:srgbClr val="000000"/>
                </a:solidFill>
                <a:latin typeface="Raleway" pitchFamily="2" charset="0"/>
                <a:ea typeface="Avenir"/>
                <a:cs typeface="Avenir"/>
                <a:sym typeface="Avenir"/>
              </a:rPr>
              <a:t>Youthline</a:t>
            </a:r>
            <a:r>
              <a:rPr lang="en-US" sz="1600" b="0" i="0" u="none" strike="noStrike" cap="none" dirty="0">
                <a:solidFill>
                  <a:srgbClr val="000000"/>
                </a:solidFill>
                <a:latin typeface="Raleway" pitchFamily="2" charset="0"/>
                <a:ea typeface="Avenir"/>
                <a:cs typeface="Avenir"/>
                <a:sym typeface="Avenir"/>
              </a:rPr>
              <a:t>: 0808 801 0711 Open Mon-Fri, 12pm–8pm; weekends 4pm-8pm </a:t>
            </a:r>
            <a:r>
              <a:rPr lang="en-US" sz="1600" u="sng" dirty="0">
                <a:solidFill>
                  <a:srgbClr val="0070C0"/>
                </a:solidFill>
                <a:latin typeface="Raleway" pitchFamily="2" charset="0"/>
                <a:ea typeface="Avenir"/>
                <a:cs typeface="Avenir"/>
                <a:sym typeface="Avenir"/>
                <a:hlinkClick r:id="rId8">
                  <a:extLst>
                    <a:ext uri="{A12FA001-AC4F-418D-AE19-62706E023703}">
                      <ahyp:hlinkClr xmlns:ahyp="http://schemas.microsoft.com/office/drawing/2018/hyperlinkcolor" val="tx"/>
                    </a:ext>
                  </a:extLst>
                </a:hlinkClick>
              </a:rPr>
              <a:t>www.beateatingdisorders.org.uk</a:t>
            </a:r>
            <a:r>
              <a:rPr lang="en-US" sz="1600" u="sng" dirty="0">
                <a:solidFill>
                  <a:srgbClr val="0070C0"/>
                </a:solidFill>
                <a:latin typeface="Raleway" pitchFamily="2" charset="0"/>
                <a:ea typeface="Avenir"/>
                <a:cs typeface="Avenir"/>
                <a:sym typeface="Avenir"/>
              </a:rPr>
              <a:t> </a:t>
            </a:r>
            <a:endParaRPr sz="1600" dirty="0">
              <a:solidFill>
                <a:srgbClr val="0070C0"/>
              </a:solidFill>
              <a:latin typeface="Raleway" pitchFamily="2" charset="0"/>
            </a:endParaRPr>
          </a:p>
          <a:p>
            <a:pPr marL="0" marR="0" lvl="0" indent="0" algn="just" rtl="0">
              <a:lnSpc>
                <a:spcPct val="115000"/>
              </a:lnSpc>
              <a:spcBef>
                <a:spcPts val="0"/>
              </a:spcBef>
              <a:spcAft>
                <a:spcPts val="0"/>
              </a:spcAft>
              <a:buNone/>
            </a:pPr>
            <a:endParaRPr sz="1600" b="0" i="0" u="sng" strike="noStrike" cap="none" dirty="0">
              <a:solidFill>
                <a:srgbClr val="000000"/>
              </a:solidFill>
              <a:latin typeface="Raleway" pitchFamily="2" charset="0"/>
              <a:ea typeface="Avenir"/>
              <a:cs typeface="Avenir"/>
              <a:sym typeface="Avenir"/>
              <a:hlinkClick r:id="rId8">
                <a:extLst>
                  <a:ext uri="{A12FA001-AC4F-418D-AE19-62706E023703}">
                    <ahyp:hlinkClr xmlns:ahyp="http://schemas.microsoft.com/office/drawing/2018/hyperlinkcolor" val="tx"/>
                  </a:ext>
                </a:extLst>
              </a:hlinkClick>
            </a:endParaRPr>
          </a:p>
          <a:p>
            <a:pPr marL="0" marR="0" lvl="0" indent="0" algn="just" rtl="0">
              <a:lnSpc>
                <a:spcPct val="115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7" action="ppaction://hlinksldjump">
                  <a:extLst>
                    <a:ext uri="{A12FA001-AC4F-418D-AE19-62706E023703}">
                      <ahyp:hlinkClr xmlns:ahyp="http://schemas.microsoft.com/office/drawing/2018/hyperlinkcolor" val="tx"/>
                    </a:ext>
                  </a:extLst>
                </a:hlinkClick>
              </a:rPr>
              <a:t>Anorexia &amp; Bulimia Care: </a:t>
            </a:r>
            <a:r>
              <a:rPr lang="en-US" sz="1600" b="0" i="0" u="none" strike="noStrike" cap="none" dirty="0">
                <a:solidFill>
                  <a:srgbClr val="000000"/>
                </a:solidFill>
                <a:latin typeface="Raleway" pitchFamily="2" charset="0"/>
                <a:ea typeface="Avenir"/>
                <a:cs typeface="Avenir"/>
                <a:sym typeface="Avenir"/>
              </a:rPr>
              <a:t>providing on-going care, emotional support and practical guidance for anyone affected by eating disorders. Helpline: 03000 11 12 13 - Open: Tues-Fri; 9.30am-5.30pm Email us: </a:t>
            </a:r>
            <a:r>
              <a:rPr lang="en-US" sz="1600" b="0" i="0" u="none" strike="noStrike" cap="none" dirty="0">
                <a:solidFill>
                  <a:srgbClr val="0070C0"/>
                </a:solidFill>
                <a:latin typeface="Raleway" pitchFamily="2" charset="0"/>
                <a:ea typeface="Avenir"/>
                <a:cs typeface="Avenir"/>
                <a:sym typeface="Avenir"/>
                <a:hlinkClick r:id="rId9">
                  <a:extLst>
                    <a:ext uri="{A12FA001-AC4F-418D-AE19-62706E023703}">
                      <ahyp:hlinkClr xmlns:ahyp="http://schemas.microsoft.com/office/drawing/2018/hyperlinkcolor" val="tx"/>
                    </a:ext>
                  </a:extLst>
                </a:hlinkClick>
              </a:rPr>
              <a:t>support@anorexiabulimiacare.org.uk </a:t>
            </a:r>
            <a:r>
              <a:rPr lang="en-US" sz="1600" b="0" i="0" u="none" strike="noStrike" cap="none" dirty="0">
                <a:solidFill>
                  <a:srgbClr val="0070C0"/>
                </a:solidFill>
                <a:latin typeface="Raleway" pitchFamily="2" charset="0"/>
                <a:ea typeface="Avenir"/>
                <a:cs typeface="Avenir"/>
                <a:sym typeface="Avenir"/>
                <a:hlinkClick r:id="rId10">
                  <a:extLst>
                    <a:ext uri="{A12FA001-AC4F-418D-AE19-62706E023703}">
                      <ahyp:hlinkClr xmlns:ahyp="http://schemas.microsoft.com/office/drawing/2018/hyperlinkcolor" val="tx"/>
                    </a:ext>
                  </a:extLst>
                </a:hlinkClick>
              </a:rPr>
              <a:t>www.anorexiabulimiacare.org.uk</a:t>
            </a:r>
            <a:endParaRPr sz="1600" dirty="0">
              <a:solidFill>
                <a:srgbClr val="0070C0"/>
              </a:solidFill>
              <a:latin typeface="Raleway" pitchFamily="2" charset="0"/>
            </a:endParaRPr>
          </a:p>
        </p:txBody>
      </p:sp>
      <p:grpSp>
        <p:nvGrpSpPr>
          <p:cNvPr id="1437" name="Google Shape;1437;p98"/>
          <p:cNvGrpSpPr/>
          <p:nvPr/>
        </p:nvGrpSpPr>
        <p:grpSpPr>
          <a:xfrm>
            <a:off x="2356768" y="1622773"/>
            <a:ext cx="5920456" cy="7214577"/>
            <a:chOff x="0" y="0"/>
            <a:chExt cx="7893942" cy="9619436"/>
          </a:xfrm>
        </p:grpSpPr>
        <p:sp>
          <p:nvSpPr>
            <p:cNvPr id="1438" name="Google Shape;1438;p98"/>
            <p:cNvSpPr/>
            <p:nvPr/>
          </p:nvSpPr>
          <p:spPr>
            <a:xfrm>
              <a:off x="0" y="0"/>
              <a:ext cx="7893942" cy="9619436"/>
            </a:xfrm>
            <a:custGeom>
              <a:avLst/>
              <a:gdLst/>
              <a:ahLst/>
              <a:cxnLst/>
              <a:rect l="l" t="t" r="r" b="b"/>
              <a:pathLst>
                <a:path w="7893942" h="9619436" extrusionOk="0">
                  <a:moveTo>
                    <a:pt x="0" y="0"/>
                  </a:moveTo>
                  <a:lnTo>
                    <a:pt x="7893942" y="0"/>
                  </a:lnTo>
                  <a:lnTo>
                    <a:pt x="7893942" y="9619436"/>
                  </a:lnTo>
                  <a:lnTo>
                    <a:pt x="0" y="9619436"/>
                  </a:lnTo>
                  <a:lnTo>
                    <a:pt x="0" y="0"/>
                  </a:lnTo>
                  <a:close/>
                </a:path>
              </a:pathLst>
            </a:custGeom>
            <a:blipFill rotWithShape="1">
              <a:blip r:embed="rId6">
                <a:alphaModFix/>
              </a:blip>
              <a:stretch>
                <a:fillRect l="-5369" r="-5369"/>
              </a:stretch>
            </a:blipFill>
            <a:ln>
              <a:noFill/>
            </a:ln>
          </p:spPr>
          <p:txBody>
            <a:bodyPr/>
            <a:lstStyle/>
            <a:p>
              <a:endParaRPr lang="en-US"/>
            </a:p>
          </p:txBody>
        </p:sp>
        <p:sp>
          <p:nvSpPr>
            <p:cNvPr id="1439" name="Google Shape;1439;p98"/>
            <p:cNvSpPr txBox="1"/>
            <p:nvPr/>
          </p:nvSpPr>
          <p:spPr>
            <a:xfrm>
              <a:off x="968871" y="1741664"/>
              <a:ext cx="5956201" cy="114903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b="1" i="0" u="none" strike="noStrike" cap="none" dirty="0">
                  <a:solidFill>
                    <a:srgbClr val="2289B8"/>
                  </a:solidFill>
                  <a:latin typeface="Raleway" pitchFamily="2" charset="0"/>
                  <a:ea typeface="Avenir"/>
                  <a:cs typeface="Avenir"/>
                  <a:sym typeface="Avenir"/>
                </a:rPr>
                <a:t>BEREAVEMENT</a:t>
              </a:r>
              <a:endParaRPr lang="en-US" sz="4000" dirty="0">
                <a:latin typeface="Raleway" pitchFamily="2" charset="0"/>
              </a:endParaRPr>
            </a:p>
          </p:txBody>
        </p:sp>
        <p:sp>
          <p:nvSpPr>
            <p:cNvPr id="1440" name="Google Shape;1440;p98"/>
            <p:cNvSpPr txBox="1"/>
            <p:nvPr/>
          </p:nvSpPr>
          <p:spPr>
            <a:xfrm>
              <a:off x="286528" y="3011780"/>
              <a:ext cx="7320901" cy="566308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11" action="ppaction://hlinksldjump">
                    <a:extLst>
                      <a:ext uri="{A12FA001-AC4F-418D-AE19-62706E023703}">
                        <ahyp:hlinkClr xmlns:ahyp="http://schemas.microsoft.com/office/drawing/2018/hyperlinkcolor" val="tx"/>
                      </a:ext>
                    </a:extLst>
                  </a:hlinkClick>
                </a:rPr>
                <a:t>Hope Again:</a:t>
              </a:r>
              <a:r>
                <a:rPr lang="en-US" sz="1600" b="0" i="0" u="none" strike="noStrike" cap="none" dirty="0">
                  <a:solidFill>
                    <a:srgbClr val="0070C0"/>
                  </a:solidFill>
                  <a:latin typeface="Raleway" pitchFamily="2" charset="0"/>
                  <a:ea typeface="Avenir"/>
                  <a:cs typeface="Avenir"/>
                  <a:sym typeface="Avenir"/>
                  <a:hlinkClick r:id="rId11" action="ppaction://hlinksldjump">
                    <a:extLst>
                      <a:ext uri="{A12FA001-AC4F-418D-AE19-62706E023703}">
                        <ahyp:hlinkClr xmlns:ahyp="http://schemas.microsoft.com/office/drawing/2018/hyperlinkcolor" val="tx"/>
                      </a:ext>
                    </a:extLst>
                  </a:hlinkClick>
                </a:rPr>
                <a:t> </a:t>
              </a:r>
              <a:r>
                <a:rPr lang="en-US" sz="1600" b="0" i="0" u="none" strike="noStrike" cap="none" dirty="0">
                  <a:solidFill>
                    <a:srgbClr val="000000"/>
                  </a:solidFill>
                  <a:latin typeface="Raleway" pitchFamily="2" charset="0"/>
                  <a:ea typeface="Avenir"/>
                  <a:cs typeface="Avenir"/>
                  <a:sym typeface="Avenir"/>
                </a:rPr>
                <a:t>support for children &amp; young people affected by the death of someone close. FREE Helpline: 0808 808 1677 Email: helpline@cruse.org.uk Open Mon-Fri; 9:30am - 5:00pm. </a:t>
              </a:r>
              <a:r>
                <a:rPr lang="en-US" sz="1600" b="0" i="0" u="none" strike="noStrike" cap="none" dirty="0">
                  <a:solidFill>
                    <a:srgbClr val="0070C0"/>
                  </a:solidFill>
                  <a:latin typeface="Raleway" pitchFamily="2" charset="0"/>
                  <a:ea typeface="Avenir"/>
                  <a:cs typeface="Avenir"/>
                  <a:sym typeface="Avenir"/>
                  <a:hlinkClick r:id="rId12">
                    <a:extLst>
                      <a:ext uri="{A12FA001-AC4F-418D-AE19-62706E023703}">
                        <ahyp:hlinkClr xmlns:ahyp="http://schemas.microsoft.com/office/drawing/2018/hyperlinkcolor" val="tx"/>
                      </a:ext>
                    </a:extLst>
                  </a:hlinkClick>
                </a:rPr>
                <a:t>www.hopeagain.org.uk </a:t>
              </a:r>
              <a:endParaRPr sz="1600" dirty="0">
                <a:solidFill>
                  <a:srgbClr val="0070C0"/>
                </a:solidFill>
                <a:latin typeface="Raleway" pitchFamily="2" charset="0"/>
              </a:endParaRPr>
            </a:p>
            <a:p>
              <a:pPr marL="0" marR="0" lvl="0" indent="0" algn="just" rtl="0">
                <a:lnSpc>
                  <a:spcPct val="115000"/>
                </a:lnSpc>
                <a:spcBef>
                  <a:spcPts val="0"/>
                </a:spcBef>
                <a:spcAft>
                  <a:spcPts val="0"/>
                </a:spcAft>
                <a:buNone/>
              </a:pPr>
              <a:endParaRPr sz="1600" b="0" i="0" u="none" strike="noStrike" cap="none" dirty="0">
                <a:solidFill>
                  <a:srgbClr val="000000"/>
                </a:solidFill>
                <a:latin typeface="Raleway" pitchFamily="2" charset="0"/>
                <a:ea typeface="Avenir"/>
                <a:cs typeface="Avenir"/>
                <a:sym typeface="Avenir"/>
              </a:endParaRPr>
            </a:p>
            <a:p>
              <a:pPr marL="0" marR="0" lvl="0" indent="0" algn="just" rtl="0">
                <a:lnSpc>
                  <a:spcPct val="115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11" action="ppaction://hlinksldjump">
                    <a:extLst>
                      <a:ext uri="{A12FA001-AC4F-418D-AE19-62706E023703}">
                        <ahyp:hlinkClr xmlns:ahyp="http://schemas.microsoft.com/office/drawing/2018/hyperlinkcolor" val="tx"/>
                      </a:ext>
                    </a:extLst>
                  </a:hlinkClick>
                </a:rPr>
                <a:t>Winston’s Wish: </a:t>
              </a:r>
              <a:r>
                <a:rPr lang="en-US" sz="1600" b="0" i="0" u="none" strike="noStrike" cap="none" dirty="0">
                  <a:solidFill>
                    <a:srgbClr val="000000"/>
                  </a:solidFill>
                  <a:latin typeface="Raleway" pitchFamily="2" charset="0"/>
                  <a:ea typeface="Avenir"/>
                  <a:cs typeface="Avenir"/>
                  <a:sym typeface="Avenir"/>
                </a:rPr>
                <a:t>support for bereaved children, their families and professionals. FREE Helpline: 08088 020 021 Open Mon-Fri; 9am-5pm Email ask@winstonswish.org </a:t>
              </a:r>
              <a:r>
                <a:rPr lang="en-US" sz="1600" b="0" i="0" u="none" strike="noStrike" cap="none" dirty="0">
                  <a:solidFill>
                    <a:srgbClr val="0070C0"/>
                  </a:solidFill>
                  <a:latin typeface="Raleway" pitchFamily="2" charset="0"/>
                  <a:ea typeface="Avenir"/>
                  <a:cs typeface="Avenir"/>
                  <a:sym typeface="Avenir"/>
                  <a:hlinkClick r:id="rId13">
                    <a:extLst>
                      <a:ext uri="{A12FA001-AC4F-418D-AE19-62706E023703}">
                        <ahyp:hlinkClr xmlns:ahyp="http://schemas.microsoft.com/office/drawing/2018/hyperlinkcolor" val="tx"/>
                      </a:ext>
                    </a:extLst>
                  </a:hlinkClick>
                </a:rPr>
                <a:t>www.winstonswish.org </a:t>
              </a:r>
              <a:endParaRPr sz="1600" dirty="0">
                <a:solidFill>
                  <a:srgbClr val="0070C0"/>
                </a:solidFill>
                <a:latin typeface="Raleway" pitchFamily="2" charset="0"/>
              </a:endParaRPr>
            </a:p>
            <a:p>
              <a:pPr marL="0" marR="0" lvl="0" indent="0" algn="just" rtl="0">
                <a:lnSpc>
                  <a:spcPct val="115000"/>
                </a:lnSpc>
                <a:spcBef>
                  <a:spcPts val="0"/>
                </a:spcBef>
                <a:spcAft>
                  <a:spcPts val="0"/>
                </a:spcAft>
                <a:buNone/>
              </a:pPr>
              <a:endParaRPr sz="1600" b="0" i="0" u="none" strike="noStrike" cap="none" dirty="0">
                <a:solidFill>
                  <a:srgbClr val="000000"/>
                </a:solidFill>
                <a:latin typeface="Raleway" pitchFamily="2" charset="0"/>
                <a:ea typeface="Avenir"/>
                <a:cs typeface="Avenir"/>
                <a:sym typeface="Avenir"/>
              </a:endParaRPr>
            </a:p>
            <a:p>
              <a:pPr marL="0" marR="0" lvl="0" indent="0" algn="just" rtl="0">
                <a:lnSpc>
                  <a:spcPct val="115000"/>
                </a:lnSpc>
                <a:spcBef>
                  <a:spcPts val="0"/>
                </a:spcBef>
                <a:spcAft>
                  <a:spcPts val="0"/>
                </a:spcAft>
                <a:buNone/>
              </a:pPr>
              <a:r>
                <a:rPr lang="en-US" sz="1600" b="1" i="0" u="none" strike="noStrike" cap="none" dirty="0">
                  <a:solidFill>
                    <a:srgbClr val="0070C0"/>
                  </a:solidFill>
                  <a:latin typeface="Raleway" pitchFamily="2" charset="0"/>
                  <a:ea typeface="Avenir"/>
                  <a:cs typeface="Avenir"/>
                  <a:sym typeface="Avenir"/>
                  <a:hlinkClick r:id="rId14" action="ppaction://hlinksldjump">
                    <a:extLst>
                      <a:ext uri="{A12FA001-AC4F-418D-AE19-62706E023703}">
                        <ahyp:hlinkClr xmlns:ahyp="http://schemas.microsoft.com/office/drawing/2018/hyperlinkcolor" val="tx"/>
                      </a:ext>
                    </a:extLst>
                  </a:hlinkClick>
                </a:rPr>
                <a:t>Child</a:t>
              </a:r>
              <a:r>
                <a:rPr lang="en-US" sz="1600" b="0" i="0" u="none" strike="noStrike" cap="none" dirty="0">
                  <a:solidFill>
                    <a:srgbClr val="0070C0"/>
                  </a:solidFill>
                  <a:latin typeface="Raleway" pitchFamily="2" charset="0"/>
                  <a:ea typeface="Avenir"/>
                  <a:cs typeface="Avenir"/>
                  <a:sym typeface="Avenir"/>
                  <a:hlinkClick r:id="rId14" action="ppaction://hlinksldjump">
                    <a:extLst>
                      <a:ext uri="{A12FA001-AC4F-418D-AE19-62706E023703}">
                        <ahyp:hlinkClr xmlns:ahyp="http://schemas.microsoft.com/office/drawing/2018/hyperlinkcolor" val="tx"/>
                      </a:ext>
                    </a:extLst>
                  </a:hlinkClick>
                </a:rPr>
                <a:t> </a:t>
              </a:r>
              <a:r>
                <a:rPr lang="en-US" sz="1600" b="1" i="0" u="none" strike="noStrike" cap="none" dirty="0">
                  <a:solidFill>
                    <a:srgbClr val="0070C0"/>
                  </a:solidFill>
                  <a:latin typeface="Raleway" pitchFamily="2" charset="0"/>
                  <a:ea typeface="Avenir"/>
                  <a:cs typeface="Avenir"/>
                  <a:sym typeface="Avenir"/>
                  <a:hlinkClick r:id="rId14" action="ppaction://hlinksldjump">
                    <a:extLst>
                      <a:ext uri="{A12FA001-AC4F-418D-AE19-62706E023703}">
                        <ahyp:hlinkClr xmlns:ahyp="http://schemas.microsoft.com/office/drawing/2018/hyperlinkcolor" val="tx"/>
                      </a:ext>
                    </a:extLst>
                  </a:hlinkClick>
                </a:rPr>
                <a:t>Bereavement UK: </a:t>
              </a:r>
              <a:r>
                <a:rPr lang="en-US" sz="1600" b="0" i="0" u="none" strike="noStrike" cap="none" dirty="0">
                  <a:solidFill>
                    <a:srgbClr val="000000"/>
                  </a:solidFill>
                  <a:latin typeface="Raleway" pitchFamily="2" charset="0"/>
                  <a:ea typeface="Avenir"/>
                  <a:cs typeface="Avenir"/>
                  <a:sym typeface="Avenir"/>
                </a:rPr>
                <a:t>support for families or when a child is facing bereavement. FREE helpline: 0800 02 888 40 Open Mon-Fri, 9am-5pm (ex. Bank Holidays) Email: </a:t>
              </a:r>
              <a:r>
                <a:rPr lang="en-US" sz="1600" b="0" i="0" u="none" strike="noStrike" cap="none" dirty="0">
                  <a:solidFill>
                    <a:srgbClr val="0070C0"/>
                  </a:solidFill>
                  <a:latin typeface="Raleway" pitchFamily="2" charset="0"/>
                  <a:ea typeface="Avenir"/>
                  <a:cs typeface="Avenir"/>
                  <a:sym typeface="Avenir"/>
                  <a:hlinkClick r:id="rId15">
                    <a:extLst>
                      <a:ext uri="{A12FA001-AC4F-418D-AE19-62706E023703}">
                        <ahyp:hlinkClr xmlns:ahyp="http://schemas.microsoft.com/office/drawing/2018/hyperlinkcolor" val="tx"/>
                      </a:ext>
                    </a:extLst>
                  </a:hlinkClick>
                </a:rPr>
                <a:t>support@childbereavementuk.org </a:t>
              </a:r>
              <a:r>
                <a:rPr lang="en-US" sz="1600" b="0" i="0" u="none" strike="noStrike" cap="none" dirty="0">
                  <a:solidFill>
                    <a:srgbClr val="0070C0"/>
                  </a:solidFill>
                  <a:latin typeface="Raleway" pitchFamily="2" charset="0"/>
                  <a:ea typeface="Avenir"/>
                  <a:cs typeface="Avenir"/>
                  <a:sym typeface="Avenir"/>
                  <a:hlinkClick r:id="rId16">
                    <a:extLst>
                      <a:ext uri="{A12FA001-AC4F-418D-AE19-62706E023703}">
                        <ahyp:hlinkClr xmlns:ahyp="http://schemas.microsoft.com/office/drawing/2018/hyperlinkcolor" val="tx"/>
                      </a:ext>
                    </a:extLst>
                  </a:hlinkClick>
                </a:rPr>
                <a:t>http://www.childbereavementuk.org/</a:t>
              </a:r>
              <a:endParaRPr sz="1600" dirty="0">
                <a:solidFill>
                  <a:srgbClr val="0070C0"/>
                </a:solidFill>
                <a:latin typeface="Raleway" pitchFamily="2"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graphicFrame>
        <p:nvGraphicFramePr>
          <p:cNvPr id="202" name="Google Shape;202;p13"/>
          <p:cNvGraphicFramePr/>
          <p:nvPr>
            <p:extLst>
              <p:ext uri="{D42A27DB-BD31-4B8C-83A1-F6EECF244321}">
                <p14:modId xmlns:p14="http://schemas.microsoft.com/office/powerpoint/2010/main" val="3739992979"/>
              </p:ext>
            </p:extLst>
          </p:nvPr>
        </p:nvGraphicFramePr>
        <p:xfrm>
          <a:off x="1037091" y="1721485"/>
          <a:ext cx="16535627" cy="5305449"/>
        </p:xfrm>
        <a:graphic>
          <a:graphicData uri="http://schemas.openxmlformats.org/drawingml/2006/table">
            <a:tbl>
              <a:tblPr>
                <a:noFill/>
                <a:tableStyleId>{3B1929FC-6638-49D3-AB63-535F109E193D}</a:tableStyleId>
              </a:tblPr>
              <a:tblGrid>
                <a:gridCol w="4114625">
                  <a:extLst>
                    <a:ext uri="{9D8B030D-6E8A-4147-A177-3AD203B41FA5}">
                      <a16:colId xmlns:a16="http://schemas.microsoft.com/office/drawing/2014/main" val="20000"/>
                    </a:ext>
                  </a:extLst>
                </a:gridCol>
                <a:gridCol w="4127386">
                  <a:extLst>
                    <a:ext uri="{9D8B030D-6E8A-4147-A177-3AD203B41FA5}">
                      <a16:colId xmlns:a16="http://schemas.microsoft.com/office/drawing/2014/main" val="20001"/>
                    </a:ext>
                  </a:extLst>
                </a:gridCol>
                <a:gridCol w="4178991">
                  <a:extLst>
                    <a:ext uri="{9D8B030D-6E8A-4147-A177-3AD203B41FA5}">
                      <a16:colId xmlns:a16="http://schemas.microsoft.com/office/drawing/2014/main" val="3860864508"/>
                    </a:ext>
                  </a:extLst>
                </a:gridCol>
                <a:gridCol w="4114625">
                  <a:extLst>
                    <a:ext uri="{9D8B030D-6E8A-4147-A177-3AD203B41FA5}">
                      <a16:colId xmlns:a16="http://schemas.microsoft.com/office/drawing/2014/main" val="20003"/>
                    </a:ext>
                  </a:extLst>
                </a:gridCol>
              </a:tblGrid>
              <a:tr h="755975">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rPr>
                        <a:t>Getting</a:t>
                      </a:r>
                      <a:r>
                        <a:rPr lang="en-US" sz="1800" b="1" u="none" strike="noStrike" cap="none" dirty="0">
                          <a:solidFill>
                            <a:srgbClr val="000000"/>
                          </a:solidFill>
                          <a:latin typeface="Raleway" pitchFamily="2" charset="0"/>
                          <a:ea typeface="Raleway"/>
                          <a:cs typeface="Raleway"/>
                          <a:sym typeface="Raleway"/>
                        </a:rPr>
                        <a:t> Advice</a:t>
                      </a:r>
                      <a:endParaRPr sz="1800" u="none" strike="noStrike" cap="none" dirty="0">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42875" marR="142875" marT="142875" marB="14287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86070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Childline (Under 19 years old)</a:t>
                      </a:r>
                      <a:endParaRPr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000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Young Minds (People of all ages and backgrounds)</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School Nursing Service Oldham Community</a:t>
                      </a: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000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rowSpan="4">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55975">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The Mix (Under 25 years old)</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1" action="ppaction://hlinksldjump">
                            <a:extLst>
                              <a:ext uri="{A12FA001-AC4F-418D-AE19-62706E023703}">
                                <ahyp:hlinkClr xmlns:ahyp="http://schemas.microsoft.com/office/drawing/2018/hyperlinkcolor" val="tx"/>
                              </a:ext>
                            </a:extLst>
                          </a:hlinkClick>
                        </a:rPr>
                        <a:t>Educational Psychology &amp; Advisory Teachers (0 to 25 years old)</a:t>
                      </a:r>
                      <a:endParaRPr lang="en-US"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42875" marR="142875" marT="142875" marB="14287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55975">
                <a:tc gridSpan="2">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Kooth</a:t>
                      </a:r>
                      <a:r>
                        <a:rPr lang="en-US" sz="1800" u="none" strike="noStrike" cap="none" dirty="0">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 (10 to 25 years) </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tc row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lang="en-US"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19050" cap="flat" cmpd="sng">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vMerge="1">
                  <a:txBody>
                    <a:bodyPr/>
                    <a:lstStyle/>
                    <a:p>
                      <a:pPr marL="0" marR="0" lvl="0" indent="0" algn="ctr" rtl="0">
                        <a:lnSpc>
                          <a:spcPct val="140025"/>
                        </a:lnSpc>
                        <a:spcBef>
                          <a:spcPts val="0"/>
                        </a:spcBef>
                        <a:spcAft>
                          <a:spcPts val="0"/>
                        </a:spcAft>
                        <a:buNone/>
                      </a:pPr>
                      <a:endParaRPr sz="1100" u="none" strike="noStrike" cap="none"/>
                    </a:p>
                  </a:txBody>
                  <a:tcPr marL="142875" marR="142875" marT="142875" marB="1428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755975">
                <a:tc gridSpan="2">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Mahdlo</a:t>
                      </a:r>
                      <a:r>
                        <a:rPr lang="en-US" sz="1800" u="none"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 Youth Zone 8–19-year-olds (up to 25 for young people with a disability)</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s-CO"/>
                    </a:p>
                  </a:txBody>
                  <a:tcPr/>
                </a:tc>
                <a:tc vMerge="1">
                  <a:txBody>
                    <a:bodyPr/>
                    <a:lstStyle/>
                    <a:p>
                      <a:endParaRPr lang="en-US"/>
                    </a:p>
                  </a:txBody>
                  <a:tcPr/>
                </a:tc>
                <a:tc vMerge="1">
                  <a:txBody>
                    <a:bodyPr/>
                    <a:lstStyle/>
                    <a:p>
                      <a:pPr marL="0" marR="0" lvl="0" indent="0" algn="ctr" rtl="0">
                        <a:lnSpc>
                          <a:spcPct val="140025"/>
                        </a:lnSpc>
                        <a:spcBef>
                          <a:spcPts val="0"/>
                        </a:spcBef>
                        <a:spcAft>
                          <a:spcPts val="0"/>
                        </a:spcAft>
                        <a:buNone/>
                      </a:pPr>
                      <a:endParaRPr sz="1100" u="none" strike="noStrike" cap="none" dirty="0"/>
                    </a:p>
                  </a:txBody>
                  <a:tcPr marL="142875" marR="142875" marT="142875" marB="1428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03" name="Google Shape;203;p13"/>
          <p:cNvSpPr txBox="1"/>
          <p:nvPr/>
        </p:nvSpPr>
        <p:spPr>
          <a:xfrm>
            <a:off x="1028700" y="773533"/>
            <a:ext cx="71979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ANGER / AGGRESSION</a:t>
            </a:r>
            <a:endParaRPr sz="4400" dirty="0">
              <a:solidFill>
                <a:srgbClr val="2289B8"/>
              </a:solidFill>
            </a:endParaRPr>
          </a:p>
        </p:txBody>
      </p:sp>
      <p:grpSp>
        <p:nvGrpSpPr>
          <p:cNvPr id="204" name="Google Shape;204;p13"/>
          <p:cNvGrpSpPr/>
          <p:nvPr/>
        </p:nvGrpSpPr>
        <p:grpSpPr>
          <a:xfrm>
            <a:off x="285735" y="8501301"/>
            <a:ext cx="17747967" cy="1513999"/>
            <a:chOff x="0" y="0"/>
            <a:chExt cx="23663956" cy="2018665"/>
          </a:xfrm>
        </p:grpSpPr>
        <p:sp>
          <p:nvSpPr>
            <p:cNvPr id="205" name="Google Shape;205;p13"/>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4">
                <a:alphaModFix/>
              </a:blip>
              <a:stretch>
                <a:fillRect/>
              </a:stretch>
            </a:blipFill>
            <a:ln>
              <a:noFill/>
            </a:ln>
          </p:spPr>
          <p:txBody>
            <a:bodyPr/>
            <a:lstStyle/>
            <a:p>
              <a:endParaRPr lang="en-US"/>
            </a:p>
          </p:txBody>
        </p:sp>
        <p:sp>
          <p:nvSpPr>
            <p:cNvPr id="206" name="Google Shape;206;p13"/>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5">
                <a:alphaModFix/>
              </a:blip>
              <a:stretch>
                <a:fillRect/>
              </a:stretch>
            </a:blipFill>
            <a:ln>
              <a:noFill/>
            </a:ln>
          </p:spPr>
          <p:txBody>
            <a:bodyPr/>
            <a:lstStyle/>
            <a:p>
              <a:endParaRPr lang="en-US"/>
            </a:p>
          </p:txBody>
        </p:sp>
        <p:sp>
          <p:nvSpPr>
            <p:cNvPr id="207" name="Google Shape;207;p13"/>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6">
                <a:alphaModFix/>
              </a:blip>
              <a:stretch>
                <a:fillRect l="-4230"/>
              </a:stretch>
            </a:blipFill>
            <a:ln>
              <a:noFill/>
            </a:ln>
          </p:spPr>
          <p:txBody>
            <a:bodyPr/>
            <a:lstStyle/>
            <a:p>
              <a:endParaRPr lang="en-US"/>
            </a:p>
          </p:txBody>
        </p:sp>
      </p:grpSp>
      <p:sp>
        <p:nvSpPr>
          <p:cNvPr id="3" name="Botón de acción: ir a inicio 2">
            <a:hlinkClick r:id="rId17" action="ppaction://hlinksldjump" highlightClick="1"/>
            <a:extLst>
              <a:ext uri="{FF2B5EF4-FFF2-40B4-BE49-F238E27FC236}">
                <a16:creationId xmlns:a16="http://schemas.microsoft.com/office/drawing/2014/main" id="{651ED365-9F5B-7745-AB42-86750F33769A}"/>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aphicFrame>
        <p:nvGraphicFramePr>
          <p:cNvPr id="212" name="Google Shape;212;p14"/>
          <p:cNvGraphicFramePr/>
          <p:nvPr>
            <p:extLst>
              <p:ext uri="{D42A27DB-BD31-4B8C-83A1-F6EECF244321}">
                <p14:modId xmlns:p14="http://schemas.microsoft.com/office/powerpoint/2010/main" val="1495252001"/>
              </p:ext>
            </p:extLst>
          </p:nvPr>
        </p:nvGraphicFramePr>
        <p:xfrm>
          <a:off x="1028700" y="1527222"/>
          <a:ext cx="16230600" cy="6878558"/>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4057650">
                  <a:extLst>
                    <a:ext uri="{9D8B030D-6E8A-4147-A177-3AD203B41FA5}">
                      <a16:colId xmlns:a16="http://schemas.microsoft.com/office/drawing/2014/main" val="20001"/>
                    </a:ext>
                  </a:extLst>
                </a:gridCol>
                <a:gridCol w="4057650">
                  <a:extLst>
                    <a:ext uri="{9D8B030D-6E8A-4147-A177-3AD203B41FA5}">
                      <a16:colId xmlns:a16="http://schemas.microsoft.com/office/drawing/2014/main" val="20002"/>
                    </a:ext>
                  </a:extLst>
                </a:gridCol>
                <a:gridCol w="4057650">
                  <a:extLst>
                    <a:ext uri="{9D8B030D-6E8A-4147-A177-3AD203B41FA5}">
                      <a16:colId xmlns:a16="http://schemas.microsoft.com/office/drawing/2014/main" val="20003"/>
                    </a:ext>
                  </a:extLst>
                </a:gridCol>
              </a:tblGrid>
              <a:tr h="824400">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rPr>
                        <a:t>Getting</a:t>
                      </a:r>
                      <a:r>
                        <a:rPr lang="en-US" sz="1800" b="1" u="none" strike="noStrike" cap="none" dirty="0">
                          <a:solidFill>
                            <a:srgbClr val="000000"/>
                          </a:solidFill>
                          <a:latin typeface="Raleway" pitchFamily="2" charset="0"/>
                          <a:ea typeface="Raleway"/>
                          <a:cs typeface="Raleway"/>
                          <a:sym typeface="Raleway"/>
                        </a:rPr>
                        <a:t> Advice</a:t>
                      </a:r>
                      <a:endParaRPr sz="1800" u="none" strike="noStrike" cap="none" dirty="0">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824400">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Family Nurse Partnership ( for f</a:t>
                      </a:r>
                      <a:r>
                        <a:rPr lang="en-US" sz="1800" b="0" i="0" u="none" strike="noStrike" cap="none" dirty="0">
                          <a:solidFill>
                            <a:srgbClr val="0070C0"/>
                          </a:solidFill>
                          <a:latin typeface="Raleway" pitchFamily="2" charset="0"/>
                          <a:ea typeface="Avenir"/>
                          <a:cs typeface="Avenir"/>
                          <a:sym typeface="Avenir"/>
                          <a:hlinkClick r:id="rId3" action="ppaction://hlinksldjump">
                            <a:extLst>
                              <a:ext uri="{A12FA001-AC4F-418D-AE19-62706E023703}">
                                <ahyp:hlinkClr xmlns:ahyp="http://schemas.microsoft.com/office/drawing/2018/hyperlinkcolor" val="tx"/>
                              </a:ext>
                            </a:extLst>
                          </a:hlinkClick>
                        </a:rPr>
                        <a:t>irst time m</a:t>
                      </a:r>
                      <a:r>
                        <a:rPr lang="en-US" sz="1800" dirty="0">
                          <a:solidFill>
                            <a:srgbClr val="0070C0"/>
                          </a:solidFill>
                          <a:latin typeface="Raleway" pitchFamily="2" charset="0"/>
                          <a:ea typeface="Avenir"/>
                          <a:cs typeface="Avenir"/>
                          <a:sym typeface="Avenir"/>
                          <a:hlinkClick r:id="rId3" action="ppaction://hlinksldjump">
                            <a:extLst>
                              <a:ext uri="{A12FA001-AC4F-418D-AE19-62706E023703}">
                                <ahyp:hlinkClr xmlns:ahyp="http://schemas.microsoft.com/office/drawing/2018/hyperlinkcolor" val="tx"/>
                              </a:ext>
                            </a:extLst>
                          </a:hlinkClick>
                        </a:rPr>
                        <a:t>u</a:t>
                      </a:r>
                      <a:r>
                        <a:rPr lang="en-US" sz="1800" b="0" i="0" u="none" strike="noStrike" cap="none" dirty="0">
                          <a:solidFill>
                            <a:srgbClr val="0070C0"/>
                          </a:solidFill>
                          <a:latin typeface="Raleway" pitchFamily="2" charset="0"/>
                          <a:ea typeface="Avenir"/>
                          <a:cs typeface="Avenir"/>
                          <a:sym typeface="Avenir"/>
                          <a:hlinkClick r:id="rId3" action="ppaction://hlinksldjump">
                            <a:extLst>
                              <a:ext uri="{A12FA001-AC4F-418D-AE19-62706E023703}">
                                <ahyp:hlinkClr xmlns:ahyp="http://schemas.microsoft.com/office/drawing/2018/hyperlinkcolor" val="tx"/>
                              </a:ext>
                            </a:extLst>
                          </a:hlinkClick>
                        </a:rPr>
                        <a:t>ms, under the age of 20 years</a:t>
                      </a: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rowSpan="7">
                  <a:txBody>
                    <a:bodyPr/>
                    <a:lstStyle/>
                    <a:p>
                      <a:pPr marL="0" marR="0" lvl="0" indent="0" algn="ctr" rtl="0">
                        <a:lnSpc>
                          <a:spcPct val="140025"/>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sz="1800" u="none" strike="noStrike" cap="none" dirty="0">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sz="1800" u="none" strike="noStrike" cap="none" dirty="0">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sz="1800" u="none" strike="noStrike" cap="none" dirty="0">
                        <a:latin typeface="Raleway" pitchFamily="2" charset="0"/>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24400">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4" action="ppaction://hlinksldjump">
                            <a:extLst>
                              <a:ext uri="{A12FA001-AC4F-418D-AE19-62706E023703}">
                                <ahyp:hlinkClr xmlns:ahyp="http://schemas.microsoft.com/office/drawing/2018/hyperlinkcolor" val="tx"/>
                              </a:ext>
                            </a:extLst>
                          </a:hlinkClick>
                        </a:rPr>
                        <a:t>Oldham Early Attachment Service (from pregnancy to baby’s second birthday)</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lnL w="38100" cap="flat" cmpd="sng" algn="ctr">
                      <a:solidFill>
                        <a:schemeClr val="accent4">
                          <a:lumMod val="50000"/>
                        </a:schemeClr>
                      </a:solidFill>
                      <a:prstDash val="solid"/>
                      <a:round/>
                      <a:headEnd type="none" w="med" len="med"/>
                      <a:tailEnd type="none" w="med" len="med"/>
                    </a:lnL>
                    <a:lnT w="28575" cap="flat" cmpd="sng" algn="ctr">
                      <a:solidFill>
                        <a:srgbClr val="000000"/>
                      </a:solidFill>
                      <a:prstDash val="solid"/>
                      <a:round/>
                      <a:headEnd type="none" w="sm" len="sm"/>
                      <a:tailEnd type="none" w="sm" len="sm"/>
                    </a:lnT>
                  </a:tcPr>
                </a:tc>
                <a:extLst>
                  <a:ext uri="{0D108BD9-81ED-4DB2-BD59-A6C34878D82A}">
                    <a16:rowId xmlns:a16="http://schemas.microsoft.com/office/drawing/2014/main" val="3131743238"/>
                  </a:ext>
                </a:extLst>
              </a:tr>
              <a:tr h="824400">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5" action="ppaction://hlinksldjump">
                            <a:extLst>
                              <a:ext uri="{A12FA001-AC4F-418D-AE19-62706E023703}">
                                <ahyp:hlinkClr xmlns:ahyp="http://schemas.microsoft.com/office/drawing/2018/hyperlinkcolor" val="tx"/>
                              </a:ext>
                            </a:extLst>
                          </a:hlinkClick>
                        </a:rPr>
                        <a:t>Health Visitors(from pregnancy to five years old)</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vMerge="1">
                  <a:txBody>
                    <a:bodyPr/>
                    <a:lstStyle/>
                    <a:p>
                      <a:endParaRPr lang="es-CO"/>
                    </a:p>
                  </a:txBody>
                  <a:tcPr/>
                </a:tc>
                <a:extLst>
                  <a:ext uri="{0D108BD9-81ED-4DB2-BD59-A6C34878D82A}">
                    <a16:rowId xmlns:a16="http://schemas.microsoft.com/office/drawing/2014/main" val="2362344337"/>
                  </a:ext>
                </a:extLst>
              </a:tr>
              <a:tr h="824400">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6" action="ppaction://hlinksldjump">
                            <a:extLst>
                              <a:ext uri="{A12FA001-AC4F-418D-AE19-62706E023703}">
                                <ahyp:hlinkClr xmlns:ahyp="http://schemas.microsoft.com/office/drawing/2018/hyperlinkcolor" val="tx"/>
                              </a:ext>
                            </a:extLst>
                          </a:hlinkClick>
                        </a:rPr>
                        <a:t>Oldham Parent Carer Forum</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3403026022"/>
                  </a:ext>
                </a:extLst>
              </a:tr>
              <a:tr h="824400">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Oldham Parenting Team </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vMerge="1">
                  <a:txBody>
                    <a:bodyPr/>
                    <a:lstStyle/>
                    <a:p>
                      <a:endParaRPr lang="es-CO"/>
                    </a:p>
                  </a:txBody>
                  <a:tcPr/>
                </a:tc>
                <a:extLst>
                  <a:ext uri="{0D108BD9-81ED-4DB2-BD59-A6C34878D82A}">
                    <a16:rowId xmlns:a16="http://schemas.microsoft.com/office/drawing/2014/main" val="409618361"/>
                  </a:ext>
                </a:extLst>
              </a:tr>
              <a:tr h="824400">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8" action="ppaction://hlinksldjump">
                            <a:extLst>
                              <a:ext uri="{A12FA001-AC4F-418D-AE19-62706E023703}">
                                <ahyp:hlinkClr xmlns:ahyp="http://schemas.microsoft.com/office/drawing/2018/hyperlinkcolor" val="tx"/>
                              </a:ext>
                            </a:extLst>
                          </a:hlinkClick>
                        </a:rPr>
                        <a:t>General Practice Services &amp; Practice Nurses</a:t>
                      </a: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8" action="ppaction://hlinksldjump">
                            <a:extLst>
                              <a:ext uri="{A12FA001-AC4F-418D-AE19-62706E023703}">
                                <ahyp:hlinkClr xmlns:ahyp="http://schemas.microsoft.com/office/drawing/2018/hyperlinkcolor" val="tx"/>
                              </a:ext>
                            </a:extLst>
                          </a:hlinkClick>
                        </a:rPr>
                        <a:t>(All ages)</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100" u="none" strike="noStrike" cap="none"/>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24400">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Maternity Services</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28575" cap="flat" cmpd="sng">
                      <a:solidFill>
                        <a:srgbClr val="000000"/>
                      </a:solidFill>
                      <a:prstDash val="solid"/>
                      <a:round/>
                      <a:headEnd type="none" w="sm" len="sm"/>
                      <a:tailEnd type="none" w="sm" len="sm"/>
                    </a:lnB>
                  </a:tcPr>
                </a:tc>
                <a:tc hMerge="1">
                  <a:txBody>
                    <a:bodyPr/>
                    <a:lstStyle/>
                    <a:p>
                      <a:endParaRPr lang="es-CO"/>
                    </a:p>
                  </a:txBody>
                  <a:tcPr/>
                </a:tc>
                <a:tc h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100" u="none" strike="noStrike" cap="none" dirty="0"/>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13" name="Google Shape;213;p14"/>
          <p:cNvSpPr txBox="1"/>
          <p:nvPr/>
        </p:nvSpPr>
        <p:spPr>
          <a:xfrm>
            <a:off x="1028700" y="570548"/>
            <a:ext cx="71979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ANTENATAL</a:t>
            </a:r>
            <a:endParaRPr sz="4400" dirty="0">
              <a:solidFill>
                <a:srgbClr val="2289B8"/>
              </a:solidFill>
            </a:endParaRPr>
          </a:p>
        </p:txBody>
      </p:sp>
      <p:grpSp>
        <p:nvGrpSpPr>
          <p:cNvPr id="214" name="Google Shape;214;p14"/>
          <p:cNvGrpSpPr/>
          <p:nvPr/>
        </p:nvGrpSpPr>
        <p:grpSpPr>
          <a:xfrm>
            <a:off x="285735" y="8501301"/>
            <a:ext cx="17747967" cy="1513999"/>
            <a:chOff x="0" y="0"/>
            <a:chExt cx="23663956" cy="2018665"/>
          </a:xfrm>
        </p:grpSpPr>
        <p:sp>
          <p:nvSpPr>
            <p:cNvPr id="215" name="Google Shape;215;p14"/>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0">
                <a:alphaModFix/>
              </a:blip>
              <a:stretch>
                <a:fillRect/>
              </a:stretch>
            </a:blipFill>
            <a:ln>
              <a:noFill/>
            </a:ln>
          </p:spPr>
          <p:txBody>
            <a:bodyPr/>
            <a:lstStyle/>
            <a:p>
              <a:endParaRPr lang="en-US"/>
            </a:p>
          </p:txBody>
        </p:sp>
        <p:sp>
          <p:nvSpPr>
            <p:cNvPr id="216" name="Google Shape;216;p14"/>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1">
                <a:alphaModFix/>
              </a:blip>
              <a:stretch>
                <a:fillRect/>
              </a:stretch>
            </a:blipFill>
            <a:ln>
              <a:noFill/>
            </a:ln>
          </p:spPr>
          <p:txBody>
            <a:bodyPr/>
            <a:lstStyle/>
            <a:p>
              <a:endParaRPr lang="en-US"/>
            </a:p>
          </p:txBody>
        </p:sp>
        <p:sp>
          <p:nvSpPr>
            <p:cNvPr id="217" name="Google Shape;217;p14"/>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2">
                <a:alphaModFix/>
              </a:blip>
              <a:stretch>
                <a:fillRect l="-4230"/>
              </a:stretch>
            </a:blipFill>
            <a:ln>
              <a:noFill/>
            </a:ln>
          </p:spPr>
          <p:txBody>
            <a:bodyPr/>
            <a:lstStyle/>
            <a:p>
              <a:endParaRPr lang="en-US"/>
            </a:p>
          </p:txBody>
        </p:sp>
      </p:grpSp>
      <p:sp>
        <p:nvSpPr>
          <p:cNvPr id="3" name="Botón de acción: ir a inicio 2">
            <a:hlinkClick r:id="rId13" action="ppaction://hlinksldjump" highlightClick="1"/>
            <a:extLst>
              <a:ext uri="{FF2B5EF4-FFF2-40B4-BE49-F238E27FC236}">
                <a16:creationId xmlns:a16="http://schemas.microsoft.com/office/drawing/2014/main" id="{A2D4E140-34DC-560A-18C0-842262519427}"/>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graphicFrame>
        <p:nvGraphicFramePr>
          <p:cNvPr id="222" name="Google Shape;222;p15"/>
          <p:cNvGraphicFramePr/>
          <p:nvPr>
            <p:extLst>
              <p:ext uri="{D42A27DB-BD31-4B8C-83A1-F6EECF244321}">
                <p14:modId xmlns:p14="http://schemas.microsoft.com/office/powerpoint/2010/main" val="947895934"/>
              </p:ext>
            </p:extLst>
          </p:nvPr>
        </p:nvGraphicFramePr>
        <p:xfrm>
          <a:off x="1028700" y="1518500"/>
          <a:ext cx="16428027" cy="6198696"/>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4057650">
                  <a:extLst>
                    <a:ext uri="{9D8B030D-6E8A-4147-A177-3AD203B41FA5}">
                      <a16:colId xmlns:a16="http://schemas.microsoft.com/office/drawing/2014/main" val="20001"/>
                    </a:ext>
                  </a:extLst>
                </a:gridCol>
                <a:gridCol w="4057650">
                  <a:extLst>
                    <a:ext uri="{9D8B030D-6E8A-4147-A177-3AD203B41FA5}">
                      <a16:colId xmlns:a16="http://schemas.microsoft.com/office/drawing/2014/main" val="20002"/>
                    </a:ext>
                  </a:extLst>
                </a:gridCol>
                <a:gridCol w="4255077">
                  <a:extLst>
                    <a:ext uri="{9D8B030D-6E8A-4147-A177-3AD203B41FA5}">
                      <a16:colId xmlns:a16="http://schemas.microsoft.com/office/drawing/2014/main" val="20003"/>
                    </a:ext>
                  </a:extLst>
                </a:gridCol>
              </a:tblGrid>
              <a:tr h="619700">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23825" marR="123825" marT="123825" marB="1238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822450">
                <a:tc>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No Panic (All Age)</a:t>
                      </a:r>
                      <a:endParaRPr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1"/>
                  </a:ext>
                </a:extLst>
              </a:tr>
              <a:tr h="619700">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Anxiety UK (All Age)</a:t>
                      </a:r>
                      <a:endParaRPr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70C0"/>
                        </a:solidFill>
                        <a:latin typeface="Raleway" pitchFamily="2" charset="0"/>
                        <a:sym typeface="Arial"/>
                        <a:hlinkClick r:id="rId8" action="ppaction://hlinksldjump">
                          <a:extLst>
                            <a:ext uri="{A12FA001-AC4F-418D-AE19-62706E023703}">
                              <ahyp:hlinkClr xmlns:ahyp="http://schemas.microsoft.com/office/drawing/2018/hyperlinkcolor" val="tx"/>
                            </a:ext>
                          </a:extLst>
                        </a:hlinkClick>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2"/>
                  </a:ext>
                </a:extLst>
              </a:tr>
              <a:tr h="822450">
                <a:tc>
                  <a:txBody>
                    <a:bodyPr/>
                    <a:lstStyle/>
                    <a:p>
                      <a:pPr marL="0" marR="0" lvl="0" indent="0" algn="ctr" rtl="0">
                        <a:lnSpc>
                          <a:spcPct val="140000"/>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Headmeds</a:t>
                      </a: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 (People of all ages and backgrounds)</a:t>
                      </a:r>
                      <a:endParaRPr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r>
                        <a:rPr lang="en-US" sz="1800" u="none" strike="noStrike" cap="none" dirty="0">
                          <a:solidFill>
                            <a:srgbClr val="0070C0"/>
                          </a:solidFill>
                          <a:latin typeface="Raleway" pitchFamily="2" charset="0"/>
                          <a:hlinkClick r:id="rId9" action="ppaction://hlinksldjump">
                            <a:extLst>
                              <a:ext uri="{A12FA001-AC4F-418D-AE19-62706E023703}">
                                <ahyp:hlinkClr xmlns:ahyp="http://schemas.microsoft.com/office/drawing/2018/hyperlinkcolor" val="tx"/>
                              </a:ext>
                            </a:extLst>
                          </a:hlinkClick>
                        </a:rPr>
                        <a:t>School Nursing Service Oldham Community</a:t>
                      </a: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123825" marR="123825" marT="123825" marB="123825" anchor="ctr">
                    <a:lnL w="19050" cap="flat" cmpd="sng">
                      <a:no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rowSpan="6">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82853">
                <a:tc>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hlinkClick r:id="rId10" action="ppaction://hlinksldjump">
                            <a:extLst>
                              <a:ext uri="{A12FA001-AC4F-418D-AE19-62706E023703}">
                                <ahyp:hlinkClr xmlns:ahyp="http://schemas.microsoft.com/office/drawing/2018/hyperlinkcolor" val="tx"/>
                              </a:ext>
                            </a:extLst>
                          </a:hlinkClick>
                        </a:rPr>
                        <a:t>myHappymind</a:t>
                      </a:r>
                      <a:r>
                        <a:rPr lang="en-US" sz="1800" u="none" strike="noStrike" cap="none" dirty="0">
                          <a:solidFill>
                            <a:srgbClr val="0070C0"/>
                          </a:solidFill>
                          <a:latin typeface="Raleway" pitchFamily="2" charset="0"/>
                          <a:hlinkClick r:id="rId10" action="ppaction://hlinksldjump">
                            <a:extLst>
                              <a:ext uri="{A12FA001-AC4F-418D-AE19-62706E023703}">
                                <ahyp:hlinkClr xmlns:ahyp="http://schemas.microsoft.com/office/drawing/2018/hyperlinkcolor" val="tx"/>
                              </a:ext>
                            </a:extLst>
                          </a:hlinkClick>
                        </a:rPr>
                        <a:t> (3 to 11 years) </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19050" cap="flat" cmpd="sng">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rowSpan="3">
                  <a:txBody>
                    <a:bodyPr/>
                    <a:lstStyle/>
                    <a:p>
                      <a:pPr marL="0" marR="0" lvl="0" indent="0" algn="ctr" rtl="0">
                        <a:lnSpc>
                          <a:spcPct val="140000"/>
                        </a:lnSpc>
                        <a:spcBef>
                          <a:spcPts val="0"/>
                        </a:spcBef>
                        <a:spcAft>
                          <a:spcPts val="0"/>
                        </a:spcAft>
                        <a:buNone/>
                      </a:pPr>
                      <a:endParaRPr sz="1800" u="none" strike="noStrike" cap="none" dirty="0">
                        <a:solidFill>
                          <a:srgbClr val="0070C0"/>
                        </a:solidFill>
                        <a:latin typeface="Raleway" pitchFamily="2" charset="0"/>
                      </a:endParaRPr>
                    </a:p>
                  </a:txBody>
                  <a:tcPr marL="123825" marR="123825" marT="123825" marB="123825" anchor="ctr">
                    <a:lnL w="19050" cap="flat" cmpd="sng">
                      <a:noFill/>
                      <a:prstDash val="solid"/>
                      <a:round/>
                      <a:headEnd type="none" w="sm" len="sm"/>
                      <a:tailEnd type="none" w="sm" len="sm"/>
                    </a:lnL>
                    <a:lnR w="38100" cap="flat" cmpd="sng" algn="ctr">
                      <a:no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548361928"/>
                  </a:ext>
                </a:extLst>
              </a:tr>
              <a:tr h="291774">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11"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31707725"/>
                  </a:ext>
                </a:extLst>
              </a:tr>
              <a:tr h="0">
                <a:tc gridSpan="2">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Kooth</a:t>
                      </a:r>
                      <a:r>
                        <a:rPr lang="en-US" sz="1800" u="none" strike="noStrike" cap="none" dirty="0">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 (10 to 25 years) </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tc vMerge="1">
                  <a:txBody>
                    <a:bodyPr/>
                    <a:lstStyle/>
                    <a:p>
                      <a:pPr marL="0" marR="0" lvl="0" indent="0" algn="ctr" rtl="0">
                        <a:lnSpc>
                          <a:spcPct val="140000"/>
                        </a:lnSpc>
                        <a:spcBef>
                          <a:spcPts val="0"/>
                        </a:spcBef>
                        <a:spcAft>
                          <a:spcPts val="0"/>
                        </a:spcAft>
                        <a:buNone/>
                      </a:pPr>
                      <a:endParaRPr sz="1100" u="none" strike="noStrike" cap="none"/>
                    </a:p>
                  </a:txBody>
                  <a:tcPr marL="123825" marR="123825" marT="123825" marB="12382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tcPr>
                </a:tc>
                <a:tc v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19700">
                <a:tc row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Educational Psychology &amp; Advisory Teachers (0 to 25 years old)</a:t>
                      </a:r>
                      <a:endParaRPr lang="en-US"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v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19700">
                <a:tc vMerge="1">
                  <a:txBody>
                    <a:bodyPr/>
                    <a:lstStyle/>
                    <a:p>
                      <a:endParaRPr lang="es-CO"/>
                    </a:p>
                  </a:txBody>
                  <a:tcPr/>
                </a:tc>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4" action="ppaction://hlinksldjump">
                            <a:extLst>
                              <a:ext uri="{A12FA001-AC4F-418D-AE19-62706E023703}">
                                <ahyp:hlinkClr xmlns:ahyp="http://schemas.microsoft.com/office/drawing/2018/hyperlinkcolor" val="tx"/>
                              </a:ext>
                            </a:extLst>
                          </a:hlinkClick>
                        </a:rPr>
                        <a:t>Oldham young people’s mental health support team(4 to 18 years old)</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s-CO"/>
                    </a:p>
                  </a:txBody>
                  <a:tcPr/>
                </a:tc>
                <a:tc v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23" name="Google Shape;223;p15"/>
          <p:cNvSpPr txBox="1"/>
          <p:nvPr/>
        </p:nvSpPr>
        <p:spPr>
          <a:xfrm>
            <a:off x="1028700" y="570548"/>
            <a:ext cx="71979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ANXIETY</a:t>
            </a:r>
            <a:endParaRPr sz="4400" dirty="0">
              <a:solidFill>
                <a:srgbClr val="2289B8"/>
              </a:solidFill>
            </a:endParaRPr>
          </a:p>
        </p:txBody>
      </p:sp>
      <p:grpSp>
        <p:nvGrpSpPr>
          <p:cNvPr id="224" name="Google Shape;224;p15"/>
          <p:cNvGrpSpPr/>
          <p:nvPr/>
        </p:nvGrpSpPr>
        <p:grpSpPr>
          <a:xfrm>
            <a:off x="285735" y="8501301"/>
            <a:ext cx="17747967" cy="1513999"/>
            <a:chOff x="0" y="0"/>
            <a:chExt cx="23663956" cy="2018665"/>
          </a:xfrm>
        </p:grpSpPr>
        <p:sp>
          <p:nvSpPr>
            <p:cNvPr id="225" name="Google Shape;225;p15"/>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5">
                <a:alphaModFix/>
              </a:blip>
              <a:stretch>
                <a:fillRect/>
              </a:stretch>
            </a:blipFill>
            <a:ln>
              <a:noFill/>
            </a:ln>
          </p:spPr>
          <p:txBody>
            <a:bodyPr/>
            <a:lstStyle/>
            <a:p>
              <a:endParaRPr lang="en-US"/>
            </a:p>
          </p:txBody>
        </p:sp>
        <p:sp>
          <p:nvSpPr>
            <p:cNvPr id="226" name="Google Shape;226;p15"/>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6">
                <a:alphaModFix/>
              </a:blip>
              <a:stretch>
                <a:fillRect/>
              </a:stretch>
            </a:blipFill>
            <a:ln>
              <a:noFill/>
            </a:ln>
          </p:spPr>
          <p:txBody>
            <a:bodyPr/>
            <a:lstStyle/>
            <a:p>
              <a:endParaRPr lang="en-US"/>
            </a:p>
          </p:txBody>
        </p:sp>
        <p:sp>
          <p:nvSpPr>
            <p:cNvPr id="227" name="Google Shape;227;p15"/>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7">
                <a:alphaModFix/>
              </a:blip>
              <a:stretch>
                <a:fillRect l="-4230"/>
              </a:stretch>
            </a:blipFill>
            <a:ln>
              <a:noFill/>
            </a:ln>
          </p:spPr>
          <p:txBody>
            <a:bodyPr/>
            <a:lstStyle/>
            <a:p>
              <a:endParaRPr lang="en-US"/>
            </a:p>
          </p:txBody>
        </p:sp>
      </p:grpSp>
      <p:sp>
        <p:nvSpPr>
          <p:cNvPr id="3" name="Botón de acción: ir a inicio 2">
            <a:hlinkClick r:id="rId18" action="ppaction://hlinksldjump" highlightClick="1"/>
            <a:extLst>
              <a:ext uri="{FF2B5EF4-FFF2-40B4-BE49-F238E27FC236}">
                <a16:creationId xmlns:a16="http://schemas.microsoft.com/office/drawing/2014/main" id="{C7366C02-81C0-7D77-E351-E52F92A6F14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aphicFrame>
        <p:nvGraphicFramePr>
          <p:cNvPr id="232" name="Google Shape;232;p16"/>
          <p:cNvGraphicFramePr/>
          <p:nvPr>
            <p:extLst>
              <p:ext uri="{D42A27DB-BD31-4B8C-83A1-F6EECF244321}">
                <p14:modId xmlns:p14="http://schemas.microsoft.com/office/powerpoint/2010/main" val="4150955197"/>
              </p:ext>
            </p:extLst>
          </p:nvPr>
        </p:nvGraphicFramePr>
        <p:xfrm>
          <a:off x="1028700" y="1097402"/>
          <a:ext cx="16230600" cy="7320371"/>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3186793">
                  <a:extLst>
                    <a:ext uri="{9D8B030D-6E8A-4147-A177-3AD203B41FA5}">
                      <a16:colId xmlns:a16="http://schemas.microsoft.com/office/drawing/2014/main" val="20001"/>
                    </a:ext>
                  </a:extLst>
                </a:gridCol>
                <a:gridCol w="5769428">
                  <a:extLst>
                    <a:ext uri="{9D8B030D-6E8A-4147-A177-3AD203B41FA5}">
                      <a16:colId xmlns:a16="http://schemas.microsoft.com/office/drawing/2014/main" val="740885167"/>
                    </a:ext>
                  </a:extLst>
                </a:gridCol>
                <a:gridCol w="3216729">
                  <a:extLst>
                    <a:ext uri="{9D8B030D-6E8A-4147-A177-3AD203B41FA5}">
                      <a16:colId xmlns:a16="http://schemas.microsoft.com/office/drawing/2014/main" val="1134505873"/>
                    </a:ext>
                  </a:extLst>
                </a:gridCol>
              </a:tblGrid>
              <a:tr h="587850">
                <a:tc>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lang="en-US" sz="1800" u="none" strike="noStrike" cap="none" dirty="0">
                        <a:latin typeface="Raleway"/>
                      </a:endParaRPr>
                    </a:p>
                    <a:p>
                      <a:pPr marL="0" marR="0" lvl="0" indent="0" algn="ctr" rtl="0">
                        <a:lnSpc>
                          <a:spcPct val="140025"/>
                        </a:lnSpc>
                        <a:spcBef>
                          <a:spcPts val="0"/>
                        </a:spcBef>
                        <a:spcAft>
                          <a:spcPts val="0"/>
                        </a:spcAft>
                        <a:buNone/>
                      </a:pPr>
                      <a:endParaRPr lang="en-US" sz="1800" b="1" u="none" strike="noStrike" cap="none" dirty="0">
                        <a:solidFill>
                          <a:srgbClr val="000000"/>
                        </a:solidFill>
                        <a:latin typeface="Raleway" pitchFamily="2" charset="0"/>
                        <a:ea typeface="Raleway"/>
                        <a:cs typeface="Raleway"/>
                        <a:sym typeface="Raleway"/>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42875" marR="142875" marT="142875" marB="14287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861275">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Oldham offer (All Age)</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b="0" i="0" u="none" strike="noStrike" cap="none" dirty="0">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000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861275">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6" action="ppaction://hlinksldjump">
                            <a:extLst>
                              <a:ext uri="{A12FA001-AC4F-418D-AE19-62706E023703}">
                                <ahyp:hlinkClr xmlns:ahyp="http://schemas.microsoft.com/office/drawing/2018/hyperlinkcolor" val="tx"/>
                              </a:ext>
                            </a:extLst>
                          </a:hlinkClick>
                        </a:rPr>
                        <a:t>Oldham Short Breaks Play And Leisure Provision</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10590131"/>
                  </a:ext>
                </a:extLst>
              </a:tr>
              <a:tr h="363759">
                <a:tc>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 Autism Youth Club (8 to 18 years old)</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algn="ctr"/>
                      <a:r>
                        <a:rPr lang="en-US" sz="1800" b="0" i="0" u="none" strike="noStrike" cap="none" dirty="0">
                          <a:solidFill>
                            <a:srgbClr val="0070C0"/>
                          </a:solidFill>
                          <a:latin typeface="Raleway" pitchFamily="2" charset="0"/>
                          <a:sym typeface="Arial"/>
                          <a:hlinkClick r:id="rId7" action="ppaction://hlinksldjump">
                            <a:extLst>
                              <a:ext uri="{A12FA001-AC4F-418D-AE19-62706E023703}">
                                <ahyp:hlinkClr xmlns:ahyp="http://schemas.microsoft.com/office/drawing/2018/hyperlinkcolor" val="tx"/>
                              </a:ext>
                            </a:extLst>
                          </a:hlinkClick>
                        </a:rPr>
                        <a:t>Community </a:t>
                      </a:r>
                      <a:r>
                        <a:rPr lang="en-US" sz="1800" b="0" i="0" u="none" strike="noStrike" cap="none" dirty="0" err="1">
                          <a:solidFill>
                            <a:srgbClr val="0070C0"/>
                          </a:solidFill>
                          <a:latin typeface="Raleway" pitchFamily="2" charset="0"/>
                          <a:sym typeface="Arial"/>
                          <a:hlinkClick r:id="rId7" action="ppaction://hlinksldjump">
                            <a:extLst>
                              <a:ext uri="{A12FA001-AC4F-418D-AE19-62706E023703}">
                                <ahyp:hlinkClr xmlns:ahyp="http://schemas.microsoft.com/office/drawing/2018/hyperlinkcolor" val="tx"/>
                              </a:ext>
                            </a:extLst>
                          </a:hlinkClick>
                        </a:rPr>
                        <a:t>Paediatric</a:t>
                      </a:r>
                      <a:r>
                        <a:rPr lang="en-US" sz="1800" b="0" i="0" u="none" strike="noStrike" cap="none" dirty="0">
                          <a:solidFill>
                            <a:srgbClr val="0070C0"/>
                          </a:solidFill>
                          <a:latin typeface="Raleway" pitchFamily="2" charset="0"/>
                          <a:sym typeface="Arial"/>
                          <a:hlinkClick r:id="rId7" action="ppaction://hlinksldjump">
                            <a:extLst>
                              <a:ext uri="{A12FA001-AC4F-418D-AE19-62706E023703}">
                                <ahyp:hlinkClr xmlns:ahyp="http://schemas.microsoft.com/office/drawing/2018/hyperlinkcolor" val="tx"/>
                              </a:ext>
                            </a:extLst>
                          </a:hlinkClick>
                        </a:rPr>
                        <a:t> Service (new referrals of ADHD assessment under 8yrs and Oldham CAMHS 8yrs and above. ADHD assessment generally from 6+yrs)</a:t>
                      </a:r>
                      <a:endParaRPr lang="en-US" dirty="0">
                        <a:solidFill>
                          <a:srgbClr val="0070C0"/>
                        </a:solidFill>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648746">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Koala Northwest Sleep Service (</a:t>
                      </a:r>
                      <a:r>
                        <a:rPr lang="en-US" sz="1800" b="0" i="0" u="none" strike="noStrike" cap="none" dirty="0">
                          <a:solidFill>
                            <a:srgbClr val="0070C0"/>
                          </a:solidFill>
                          <a:latin typeface="Raleway" pitchFamily="2" charset="0"/>
                          <a:ea typeface="Avenir"/>
                          <a:cs typeface="Avenir"/>
                          <a:sym typeface="Avenir"/>
                          <a:hlinkClick r:id="rId8" action="ppaction://hlinksldjump">
                            <a:extLst>
                              <a:ext uri="{A12FA001-AC4F-418D-AE19-62706E023703}">
                                <ahyp:hlinkClr xmlns:ahyp="http://schemas.microsoft.com/office/drawing/2018/hyperlinkcolor" val="tx"/>
                              </a:ext>
                            </a:extLst>
                          </a:hlinkClick>
                        </a:rPr>
                        <a:t>parents of a child between 2 and 11 years)</a:t>
                      </a:r>
                      <a:endParaRPr lang="en-US" sz="1800" b="0" i="0" u="none" strike="noStrike" cap="none" dirty="0">
                        <a:solidFill>
                          <a:srgbClr val="0070C0"/>
                        </a:solidFill>
                        <a:latin typeface="Raleway" pitchFamily="2" charset="0"/>
                        <a:ea typeface="Avenir"/>
                        <a:cs typeface="Avenir"/>
                        <a:sym typeface="Avenir"/>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5" action="ppaction://hlinksldjump">
                            <a:extLst>
                              <a:ext uri="{A12FA001-AC4F-418D-AE19-62706E023703}">
                                <ahyp:hlinkClr xmlns:ahyp="http://schemas.microsoft.com/office/drawing/2018/hyperlinkcolor" val="tx"/>
                              </a:ext>
                            </a:extLst>
                          </a:hlinkClick>
                        </a:rPr>
                        <a:t>Specialist Support Team SST (Under 18 )</a:t>
                      </a:r>
                      <a:endParaRPr lang="en-US"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587850">
                <a:tc gridSpan="2">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b="0" i="0" u="none" strike="noStrike" cap="none" dirty="0">
                          <a:solidFill>
                            <a:srgbClr val="0070C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rPr>
                        <a:t>Oldham SEND Information Advice and Support Service (SEND IASS)</a:t>
                      </a: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0-25 years</a:t>
                      </a:r>
                      <a:endParaRPr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tcPr>
                </a:tc>
                <a:extLst>
                  <a:ext uri="{0D108BD9-81ED-4DB2-BD59-A6C34878D82A}">
                    <a16:rowId xmlns:a16="http://schemas.microsoft.com/office/drawing/2014/main" val="10004"/>
                  </a:ext>
                </a:extLst>
              </a:tr>
              <a:tr h="587850">
                <a:tc gridSpan="2">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10" action="ppaction://hlinksldjump">
                            <a:extLst>
                              <a:ext uri="{A12FA001-AC4F-418D-AE19-62706E023703}">
                                <ahyp:hlinkClr xmlns:ahyp="http://schemas.microsoft.com/office/drawing/2018/hyperlinkcolor" val="tx"/>
                              </a:ext>
                            </a:extLst>
                          </a:hlinkClick>
                        </a:rPr>
                        <a:t>Oldham SEND Workshops – Autism Post Diagnosis workshops</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1" action="ppaction://hlinksldjump">
                            <a:extLst>
                              <a:ext uri="{A12FA001-AC4F-418D-AE19-62706E023703}">
                                <ahyp:hlinkClr xmlns:ahyp="http://schemas.microsoft.com/office/drawing/2018/hyperlinkcolor" val="tx"/>
                              </a:ext>
                            </a:extLst>
                          </a:hlinkClick>
                        </a:rPr>
                        <a:t>Optimise</a:t>
                      </a:r>
                      <a:r>
                        <a:rPr lang="en-US" sz="1800" u="none" strike="noStrike" cap="none" dirty="0">
                          <a:solidFill>
                            <a:srgbClr val="0070C0"/>
                          </a:solidFill>
                          <a:latin typeface="Raleway" pitchFamily="2" charset="0"/>
                          <a:ea typeface="Raleway"/>
                          <a:cs typeface="Raleway"/>
                          <a:sym typeface="Raleway"/>
                          <a:hlinkClick r:id="rId11" action="ppaction://hlinksldjump">
                            <a:extLst>
                              <a:ext uri="{A12FA001-AC4F-418D-AE19-62706E023703}">
                                <ahyp:hlinkClr xmlns:ahyp="http://schemas.microsoft.com/office/drawing/2018/hyperlinkcolor" val="tx"/>
                              </a:ext>
                            </a:extLst>
                          </a:hlinkClick>
                        </a:rPr>
                        <a:t> (All ages)</a:t>
                      </a: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12700" cmpd="sng">
                      <a:noFill/>
                      <a:prstDash val="solid"/>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33" name="Google Shape;233;p16"/>
          <p:cNvSpPr txBox="1"/>
          <p:nvPr/>
        </p:nvSpPr>
        <p:spPr>
          <a:xfrm>
            <a:off x="1028700" y="65923"/>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dirty="0">
                <a:solidFill>
                  <a:srgbClr val="2289B8"/>
                </a:solidFill>
                <a:latin typeface="Raleway Black"/>
                <a:ea typeface="Raleway Black"/>
                <a:cs typeface="Raleway Black"/>
                <a:sym typeface="Raleway Black"/>
              </a:rPr>
              <a:t>AUTISM</a:t>
            </a:r>
            <a:r>
              <a:rPr lang="en-US" sz="4400" b="0" i="0" u="none" strike="noStrike" cap="none" dirty="0">
                <a:solidFill>
                  <a:srgbClr val="2289B8"/>
                </a:solidFill>
                <a:latin typeface="Raleway Black"/>
                <a:ea typeface="Raleway Black"/>
                <a:cs typeface="Raleway Black"/>
                <a:sym typeface="Raleway Black"/>
              </a:rPr>
              <a:t> SPECTRUM DISORDER (ASD)</a:t>
            </a:r>
            <a:endParaRPr sz="4400" dirty="0">
              <a:solidFill>
                <a:srgbClr val="2289B8"/>
              </a:solidFill>
            </a:endParaRPr>
          </a:p>
        </p:txBody>
      </p:sp>
      <p:grpSp>
        <p:nvGrpSpPr>
          <p:cNvPr id="234" name="Google Shape;234;p16"/>
          <p:cNvGrpSpPr/>
          <p:nvPr/>
        </p:nvGrpSpPr>
        <p:grpSpPr>
          <a:xfrm>
            <a:off x="285735" y="8501301"/>
            <a:ext cx="17747967" cy="1513999"/>
            <a:chOff x="0" y="0"/>
            <a:chExt cx="23663956" cy="2018665"/>
          </a:xfrm>
        </p:grpSpPr>
        <p:sp>
          <p:nvSpPr>
            <p:cNvPr id="235" name="Google Shape;235;p16"/>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2">
                <a:alphaModFix/>
              </a:blip>
              <a:stretch>
                <a:fillRect/>
              </a:stretch>
            </a:blipFill>
            <a:ln>
              <a:noFill/>
            </a:ln>
          </p:spPr>
          <p:txBody>
            <a:bodyPr/>
            <a:lstStyle/>
            <a:p>
              <a:endParaRPr lang="en-US"/>
            </a:p>
          </p:txBody>
        </p:sp>
        <p:sp>
          <p:nvSpPr>
            <p:cNvPr id="236" name="Google Shape;236;p16"/>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3">
                <a:alphaModFix/>
              </a:blip>
              <a:stretch>
                <a:fillRect/>
              </a:stretch>
            </a:blipFill>
            <a:ln>
              <a:noFill/>
            </a:ln>
          </p:spPr>
          <p:txBody>
            <a:bodyPr/>
            <a:lstStyle/>
            <a:p>
              <a:endParaRPr lang="en-US"/>
            </a:p>
          </p:txBody>
        </p:sp>
        <p:sp>
          <p:nvSpPr>
            <p:cNvPr id="237" name="Google Shape;237;p16"/>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4">
                <a:alphaModFix/>
              </a:blip>
              <a:stretch>
                <a:fillRect l="-4230"/>
              </a:stretch>
            </a:blipFill>
            <a:ln>
              <a:noFill/>
            </a:ln>
          </p:spPr>
          <p:txBody>
            <a:bodyPr/>
            <a:lstStyle/>
            <a:p>
              <a:endParaRPr lang="en-US"/>
            </a:p>
          </p:txBody>
        </p:sp>
      </p:grpSp>
      <p:sp>
        <p:nvSpPr>
          <p:cNvPr id="3" name="Botón de acción: ir a inicio 2">
            <a:hlinkClick r:id="rId15" action="ppaction://hlinksldjump" highlightClick="1"/>
            <a:extLst>
              <a:ext uri="{FF2B5EF4-FFF2-40B4-BE49-F238E27FC236}">
                <a16:creationId xmlns:a16="http://schemas.microsoft.com/office/drawing/2014/main" id="{B3EA38DC-C840-FC8B-E40F-A1C0AC05DDFC}"/>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aphicFrame>
        <p:nvGraphicFramePr>
          <p:cNvPr id="242" name="Google Shape;242;p17"/>
          <p:cNvGraphicFramePr/>
          <p:nvPr>
            <p:extLst>
              <p:ext uri="{D42A27DB-BD31-4B8C-83A1-F6EECF244321}">
                <p14:modId xmlns:p14="http://schemas.microsoft.com/office/powerpoint/2010/main" val="1329692634"/>
              </p:ext>
            </p:extLst>
          </p:nvPr>
        </p:nvGraphicFramePr>
        <p:xfrm>
          <a:off x="1028725" y="1518499"/>
          <a:ext cx="16230575" cy="6135552"/>
        </p:xfrm>
        <a:graphic>
          <a:graphicData uri="http://schemas.openxmlformats.org/drawingml/2006/table">
            <a:tbl>
              <a:tblPr>
                <a:noFill/>
                <a:tableStyleId>{3B1929FC-6638-49D3-AB63-535F109E193D}</a:tableStyleId>
              </a:tblPr>
              <a:tblGrid>
                <a:gridCol w="4790184">
                  <a:extLst>
                    <a:ext uri="{9D8B030D-6E8A-4147-A177-3AD203B41FA5}">
                      <a16:colId xmlns:a16="http://schemas.microsoft.com/office/drawing/2014/main" val="20000"/>
                    </a:ext>
                  </a:extLst>
                </a:gridCol>
                <a:gridCol w="725291">
                  <a:extLst>
                    <a:ext uri="{9D8B030D-6E8A-4147-A177-3AD203B41FA5}">
                      <a16:colId xmlns:a16="http://schemas.microsoft.com/office/drawing/2014/main" val="422697398"/>
                    </a:ext>
                  </a:extLst>
                </a:gridCol>
                <a:gridCol w="1893218">
                  <a:extLst>
                    <a:ext uri="{9D8B030D-6E8A-4147-A177-3AD203B41FA5}">
                      <a16:colId xmlns:a16="http://schemas.microsoft.com/office/drawing/2014/main" val="20002"/>
                    </a:ext>
                  </a:extLst>
                </a:gridCol>
                <a:gridCol w="1475509">
                  <a:extLst>
                    <a:ext uri="{9D8B030D-6E8A-4147-A177-3AD203B41FA5}">
                      <a16:colId xmlns:a16="http://schemas.microsoft.com/office/drawing/2014/main" val="20003"/>
                    </a:ext>
                  </a:extLst>
                </a:gridCol>
                <a:gridCol w="3969328">
                  <a:extLst>
                    <a:ext uri="{9D8B030D-6E8A-4147-A177-3AD203B41FA5}">
                      <a16:colId xmlns:a16="http://schemas.microsoft.com/office/drawing/2014/main" val="20004"/>
                    </a:ext>
                  </a:extLst>
                </a:gridCol>
                <a:gridCol w="3377045">
                  <a:extLst>
                    <a:ext uri="{9D8B030D-6E8A-4147-A177-3AD203B41FA5}">
                      <a16:colId xmlns:a16="http://schemas.microsoft.com/office/drawing/2014/main" val="2627341547"/>
                    </a:ext>
                  </a:extLst>
                </a:gridCol>
              </a:tblGrid>
              <a:tr h="542900">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76200" marR="76200" marT="76200" marB="7620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gridSpan="3">
                  <a:txBody>
                    <a:bodyPr/>
                    <a:lstStyle/>
                    <a:p>
                      <a:pPr algn="ctr"/>
                      <a:r>
                        <a:rPr lang="en-US" sz="1800" b="1" u="none" strike="noStrike" cap="none" dirty="0">
                          <a:solidFill>
                            <a:srgbClr val="000000"/>
                          </a:solidFill>
                          <a:latin typeface="Raleway" pitchFamily="2" charset="0"/>
                          <a:ea typeface="Raleway"/>
                          <a:cs typeface="Raleway"/>
                          <a:sym typeface="Raleway"/>
                        </a:rPr>
                        <a:t>Getting Help</a:t>
                      </a:r>
                      <a:endParaRPr lang="en-US" sz="1800" dirty="0">
                        <a:latin typeface="Raleway" pitchFamily="2" charset="0"/>
                      </a:endParaRPr>
                    </a:p>
                  </a:txBody>
                  <a:tcPr marL="76200" marR="76200" marT="76200" marB="762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9AC8E8"/>
                    </a:solidFill>
                  </a:tcPr>
                </a:tc>
                <a:tc hMerge="1">
                  <a:txBody>
                    <a:bodyPr/>
                    <a:lstStyle/>
                    <a:p>
                      <a:endParaRPr lang="es-CO"/>
                    </a:p>
                  </a:txBody>
                  <a:tcPr/>
                </a:tc>
                <a:tc hMerge="1">
                  <a:txBody>
                    <a:bodyPr/>
                    <a:lstStyle/>
                    <a:p>
                      <a:endParaRPr lang="es-CO"/>
                    </a:p>
                  </a:txBody>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76200" marR="76200" marT="76200" marB="7620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76200" marR="76200" marT="76200" marB="7620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484076">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Cruse Bereavement Care (All Age)</a:t>
                      </a:r>
                      <a:endParaRPr sz="1800" u="none" strike="noStrike" cap="none" dirty="0">
                        <a:solidFill>
                          <a:srgbClr val="0070C0"/>
                        </a:solidFill>
                        <a:latin typeface="Raleway" pitchFamily="2" charset="0"/>
                      </a:endParaRPr>
                    </a:p>
                  </a:txBody>
                  <a:tcPr marL="76200" marR="76200" marT="76200" marB="7620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4">
                  <a:txBody>
                    <a:bodyPr/>
                    <a:lstStyle/>
                    <a:p>
                      <a:pPr algn="ct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Oldham Bereavement Support Service(Up to 18 years old and parents)</a:t>
                      </a:r>
                      <a:endParaRPr lang="en-US" sz="1800" dirty="0">
                        <a:solidFill>
                          <a:srgbClr val="0070C0"/>
                        </a:solidFill>
                        <a:latin typeface="Raleway" pitchFamily="2" charset="0"/>
                      </a:endParaRPr>
                    </a:p>
                  </a:txBody>
                  <a:tcPr marL="76200" marR="76200" marT="76200" marB="7620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76200" marR="76200" marT="76200" marB="76200"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noFill/>
                      <a:prstDash val="solid"/>
                      <a:round/>
                      <a:headEnd type="none" w="sm" len="sm"/>
                      <a:tailEnd type="none" w="sm" len="sm"/>
                    </a:lnB>
                  </a:tcPr>
                </a:tc>
                <a:extLst>
                  <a:ext uri="{0D108BD9-81ED-4DB2-BD59-A6C34878D82A}">
                    <a16:rowId xmlns:a16="http://schemas.microsoft.com/office/drawing/2014/main" val="10001"/>
                  </a:ext>
                </a:extLst>
              </a:tr>
              <a:tr h="0">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Oldham Bereavement Service (6-18 years)</a:t>
                      </a:r>
                      <a:endParaRPr sz="1800" u="none" strike="noStrike" cap="none" dirty="0">
                        <a:solidFill>
                          <a:srgbClr val="0070C0"/>
                        </a:solidFill>
                        <a:latin typeface="Raleway" pitchFamily="2" charset="0"/>
                      </a:endParaRPr>
                    </a:p>
                  </a:txBody>
                  <a:tcPr marL="76200" marR="76200" marT="76200" marB="76200"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lnT w="38100" cap="flat" cmpd="sng" algn="ctr">
                      <a:solidFill>
                        <a:schemeClr val="accent4">
                          <a:lumMod val="50000"/>
                        </a:schemeClr>
                      </a:solidFill>
                      <a:prstDash val="solid"/>
                      <a:round/>
                      <a:headEnd type="none" w="med" len="med"/>
                      <a:tailEnd type="none" w="med" len="med"/>
                    </a:lnT>
                  </a:tcPr>
                </a:tc>
                <a:tc hMerge="1">
                  <a:txBody>
                    <a:bodyPr/>
                    <a:lstStyle/>
                    <a:p>
                      <a:endParaRPr lang="es-CO"/>
                    </a:p>
                  </a:txBody>
                  <a:tcPr/>
                </a:tc>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76200" marR="76200" marT="76200" marB="76200"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pPr marL="0" marR="0" lvl="0" indent="0" algn="ctr" rtl="0">
                        <a:lnSpc>
                          <a:spcPct val="140025"/>
                        </a:lnSpc>
                        <a:spcBef>
                          <a:spcPts val="0"/>
                        </a:spcBef>
                        <a:spcAft>
                          <a:spcPts val="0"/>
                        </a:spcAft>
                        <a:buNone/>
                      </a:pPr>
                      <a:endParaRPr sz="1100" u="none" strike="noStrike" cap="none" dirty="0"/>
                    </a:p>
                  </a:txBody>
                  <a:tcPr marL="76200" marR="76200" marT="76200" marB="76200"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38100" cap="flat" cmpd="sng" algn="ctr">
                      <a:noFill/>
                      <a:prstDash val="solid"/>
                      <a:round/>
                      <a:headEnd type="none" w="med" len="med"/>
                      <a:tailEnd type="none" w="med" len="med"/>
                    </a:lnB>
                  </a:tcPr>
                </a:tc>
                <a:extLst>
                  <a:ext uri="{0D108BD9-81ED-4DB2-BD59-A6C34878D82A}">
                    <a16:rowId xmlns:a16="http://schemas.microsoft.com/office/drawing/2014/main" val="10002"/>
                  </a:ext>
                </a:extLst>
              </a:tr>
              <a:tr h="0">
                <a:tc gridSpan="4">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5"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76200" marR="76200" marT="76200" marB="76200"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76200" marR="76200" marT="76200" marB="76200"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76200" marR="76200" marT="76200" marB="76200"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83605480"/>
                  </a:ext>
                </a:extLst>
              </a:tr>
              <a:tr h="542900">
                <a:tc>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6" action="ppaction://hlinksldjump">
                            <a:extLst>
                              <a:ext uri="{A12FA001-AC4F-418D-AE19-62706E023703}">
                                <ahyp:hlinkClr xmlns:ahyp="http://schemas.microsoft.com/office/drawing/2018/hyperlinkcolor" val="tx"/>
                              </a:ext>
                            </a:extLst>
                          </a:hlinkClick>
                        </a:rPr>
                        <a:t>Winstons</a:t>
                      </a:r>
                      <a:r>
                        <a:rPr lang="en-US" sz="1800" u="none" strike="noStrike" cap="none" dirty="0">
                          <a:solidFill>
                            <a:srgbClr val="0070C0"/>
                          </a:solidFill>
                          <a:latin typeface="Raleway" pitchFamily="2" charset="0"/>
                          <a:ea typeface="Raleway"/>
                          <a:cs typeface="Raleway"/>
                          <a:sym typeface="Raleway"/>
                          <a:hlinkClick r:id="rId6" action="ppaction://hlinksldjump">
                            <a:extLst>
                              <a:ext uri="{A12FA001-AC4F-418D-AE19-62706E023703}">
                                <ahyp:hlinkClr xmlns:ahyp="http://schemas.microsoft.com/office/drawing/2018/hyperlinkcolor" val="tx"/>
                              </a:ext>
                            </a:extLst>
                          </a:hlinkClick>
                        </a:rPr>
                        <a:t> Wish (Up to the age of 25 )</a:t>
                      </a:r>
                      <a:endParaRPr sz="1800" u="none" strike="noStrike" cap="none" dirty="0">
                        <a:solidFill>
                          <a:srgbClr val="0070C0"/>
                        </a:solidFill>
                        <a:latin typeface="Raleway" pitchFamily="2" charset="0"/>
                      </a:endParaRPr>
                    </a:p>
                  </a:txBody>
                  <a:tcPr marL="76200" marR="76200" marT="76200" marB="76200"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4">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Educational Psychology &amp; Advisory Teachers (0 to 25 years old)</a:t>
                      </a:r>
                      <a:endParaRPr lang="en-US" sz="1800" u="none" strike="noStrike" cap="none" dirty="0">
                        <a:solidFill>
                          <a:srgbClr val="0070C0"/>
                        </a:solidFill>
                        <a:latin typeface="Raleway" pitchFamily="2" charset="0"/>
                      </a:endParaRPr>
                    </a:p>
                  </a:txBody>
                  <a:tcPr marL="76200" marR="76200" marT="76200" marB="76200"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rowSpan="5">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lang="en-US"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lang="en-US"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lang="en-US"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lang="en-US"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76200" marR="76200" marT="76200" marB="7620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19050" cap="flat" cmpd="sng">
                      <a:no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4290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6" action="ppaction://hlinksldjump">
                            <a:extLst>
                              <a:ext uri="{A12FA001-AC4F-418D-AE19-62706E023703}">
                                <ahyp:hlinkClr xmlns:ahyp="http://schemas.microsoft.com/office/drawing/2018/hyperlinkcolor" val="tx"/>
                              </a:ext>
                            </a:extLst>
                          </a:hlinkClick>
                        </a:rPr>
                        <a:t>Hope Again (Young people)</a:t>
                      </a:r>
                      <a:endParaRPr sz="1800" u="none" strike="noStrike" cap="none" dirty="0">
                        <a:solidFill>
                          <a:srgbClr val="0070C0"/>
                        </a:solidFill>
                        <a:latin typeface="Raleway" pitchFamily="2" charset="0"/>
                      </a:endParaRPr>
                    </a:p>
                  </a:txBody>
                  <a:tcPr marL="76200" marR="76200" marT="76200" marB="7620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76200" marR="76200" marT="76200" marB="76200" anchor="ctr">
                    <a:lnL w="38100" cap="flat" cmpd="sng" algn="ctr">
                      <a:solidFill>
                        <a:schemeClr val="accent3">
                          <a:lumMod val="50000"/>
                        </a:schemeClr>
                      </a:solidFill>
                      <a:prstDash val="solid"/>
                      <a:round/>
                      <a:headEnd type="none" w="med" len="med"/>
                      <a:tailEnd type="none" w="med" len="med"/>
                    </a:lnL>
                    <a:lnR w="19050" cap="flat" cmpd="sng">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rowSpan="4"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76200" marR="76200" marT="76200" marB="76200" anchor="ctr">
                    <a:lnL w="19050" cap="flat" cmpd="sng">
                      <a:noFill/>
                      <a:prstDash val="solid"/>
                      <a:round/>
                      <a:headEnd type="none" w="sm" len="sm"/>
                      <a:tailEnd type="none" w="sm" len="sm"/>
                    </a:lnL>
                    <a:lnR w="19050" cap="flat" cmpd="sng" algn="ctr">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rowSpan="4" hMerge="1">
                  <a:txBody>
                    <a:bodyPr/>
                    <a:lstStyle/>
                    <a:p>
                      <a:endParaRPr lang="es-CO"/>
                    </a:p>
                  </a:txBody>
                  <a:tcPr/>
                </a:tc>
                <a:tc rowSpan="4" hMerge="1">
                  <a:txBody>
                    <a:bodyPr/>
                    <a:lstStyle/>
                    <a:p>
                      <a:endParaRPr lang="es-CO"/>
                    </a:p>
                  </a:txBody>
                  <a:tcPr/>
                </a:tc>
                <a:tc vMerge="1">
                  <a:txBody>
                    <a:bodyPr/>
                    <a:lstStyle/>
                    <a:p>
                      <a:endParaRPr lang="en-US"/>
                    </a:p>
                  </a:txBody>
                  <a:tcPr/>
                </a:tc>
                <a:extLst>
                  <a:ext uri="{0D108BD9-81ED-4DB2-BD59-A6C34878D82A}">
                    <a16:rowId xmlns:a16="http://schemas.microsoft.com/office/drawing/2014/main" val="10004"/>
                  </a:ext>
                </a:extLst>
              </a:tr>
              <a:tr h="542900">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8" action="ppaction://hlinksldjump">
                            <a:extLst>
                              <a:ext uri="{A12FA001-AC4F-418D-AE19-62706E023703}">
                                <ahyp:hlinkClr xmlns:ahyp="http://schemas.microsoft.com/office/drawing/2018/hyperlinkcolor" val="tx"/>
                              </a:ext>
                            </a:extLst>
                          </a:hlinkClick>
                        </a:rPr>
                        <a:t>Greater Manchester Bereavement Service (All Age)</a:t>
                      </a:r>
                      <a:endParaRPr sz="1800" u="none" strike="noStrike" cap="none" dirty="0">
                        <a:solidFill>
                          <a:srgbClr val="0070C0"/>
                        </a:solidFill>
                        <a:latin typeface="Raleway" pitchFamily="2" charset="0"/>
                      </a:endParaRPr>
                    </a:p>
                  </a:txBody>
                  <a:tcPr marL="76200" marR="76200" marT="76200" marB="76200"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100" u="none" strike="noStrike" cap="none" dirty="0"/>
                    </a:p>
                  </a:txBody>
                  <a:tcPr marL="76200" marR="76200" marT="76200" marB="76200"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3" vMerge="1">
                  <a:txBody>
                    <a:bodyPr/>
                    <a:lstStyle/>
                    <a:p>
                      <a:pPr marL="0" marR="0" lvl="0" indent="0" algn="ctr" rtl="0">
                        <a:lnSpc>
                          <a:spcPct val="140025"/>
                        </a:lnSpc>
                        <a:spcBef>
                          <a:spcPts val="0"/>
                        </a:spcBef>
                        <a:spcAft>
                          <a:spcPts val="0"/>
                        </a:spcAft>
                        <a:buNone/>
                      </a:pPr>
                      <a:endParaRPr sz="1100" u="none" strike="noStrike" cap="none"/>
                    </a:p>
                  </a:txBody>
                  <a:tcPr marL="76200" marR="76200" marT="76200" marB="76200"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vMerge="1">
                  <a:txBody>
                    <a:bodyPr/>
                    <a:lstStyle/>
                    <a:p>
                      <a:endParaRPr lang="es-CO"/>
                    </a:p>
                  </a:txBody>
                  <a:tcPr/>
                </a:tc>
                <a:tc hMerge="1" vMerge="1">
                  <a:txBody>
                    <a:bodyPr/>
                    <a:lstStyle/>
                    <a:p>
                      <a:endParaRPr lang="es-CO"/>
                    </a:p>
                  </a:txBody>
                  <a:tcPr/>
                </a:tc>
                <a:tc vMerge="1">
                  <a:txBody>
                    <a:bodyPr/>
                    <a:lstStyle/>
                    <a:p>
                      <a:endParaRPr lang="en-US"/>
                    </a:p>
                  </a:txBody>
                  <a:tcPr/>
                </a:tc>
                <a:extLst>
                  <a:ext uri="{0D108BD9-81ED-4DB2-BD59-A6C34878D82A}">
                    <a16:rowId xmlns:a16="http://schemas.microsoft.com/office/drawing/2014/main" val="10005"/>
                  </a:ext>
                </a:extLst>
              </a:tr>
              <a:tr h="624654">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Child Bereavement UK (Children and young people up to  25)</a:t>
                      </a:r>
                      <a:endParaRPr sz="1800" u="none" strike="noStrike" cap="none" dirty="0">
                        <a:solidFill>
                          <a:srgbClr val="0070C0"/>
                        </a:solidFill>
                        <a:latin typeface="Raleway" pitchFamily="2" charset="0"/>
                      </a:endParaRPr>
                    </a:p>
                  </a:txBody>
                  <a:tcPr marL="76200" marR="76200" marT="76200" marB="7620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row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lang="en-US"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76200" marR="76200" marT="76200" marB="76200" anchor="ctr">
                    <a:lnL w="38100" cap="flat" cmpd="sng" algn="ctr">
                      <a:solidFill>
                        <a:schemeClr val="accent3">
                          <a:lumMod val="50000"/>
                        </a:schemeClr>
                      </a:solidFill>
                      <a:prstDash val="solid"/>
                      <a:round/>
                      <a:headEnd type="none" w="med" len="med"/>
                      <a:tailEnd type="none" w="med" len="med"/>
                    </a:lnL>
                    <a:lnR w="19050" cap="flat" cmpd="sng">
                      <a:no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gridSpan="3" vMerge="1">
                  <a:txBody>
                    <a:bodyPr/>
                    <a:lstStyle/>
                    <a:p>
                      <a:pPr marL="0" marR="0" lvl="0" indent="0" algn="ctr" rtl="0">
                        <a:lnSpc>
                          <a:spcPct val="140025"/>
                        </a:lnSpc>
                        <a:spcBef>
                          <a:spcPts val="0"/>
                        </a:spcBef>
                        <a:spcAft>
                          <a:spcPts val="0"/>
                        </a:spcAft>
                        <a:buNone/>
                      </a:pPr>
                      <a:endParaRPr sz="1100" u="none" strike="noStrike" cap="none"/>
                    </a:p>
                  </a:txBody>
                  <a:tcPr marL="76200" marR="76200" marT="76200" marB="762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vMerge="1">
                  <a:txBody>
                    <a:bodyPr/>
                    <a:lstStyle/>
                    <a:p>
                      <a:endParaRPr lang="es-CO"/>
                    </a:p>
                  </a:txBody>
                  <a:tcPr/>
                </a:tc>
                <a:tc hMerge="1" vMerge="1">
                  <a:txBody>
                    <a:bodyPr/>
                    <a:lstStyle/>
                    <a:p>
                      <a:endParaRPr lang="es-CO"/>
                    </a:p>
                  </a:txBody>
                  <a:tcPr/>
                </a:tc>
                <a:tc vMerge="1">
                  <a:txBody>
                    <a:bodyPr/>
                    <a:lstStyle/>
                    <a:p>
                      <a:endParaRPr lang="en-US"/>
                    </a:p>
                  </a:txBody>
                  <a:tcPr/>
                </a:tc>
                <a:extLst>
                  <a:ext uri="{0D108BD9-81ED-4DB2-BD59-A6C34878D82A}">
                    <a16:rowId xmlns:a16="http://schemas.microsoft.com/office/drawing/2014/main" val="10006"/>
                  </a:ext>
                </a:extLst>
              </a:tr>
              <a:tr h="648704">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The Compassionate Friend Parents Bereaved of a School Age Child (4-16)</a:t>
                      </a:r>
                      <a:endParaRPr sz="1800" u="none" strike="noStrike" cap="none" dirty="0">
                        <a:solidFill>
                          <a:srgbClr val="0070C0"/>
                        </a:solidFill>
                        <a:latin typeface="Raleway" pitchFamily="2" charset="0"/>
                      </a:endParaRPr>
                    </a:p>
                  </a:txBody>
                  <a:tcPr marL="76200" marR="76200" marT="76200" marB="7620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vMerge="1">
                  <a:txBody>
                    <a:bodyPr/>
                    <a:lstStyle/>
                    <a:p>
                      <a:endParaRPr lang="en-US"/>
                    </a:p>
                  </a:txBody>
                  <a:tcPr/>
                </a:tc>
                <a:tc gridSpan="3" vMerge="1">
                  <a:txBody>
                    <a:bodyPr/>
                    <a:lstStyle/>
                    <a:p>
                      <a:pPr marL="0" marR="0" lvl="0" indent="0" algn="ctr" rtl="0">
                        <a:lnSpc>
                          <a:spcPct val="140025"/>
                        </a:lnSpc>
                        <a:spcBef>
                          <a:spcPts val="0"/>
                        </a:spcBef>
                        <a:spcAft>
                          <a:spcPts val="0"/>
                        </a:spcAft>
                        <a:buNone/>
                      </a:pPr>
                      <a:endParaRPr sz="1100" u="none" strike="noStrike" cap="none"/>
                    </a:p>
                  </a:txBody>
                  <a:tcPr marL="76200" marR="76200" marT="76200" marB="762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vMerge="1">
                  <a:txBody>
                    <a:bodyPr/>
                    <a:lstStyle/>
                    <a:p>
                      <a:endParaRPr lang="es-CO"/>
                    </a:p>
                  </a:txBody>
                  <a:tcPr/>
                </a:tc>
                <a:tc hMerge="1" vMerge="1">
                  <a:txBody>
                    <a:bodyPr/>
                    <a:lstStyle/>
                    <a:p>
                      <a:endParaRPr lang="es-CO"/>
                    </a:p>
                  </a:txBody>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243" name="Google Shape;243;p17"/>
          <p:cNvSpPr txBox="1"/>
          <p:nvPr/>
        </p:nvSpPr>
        <p:spPr>
          <a:xfrm>
            <a:off x="1028700" y="570547"/>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BEREAVEMENT</a:t>
            </a:r>
            <a:endParaRPr sz="4400" dirty="0">
              <a:solidFill>
                <a:srgbClr val="2289B8"/>
              </a:solidFill>
            </a:endParaRPr>
          </a:p>
        </p:txBody>
      </p:sp>
      <p:grpSp>
        <p:nvGrpSpPr>
          <p:cNvPr id="244" name="Google Shape;244;p17"/>
          <p:cNvGrpSpPr/>
          <p:nvPr/>
        </p:nvGrpSpPr>
        <p:grpSpPr>
          <a:xfrm>
            <a:off x="285735" y="8501301"/>
            <a:ext cx="17747967" cy="1513999"/>
            <a:chOff x="0" y="0"/>
            <a:chExt cx="23663956" cy="2018665"/>
          </a:xfrm>
        </p:grpSpPr>
        <p:sp>
          <p:nvSpPr>
            <p:cNvPr id="245" name="Google Shape;245;p17"/>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1">
                <a:alphaModFix/>
              </a:blip>
              <a:stretch>
                <a:fillRect/>
              </a:stretch>
            </a:blipFill>
            <a:ln>
              <a:noFill/>
            </a:ln>
          </p:spPr>
          <p:txBody>
            <a:bodyPr/>
            <a:lstStyle/>
            <a:p>
              <a:endParaRPr lang="en-US"/>
            </a:p>
          </p:txBody>
        </p:sp>
        <p:sp>
          <p:nvSpPr>
            <p:cNvPr id="246" name="Google Shape;246;p17"/>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2">
                <a:alphaModFix/>
              </a:blip>
              <a:stretch>
                <a:fillRect/>
              </a:stretch>
            </a:blipFill>
            <a:ln>
              <a:noFill/>
            </a:ln>
          </p:spPr>
          <p:txBody>
            <a:bodyPr/>
            <a:lstStyle/>
            <a:p>
              <a:endParaRPr lang="en-US"/>
            </a:p>
          </p:txBody>
        </p:sp>
        <p:sp>
          <p:nvSpPr>
            <p:cNvPr id="247" name="Google Shape;247;p17"/>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3">
                <a:alphaModFix/>
              </a:blip>
              <a:stretch>
                <a:fillRect l="-4230"/>
              </a:stretch>
            </a:blipFill>
            <a:ln>
              <a:noFill/>
            </a:ln>
          </p:spPr>
          <p:txBody>
            <a:bodyPr/>
            <a:lstStyle/>
            <a:p>
              <a:endParaRPr lang="en-US"/>
            </a:p>
          </p:txBody>
        </p:sp>
      </p:grpSp>
      <p:sp>
        <p:nvSpPr>
          <p:cNvPr id="3" name="Botón de acción: ir a inicio 2">
            <a:hlinkClick r:id="rId14" action="ppaction://hlinksldjump" highlightClick="1"/>
            <a:extLst>
              <a:ext uri="{FF2B5EF4-FFF2-40B4-BE49-F238E27FC236}">
                <a16:creationId xmlns:a16="http://schemas.microsoft.com/office/drawing/2014/main" id="{12824420-436E-B3DD-EE8F-3A14BB37293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aphicFrame>
        <p:nvGraphicFramePr>
          <p:cNvPr id="252" name="Google Shape;252;p18"/>
          <p:cNvGraphicFramePr/>
          <p:nvPr>
            <p:extLst>
              <p:ext uri="{D42A27DB-BD31-4B8C-83A1-F6EECF244321}">
                <p14:modId xmlns:p14="http://schemas.microsoft.com/office/powerpoint/2010/main" val="2793732533"/>
              </p:ext>
            </p:extLst>
          </p:nvPr>
        </p:nvGraphicFramePr>
        <p:xfrm>
          <a:off x="1028700" y="1149951"/>
          <a:ext cx="16230600" cy="7085825"/>
        </p:xfrm>
        <a:graphic>
          <a:graphicData uri="http://schemas.openxmlformats.org/drawingml/2006/table">
            <a:tbl>
              <a:tblPr>
                <a:noFill/>
                <a:tableStyleId>{3B1929FC-6638-49D3-AB63-535F109E193D}</a:tableStyleId>
              </a:tblPr>
              <a:tblGrid>
                <a:gridCol w="5834369">
                  <a:extLst>
                    <a:ext uri="{9D8B030D-6E8A-4147-A177-3AD203B41FA5}">
                      <a16:colId xmlns:a16="http://schemas.microsoft.com/office/drawing/2014/main" val="20000"/>
                    </a:ext>
                  </a:extLst>
                </a:gridCol>
                <a:gridCol w="3034145">
                  <a:extLst>
                    <a:ext uri="{9D8B030D-6E8A-4147-A177-3AD203B41FA5}">
                      <a16:colId xmlns:a16="http://schemas.microsoft.com/office/drawing/2014/main" val="20001"/>
                    </a:ext>
                  </a:extLst>
                </a:gridCol>
                <a:gridCol w="3844637">
                  <a:extLst>
                    <a:ext uri="{9D8B030D-6E8A-4147-A177-3AD203B41FA5}">
                      <a16:colId xmlns:a16="http://schemas.microsoft.com/office/drawing/2014/main" val="20002"/>
                    </a:ext>
                  </a:extLst>
                </a:gridCol>
                <a:gridCol w="3517449">
                  <a:extLst>
                    <a:ext uri="{9D8B030D-6E8A-4147-A177-3AD203B41FA5}">
                      <a16:colId xmlns:a16="http://schemas.microsoft.com/office/drawing/2014/main" val="20003"/>
                    </a:ext>
                  </a:extLst>
                </a:gridCol>
              </a:tblGrid>
              <a:tr h="823325">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rPr>
                        <a:t>Getting</a:t>
                      </a:r>
                      <a:r>
                        <a:rPr lang="en-US" sz="1800" b="1" u="none" strike="noStrike" cap="none" dirty="0">
                          <a:solidFill>
                            <a:srgbClr val="000000"/>
                          </a:solidFill>
                          <a:latin typeface="Raleway" pitchFamily="2" charset="0"/>
                          <a:ea typeface="Raleway"/>
                          <a:cs typeface="Raleway"/>
                          <a:sym typeface="Raleway"/>
                        </a:rPr>
                        <a:t> Advice</a:t>
                      </a:r>
                      <a:endParaRPr sz="1800" u="none" strike="noStrike" cap="none" dirty="0">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National Bullying Helpline (All Age)</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tc rowSpan="6">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5" action="ppaction://hlinksldjump">
                            <a:extLst>
                              <a:ext uri="{A12FA001-AC4F-418D-AE19-62706E023703}">
                                <ahyp:hlinkClr xmlns:ahyp="http://schemas.microsoft.com/office/drawing/2018/hyperlinkcolor" val="tx"/>
                              </a:ext>
                            </a:extLst>
                          </a:hlinkClick>
                        </a:rPr>
                        <a:t>Emotional Wellbeing Specialist Nurses</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857139097"/>
                  </a:ext>
                </a:extLst>
              </a:tr>
              <a:tr h="0">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dirty="0">
                          <a:solidFill>
                            <a:srgbClr val="0070C0"/>
                          </a:solidFill>
                          <a:latin typeface="Raleway" pitchFamily="2" charset="0"/>
                          <a:hlinkClick r:id="rId6" action="ppaction://hlinksldjump">
                            <a:extLst>
                              <a:ext uri="{A12FA001-AC4F-418D-AE19-62706E023703}">
                                <ahyp:hlinkClr xmlns:ahyp="http://schemas.microsoft.com/office/drawing/2018/hyperlinkcolor" val="tx"/>
                              </a:ext>
                            </a:extLst>
                          </a:hlinkClick>
                        </a:rPr>
                        <a:t>Street Games</a:t>
                      </a:r>
                      <a:endParaRPr lang="en-US" sz="1800"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253409824"/>
                  </a:ext>
                </a:extLst>
              </a:tr>
              <a:tr h="0">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7"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School Nursing Service Oldham Community</a:t>
                      </a:r>
                      <a:endParaRPr lang="en-US"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48531801"/>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Bullying UK (for young people, parents / carers and professionals)</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Kooth</a:t>
                      </a:r>
                      <a:r>
                        <a:rPr lang="en-US" sz="1800" u="none"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 (10 to 25 years) </a:t>
                      </a:r>
                      <a:endParaRPr lang="en-US"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100" u="none" strike="noStrike" cap="none"/>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Kidscape (For young people, parents and professionals with practical strategies to prevent bullying)</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28575" cap="flat" cmpd="sng">
                      <a:solidFill>
                        <a:srgbClr val="000000"/>
                      </a:solidFill>
                      <a:prstDash val="solid"/>
                      <a:round/>
                      <a:headEnd type="none" w="sm" len="sm"/>
                      <a:tailEnd type="none" w="sm" len="sm"/>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28575" cap="flat" cmpd="sng">
                      <a:no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90500" marR="190500" marT="190500" marB="190500" anchor="ctr">
                    <a:lnL w="28575" cap="flat" cmpd="sng">
                      <a:solidFill>
                        <a:srgbClr val="000000"/>
                      </a:solidFill>
                      <a:prstDash val="solid"/>
                      <a:round/>
                      <a:headEnd type="none" w="sm" len="sm"/>
                      <a:tailEnd type="none" w="sm" len="sm"/>
                    </a:lnL>
                    <a:lnR w="28575" cap="flat" cmpd="sng">
                      <a:no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vMerge="1">
                  <a:txBody>
                    <a:bodyPr/>
                    <a:lstStyle/>
                    <a:p>
                      <a:pPr marL="0" marR="0" lvl="0" indent="0" algn="ctr" rtl="0">
                        <a:lnSpc>
                          <a:spcPct val="140025"/>
                        </a:lnSpc>
                        <a:spcBef>
                          <a:spcPts val="0"/>
                        </a:spcBef>
                        <a:spcAft>
                          <a:spcPts val="0"/>
                        </a:spcAft>
                        <a:buNone/>
                      </a:pPr>
                      <a:endParaRPr sz="1100" u="none" strike="noStrike" cap="none" dirty="0"/>
                    </a:p>
                  </a:txBody>
                  <a:tcPr marL="190500" marR="190500" marT="190500" marB="190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53" name="Google Shape;253;p18"/>
          <p:cNvSpPr txBox="1"/>
          <p:nvPr/>
        </p:nvSpPr>
        <p:spPr>
          <a:xfrm>
            <a:off x="1028700" y="201999"/>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BULLYING</a:t>
            </a:r>
            <a:endParaRPr sz="4400" dirty="0">
              <a:solidFill>
                <a:srgbClr val="2289B8"/>
              </a:solidFill>
            </a:endParaRPr>
          </a:p>
        </p:txBody>
      </p:sp>
      <p:grpSp>
        <p:nvGrpSpPr>
          <p:cNvPr id="254" name="Google Shape;254;p18"/>
          <p:cNvGrpSpPr/>
          <p:nvPr/>
        </p:nvGrpSpPr>
        <p:grpSpPr>
          <a:xfrm>
            <a:off x="285735" y="8501301"/>
            <a:ext cx="17747967" cy="1513999"/>
            <a:chOff x="0" y="0"/>
            <a:chExt cx="23663956" cy="2018665"/>
          </a:xfrm>
        </p:grpSpPr>
        <p:sp>
          <p:nvSpPr>
            <p:cNvPr id="255" name="Google Shape;255;p18"/>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1">
                <a:alphaModFix/>
              </a:blip>
              <a:stretch>
                <a:fillRect/>
              </a:stretch>
            </a:blipFill>
            <a:ln>
              <a:noFill/>
            </a:ln>
          </p:spPr>
          <p:txBody>
            <a:bodyPr/>
            <a:lstStyle/>
            <a:p>
              <a:endParaRPr lang="en-US"/>
            </a:p>
          </p:txBody>
        </p:sp>
        <p:sp>
          <p:nvSpPr>
            <p:cNvPr id="256" name="Google Shape;256;p18"/>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2">
                <a:alphaModFix/>
              </a:blip>
              <a:stretch>
                <a:fillRect/>
              </a:stretch>
            </a:blipFill>
            <a:ln>
              <a:noFill/>
            </a:ln>
          </p:spPr>
          <p:txBody>
            <a:bodyPr/>
            <a:lstStyle/>
            <a:p>
              <a:endParaRPr lang="en-US"/>
            </a:p>
          </p:txBody>
        </p:sp>
        <p:sp>
          <p:nvSpPr>
            <p:cNvPr id="257" name="Google Shape;257;p18"/>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3">
                <a:alphaModFix/>
              </a:blip>
              <a:stretch>
                <a:fillRect l="-4230"/>
              </a:stretch>
            </a:blipFill>
            <a:ln>
              <a:noFill/>
            </a:ln>
          </p:spPr>
          <p:txBody>
            <a:bodyPr/>
            <a:lstStyle/>
            <a:p>
              <a:endParaRPr lang="en-US"/>
            </a:p>
          </p:txBody>
        </p:sp>
      </p:grpSp>
      <p:sp>
        <p:nvSpPr>
          <p:cNvPr id="3" name="Botón de acción: ir a inicio 2">
            <a:hlinkClick r:id="rId14" action="ppaction://hlinksldjump" highlightClick="1"/>
            <a:extLst>
              <a:ext uri="{FF2B5EF4-FFF2-40B4-BE49-F238E27FC236}">
                <a16:creationId xmlns:a16="http://schemas.microsoft.com/office/drawing/2014/main" id="{49523EE1-3115-CC5D-4175-87C76CB18207}"/>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aphicFrame>
        <p:nvGraphicFramePr>
          <p:cNvPr id="262" name="Google Shape;262;p19"/>
          <p:cNvGraphicFramePr/>
          <p:nvPr>
            <p:extLst>
              <p:ext uri="{D42A27DB-BD31-4B8C-83A1-F6EECF244321}">
                <p14:modId xmlns:p14="http://schemas.microsoft.com/office/powerpoint/2010/main" val="3353645401"/>
              </p:ext>
            </p:extLst>
          </p:nvPr>
        </p:nvGraphicFramePr>
        <p:xfrm>
          <a:off x="1028700" y="1163789"/>
          <a:ext cx="16230600" cy="7277824"/>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3834119">
                  <a:extLst>
                    <a:ext uri="{9D8B030D-6E8A-4147-A177-3AD203B41FA5}">
                      <a16:colId xmlns:a16="http://schemas.microsoft.com/office/drawing/2014/main" val="20001"/>
                    </a:ext>
                  </a:extLst>
                </a:gridCol>
                <a:gridCol w="4281181">
                  <a:extLst>
                    <a:ext uri="{9D8B030D-6E8A-4147-A177-3AD203B41FA5}">
                      <a16:colId xmlns:a16="http://schemas.microsoft.com/office/drawing/2014/main" val="1539195898"/>
                    </a:ext>
                  </a:extLst>
                </a:gridCol>
                <a:gridCol w="4057650">
                  <a:extLst>
                    <a:ext uri="{9D8B030D-6E8A-4147-A177-3AD203B41FA5}">
                      <a16:colId xmlns:a16="http://schemas.microsoft.com/office/drawing/2014/main" val="20003"/>
                    </a:ext>
                  </a:extLst>
                </a:gridCol>
              </a:tblGrid>
              <a:tr h="701400">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23825" marR="123825" marT="123825" marB="1238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457336">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Childline (Under 19 years old)</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lnL w="19050" cap="flat" cmpd="sng" algn="ctr">
                      <a:solidFill>
                        <a:srgbClr val="000000"/>
                      </a:solidFill>
                      <a:prstDash val="solid"/>
                      <a:round/>
                      <a:headEnd type="none" w="sm" len="sm"/>
                      <a:tailEnd type="none" w="sm" len="sm"/>
                    </a:lnL>
                    <a:lnT w="38100" cap="flat" cmpd="sng" algn="ctr">
                      <a:solidFill>
                        <a:schemeClr val="accent4">
                          <a:lumMod val="50000"/>
                        </a:schemeClr>
                      </a:solidFill>
                      <a:prstDash val="solid"/>
                      <a:round/>
                      <a:headEnd type="none" w="med" len="med"/>
                      <a:tailEnd type="none" w="med" len="med"/>
                    </a:lnT>
                  </a:tcPr>
                </a:tc>
                <a:extLst>
                  <a:ext uri="{0D108BD9-81ED-4DB2-BD59-A6C34878D82A}">
                    <a16:rowId xmlns:a16="http://schemas.microsoft.com/office/drawing/2014/main" val="10001"/>
                  </a:ext>
                </a:extLst>
              </a:tr>
              <a:tr h="457764">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Young Minds (People of all ages and backgrounds)</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rPr>
                        <a:t> </a:t>
                      </a:r>
                      <a:r>
                        <a:rPr lang="en-US" sz="1800" u="none" strike="noStrike" cap="none" dirty="0">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School Nursing Service Oldham Community</a:t>
                      </a:r>
                      <a:endParaRPr lang="en-US"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40000"/>
                        </a:lnSpc>
                        <a:spcBef>
                          <a:spcPts val="0"/>
                        </a:spcBef>
                        <a:spcAft>
                          <a:spcPts val="0"/>
                        </a:spcAft>
                        <a:buNone/>
                      </a:pP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noFill/>
                      <a:prstDash val="solid"/>
                      <a:round/>
                      <a:headEnd type="none" w="med" len="med"/>
                      <a:tailEnd type="none" w="med" len="med"/>
                    </a:lnB>
                  </a:tcPr>
                </a:tc>
                <a:extLst>
                  <a:ext uri="{0D108BD9-81ED-4DB2-BD59-A6C34878D82A}">
                    <a16:rowId xmlns:a16="http://schemas.microsoft.com/office/drawing/2014/main" val="10002"/>
                  </a:ext>
                </a:extLst>
              </a:tr>
              <a:tr h="274374">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9"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gridSpan="2">
                  <a:txBody>
                    <a:bodyPr/>
                    <a:lstStyle/>
                    <a:p>
                      <a:pPr marL="0" marR="0" lvl="0" indent="0" algn="ctr" rtl="0">
                        <a:lnSpc>
                          <a:spcPct val="140000"/>
                        </a:lnSpc>
                        <a:spcBef>
                          <a:spcPts val="0"/>
                        </a:spcBef>
                        <a:spcAft>
                          <a:spcPts val="0"/>
                        </a:spcAft>
                        <a:buNone/>
                      </a:pP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71355399"/>
                  </a:ext>
                </a:extLst>
              </a:tr>
              <a:tr h="293614">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Anxiety UK (All Age)</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rowSpan="4"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lang="en-US"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lang="en-US"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lang="en-US"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19050" cap="flat" cmpd="sng">
                      <a:no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tcPr>
                </a:tc>
                <a:tc rowSpan="4" hMerge="1">
                  <a:txBody>
                    <a:bodyPr/>
                    <a:lstStyle/>
                    <a:p>
                      <a:pPr marL="0" marR="0" lvl="0" indent="0" algn="ctr" rtl="0">
                        <a:lnSpc>
                          <a:spcPct val="140000"/>
                        </a:lnSpc>
                        <a:spcBef>
                          <a:spcPts val="0"/>
                        </a:spcBef>
                        <a:spcAft>
                          <a:spcPts val="0"/>
                        </a:spcAft>
                        <a:buNone/>
                      </a:pPr>
                      <a:endParaRPr sz="1100" u="none" strike="noStrike" cap="none"/>
                    </a:p>
                  </a:txBody>
                  <a:tcPr marL="123825" marR="123825" marT="123825" marB="123825"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93614">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dirty="0">
                          <a:solidFill>
                            <a:srgbClr val="0070C0"/>
                          </a:solidFill>
                          <a:latin typeface="Raleway" pitchFamily="2" charset="0"/>
                          <a:hlinkClick r:id="rId11" action="ppaction://hlinksldjump">
                            <a:extLst>
                              <a:ext uri="{A12FA001-AC4F-418D-AE19-62706E023703}">
                                <ahyp:hlinkClr xmlns:ahyp="http://schemas.microsoft.com/office/drawing/2018/hyperlinkcolor" val="tx"/>
                              </a:ext>
                            </a:extLst>
                          </a:hlinkClick>
                        </a:rPr>
                        <a:t>Street Games</a:t>
                      </a:r>
                      <a:endParaRPr lang="en-US" sz="1800"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66804941"/>
                  </a:ext>
                </a:extLst>
              </a:tr>
              <a:tr h="425273">
                <a:tc>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hlinkClick r:id="rId12" action="ppaction://hlinksldjump">
                            <a:extLst>
                              <a:ext uri="{A12FA001-AC4F-418D-AE19-62706E023703}">
                                <ahyp:hlinkClr xmlns:ahyp="http://schemas.microsoft.com/office/drawing/2018/hyperlinkcolor" val="tx"/>
                              </a:ext>
                            </a:extLst>
                          </a:hlinkClick>
                        </a:rPr>
                        <a:t>myHappymind</a:t>
                      </a:r>
                      <a:r>
                        <a:rPr lang="en-US" sz="1800" u="none" strike="noStrike" cap="none" dirty="0">
                          <a:solidFill>
                            <a:srgbClr val="0070C0"/>
                          </a:solidFill>
                          <a:latin typeface="Raleway" pitchFamily="2" charset="0"/>
                          <a:hlinkClick r:id="rId12" action="ppaction://hlinksldjump">
                            <a:extLst>
                              <a:ext uri="{A12FA001-AC4F-418D-AE19-62706E023703}">
                                <ahyp:hlinkClr xmlns:ahyp="http://schemas.microsoft.com/office/drawing/2018/hyperlinkcolor" val="tx"/>
                              </a:ext>
                            </a:extLst>
                          </a:hlinkClick>
                        </a:rPr>
                        <a:t> (3 to 11 years) </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endParaRPr lang="en-US"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675802960"/>
                  </a:ext>
                </a:extLst>
              </a:tr>
              <a:tr h="0">
                <a:tc gridSpan="2">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Kooth</a:t>
                      </a:r>
                      <a:r>
                        <a:rPr lang="en-US" sz="1800" u="none"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 (10 to 25 years) </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gridSpan="2" v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vMerge="1">
                  <a:txBody>
                    <a:bodyPr/>
                    <a:lstStyle/>
                    <a:p>
                      <a:pPr marL="0" marR="0" lvl="0" indent="0" algn="ctr" rtl="0">
                        <a:lnSpc>
                          <a:spcPct val="140000"/>
                        </a:lnSpc>
                        <a:spcBef>
                          <a:spcPts val="0"/>
                        </a:spcBef>
                        <a:spcAft>
                          <a:spcPts val="0"/>
                        </a:spcAft>
                        <a:buNone/>
                      </a:pPr>
                      <a:endParaRPr sz="1100" u="none" strike="noStrike" cap="none"/>
                    </a:p>
                  </a:txBody>
                  <a:tcPr marL="123825" marR="123825" marT="123825" marB="1238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7184">
                <a:tc gridSpan="3">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r>
                        <a:rPr lang="en-US" sz="1800" u="none" strike="noStrike" cap="none" dirty="0">
                          <a:solidFill>
                            <a:srgbClr val="0070C0"/>
                          </a:solidFill>
                          <a:latin typeface="Raleway" pitchFamily="2" charset="0"/>
                          <a:ea typeface="Raleway"/>
                          <a:cs typeface="Raleway"/>
                          <a:sym typeface="Raleway"/>
                          <a:hlinkClick r:id="rId14" action="ppaction://hlinksldjump">
                            <a:extLst>
                              <a:ext uri="{A12FA001-AC4F-418D-AE19-62706E023703}">
                                <ahyp:hlinkClr xmlns:ahyp="http://schemas.microsoft.com/office/drawing/2018/hyperlinkcolor" val="tx"/>
                              </a:ext>
                            </a:extLst>
                          </a:hlinkClick>
                        </a:rPr>
                        <a:t>Educational Psychology &amp; Advisory Teachers (0 to 25 years old)</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00"/>
                        </a:lnSpc>
                        <a:spcBef>
                          <a:spcPts val="0"/>
                        </a:spcBef>
                        <a:spcAft>
                          <a:spcPts val="0"/>
                        </a:spcAft>
                        <a:buNone/>
                      </a:pPr>
                      <a:endParaRPr lang="en-US" sz="1800" u="none" strike="noStrike" cap="none" dirty="0">
                        <a:latin typeface="Raleway" pitchFamily="2" charset="0"/>
                      </a:endParaRPr>
                    </a:p>
                  </a:txBody>
                  <a:tcPr marL="123825" marR="123825" marT="123825" marB="123825" anchor="ctr">
                    <a:lnL w="38100" cap="flat" cmpd="sng" algn="ctr">
                      <a:no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row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19050" cap="flat" cmpd="sng" algn="ctr">
                      <a:no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701400">
                <a:tc gridSpan="3">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5" action="ppaction://hlinksldjump">
                            <a:extLst>
                              <a:ext uri="{A12FA001-AC4F-418D-AE19-62706E023703}">
                                <ahyp:hlinkClr xmlns:ahyp="http://schemas.microsoft.com/office/drawing/2018/hyperlinkcolor" val="tx"/>
                              </a:ext>
                            </a:extLst>
                          </a:hlinkClick>
                        </a:rPr>
                        <a:t>Oldham young people’s mental health support team(4 to 18 years old)</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hMerge="1">
                  <a:txBody>
                    <a:bodyPr/>
                    <a:lstStyle/>
                    <a:p>
                      <a:pPr marL="0" marR="0" lvl="0" indent="0" algn="ctr" rtl="0">
                        <a:lnSpc>
                          <a:spcPct val="140000"/>
                        </a:lnSpc>
                        <a:spcBef>
                          <a:spcPts val="0"/>
                        </a:spcBef>
                        <a:spcAft>
                          <a:spcPts val="0"/>
                        </a:spcAft>
                        <a:buNone/>
                      </a:pPr>
                      <a:endParaRPr lang="en-US" sz="1800" u="none" strike="noStrike" cap="none" dirty="0">
                        <a:latin typeface="Raleway" pitchFamily="2" charset="0"/>
                      </a:endParaRPr>
                    </a:p>
                  </a:txBody>
                  <a:tcPr marL="123825" marR="123825" marT="123825" marB="123825" anchor="ctr">
                    <a:lnL w="38100" cap="flat" cmpd="sng" algn="ctr">
                      <a:no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n-US"/>
                    </a:p>
                  </a:txBody>
                  <a:tcPr/>
                </a:tc>
                <a:tc v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63" name="Google Shape;263;p19"/>
          <p:cNvSpPr txBox="1"/>
          <p:nvPr/>
        </p:nvSpPr>
        <p:spPr>
          <a:xfrm>
            <a:off x="1028700" y="156150"/>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CONFIDENCE / SELF ESTEEM</a:t>
            </a:r>
            <a:endParaRPr sz="4400" dirty="0">
              <a:solidFill>
                <a:srgbClr val="2289B8"/>
              </a:solidFill>
            </a:endParaRPr>
          </a:p>
        </p:txBody>
      </p:sp>
      <p:grpSp>
        <p:nvGrpSpPr>
          <p:cNvPr id="264" name="Google Shape;264;p19"/>
          <p:cNvGrpSpPr/>
          <p:nvPr/>
        </p:nvGrpSpPr>
        <p:grpSpPr>
          <a:xfrm>
            <a:off x="285735" y="8501301"/>
            <a:ext cx="17747967" cy="1513999"/>
            <a:chOff x="0" y="0"/>
            <a:chExt cx="23663956" cy="2018665"/>
          </a:xfrm>
        </p:grpSpPr>
        <p:sp>
          <p:nvSpPr>
            <p:cNvPr id="265" name="Google Shape;265;p19"/>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6">
                <a:alphaModFix/>
              </a:blip>
              <a:stretch>
                <a:fillRect/>
              </a:stretch>
            </a:blipFill>
            <a:ln>
              <a:noFill/>
            </a:ln>
          </p:spPr>
          <p:txBody>
            <a:bodyPr/>
            <a:lstStyle/>
            <a:p>
              <a:endParaRPr lang="en-US"/>
            </a:p>
          </p:txBody>
        </p:sp>
        <p:sp>
          <p:nvSpPr>
            <p:cNvPr id="266" name="Google Shape;266;p19"/>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7">
                <a:alphaModFix/>
              </a:blip>
              <a:stretch>
                <a:fillRect/>
              </a:stretch>
            </a:blipFill>
            <a:ln>
              <a:noFill/>
            </a:ln>
          </p:spPr>
          <p:txBody>
            <a:bodyPr/>
            <a:lstStyle/>
            <a:p>
              <a:endParaRPr lang="en-US"/>
            </a:p>
          </p:txBody>
        </p:sp>
        <p:sp>
          <p:nvSpPr>
            <p:cNvPr id="267" name="Google Shape;267;p19"/>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8">
                <a:alphaModFix/>
              </a:blip>
              <a:stretch>
                <a:fillRect l="-4230"/>
              </a:stretch>
            </a:blipFill>
            <a:ln>
              <a:noFill/>
            </a:ln>
          </p:spPr>
          <p:txBody>
            <a:bodyPr/>
            <a:lstStyle/>
            <a:p>
              <a:endParaRPr lang="en-US"/>
            </a:p>
          </p:txBody>
        </p:sp>
      </p:grpSp>
      <p:sp>
        <p:nvSpPr>
          <p:cNvPr id="3" name="Botón de acción: ir a inicio 2">
            <a:hlinkClick r:id="rId19" action="ppaction://hlinksldjump" highlightClick="1"/>
            <a:extLst>
              <a:ext uri="{FF2B5EF4-FFF2-40B4-BE49-F238E27FC236}">
                <a16:creationId xmlns:a16="http://schemas.microsoft.com/office/drawing/2014/main" id="{E4DE6510-B7EA-6A64-15BD-303B5027A175}"/>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graphicFrame>
        <p:nvGraphicFramePr>
          <p:cNvPr id="272" name="Google Shape;272;p20"/>
          <p:cNvGraphicFramePr/>
          <p:nvPr>
            <p:extLst>
              <p:ext uri="{D42A27DB-BD31-4B8C-83A1-F6EECF244321}">
                <p14:modId xmlns:p14="http://schemas.microsoft.com/office/powerpoint/2010/main" val="284317432"/>
              </p:ext>
            </p:extLst>
          </p:nvPr>
        </p:nvGraphicFramePr>
        <p:xfrm>
          <a:off x="1028700" y="2053107"/>
          <a:ext cx="16255134" cy="5106928"/>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3932959">
                  <a:extLst>
                    <a:ext uri="{9D8B030D-6E8A-4147-A177-3AD203B41FA5}">
                      <a16:colId xmlns:a16="http://schemas.microsoft.com/office/drawing/2014/main" val="20001"/>
                    </a:ext>
                  </a:extLst>
                </a:gridCol>
                <a:gridCol w="4206875">
                  <a:extLst>
                    <a:ext uri="{9D8B030D-6E8A-4147-A177-3AD203B41FA5}">
                      <a16:colId xmlns:a16="http://schemas.microsoft.com/office/drawing/2014/main" val="908135230"/>
                    </a:ext>
                  </a:extLst>
                </a:gridCol>
                <a:gridCol w="4057650">
                  <a:extLst>
                    <a:ext uri="{9D8B030D-6E8A-4147-A177-3AD203B41FA5}">
                      <a16:colId xmlns:a16="http://schemas.microsoft.com/office/drawing/2014/main" val="20003"/>
                    </a:ext>
                  </a:extLst>
                </a:gridCol>
              </a:tblGrid>
              <a:tr h="545450">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23825" marR="123825" marT="123825" marB="1238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38766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Childline (Under 19 years old)</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s-CO"/>
                    </a:p>
                  </a:txBody>
                  <a:tcPr>
                    <a:lnL w="19050" cap="flat" cmpd="sng" algn="ctr">
                      <a:solidFill>
                        <a:srgbClr val="000000"/>
                      </a:solidFill>
                      <a:prstDash val="solid"/>
                      <a:round/>
                      <a:headEnd type="none" w="sm" len="sm"/>
                      <a:tailEnd type="none" w="sm" len="sm"/>
                    </a:lnL>
                    <a:lnT w="38100" cap="flat" cmpd="sng" algn="ctr">
                      <a:solidFill>
                        <a:schemeClr val="accent4">
                          <a:lumMod val="50000"/>
                        </a:schemeClr>
                      </a:solidFill>
                      <a:prstDash val="solid"/>
                      <a:round/>
                      <a:headEnd type="none" w="med" len="med"/>
                      <a:tailEnd type="none" w="med" len="med"/>
                    </a:lnT>
                  </a:tcPr>
                </a:tc>
                <a:extLst>
                  <a:ext uri="{0D108BD9-81ED-4DB2-BD59-A6C34878D82A}">
                    <a16:rowId xmlns:a16="http://schemas.microsoft.com/office/drawing/2014/main" val="10001"/>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6" action="ppaction://hlinksldjump">
                            <a:extLst>
                              <a:ext uri="{A12FA001-AC4F-418D-AE19-62706E023703}">
                                <ahyp:hlinkClr xmlns:ahyp="http://schemas.microsoft.com/office/drawing/2018/hyperlinkcolor" val="tx"/>
                              </a:ext>
                            </a:extLst>
                          </a:hlinkClick>
                        </a:rPr>
                        <a:t>Samaritans (All Age)</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19050" cap="flat" cmpd="sng">
                      <a:noFill/>
                      <a:prstDash val="solid"/>
                      <a:round/>
                      <a:headEnd type="none" w="sm" len="sm"/>
                      <a:tailEnd type="none" w="sm" len="sm"/>
                    </a:lnR>
                    <a:lnT w="38100" cap="flat" cmpd="sng" algn="ctr">
                      <a:no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19050" cap="flat" cmpd="sng" algn="ctr">
                      <a:solidFill>
                        <a:srgbClr val="000000"/>
                      </a:solidFill>
                      <a:prstDash val="solid"/>
                      <a:round/>
                      <a:headEnd type="none" w="sm" len="sm"/>
                      <a:tailEnd type="none" w="sm" len="sm"/>
                    </a:lnL>
                    <a:lnR w="19050" cap="flat" cmpd="sng">
                      <a:no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rowSpan="6">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19050" cap="flat" cmpd="sng" algn="ctr">
                      <a:no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37538">
                <a:tc gridSpan="3">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v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row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19050" cap="flat" cmpd="sng">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596689380"/>
                  </a:ext>
                </a:extLst>
              </a:tr>
              <a:tr h="0">
                <a:tc gridSpan="2">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Kooth</a:t>
                      </a: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 (10 to 25 years) </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v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19050" cap="flat" cmpd="sng">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3780">
                <a:tc row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Educational Psychology &amp; Advisory Teachers (0 to 25 years old)</a:t>
                      </a:r>
                      <a:endParaRPr lang="en-US"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v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45450">
                <a:tc vMerge="1">
                  <a:txBody>
                    <a:bodyPr/>
                    <a:lstStyle/>
                    <a:p>
                      <a:endParaRPr lang="es-CO"/>
                    </a:p>
                  </a:txBody>
                  <a:tcPr/>
                </a:tc>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1" action="ppaction://hlinksldjump">
                            <a:extLst>
                              <a:ext uri="{A12FA001-AC4F-418D-AE19-62706E023703}">
                                <ahyp:hlinkClr xmlns:ahyp="http://schemas.microsoft.com/office/drawing/2018/hyperlinkcolor" val="tx"/>
                              </a:ext>
                            </a:extLst>
                          </a:hlinkClick>
                        </a:rPr>
                        <a:t>Oldham young people’s mental health support team(4 to 18 years old)</a:t>
                      </a:r>
                      <a:endParaRPr lang="en-US"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n-US"/>
                    </a:p>
                  </a:txBody>
                  <a:tcPr/>
                </a:tc>
                <a:tc v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73" name="Google Shape;273;p20"/>
          <p:cNvSpPr txBox="1"/>
          <p:nvPr/>
        </p:nvSpPr>
        <p:spPr>
          <a:xfrm>
            <a:off x="1028700" y="570547"/>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DEPRESSION</a:t>
            </a:r>
            <a:endParaRPr sz="4400" dirty="0">
              <a:solidFill>
                <a:srgbClr val="2289B8"/>
              </a:solidFill>
            </a:endParaRPr>
          </a:p>
        </p:txBody>
      </p:sp>
      <p:grpSp>
        <p:nvGrpSpPr>
          <p:cNvPr id="274" name="Google Shape;274;p20"/>
          <p:cNvGrpSpPr/>
          <p:nvPr/>
        </p:nvGrpSpPr>
        <p:grpSpPr>
          <a:xfrm>
            <a:off x="285735" y="8501301"/>
            <a:ext cx="17747967" cy="1513999"/>
            <a:chOff x="0" y="0"/>
            <a:chExt cx="23663956" cy="2018665"/>
          </a:xfrm>
        </p:grpSpPr>
        <p:sp>
          <p:nvSpPr>
            <p:cNvPr id="275" name="Google Shape;275;p20"/>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2">
                <a:alphaModFix/>
              </a:blip>
              <a:stretch>
                <a:fillRect/>
              </a:stretch>
            </a:blipFill>
            <a:ln>
              <a:noFill/>
            </a:ln>
          </p:spPr>
          <p:txBody>
            <a:bodyPr/>
            <a:lstStyle/>
            <a:p>
              <a:endParaRPr lang="en-US"/>
            </a:p>
          </p:txBody>
        </p:sp>
        <p:sp>
          <p:nvSpPr>
            <p:cNvPr id="276" name="Google Shape;276;p20"/>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3">
                <a:alphaModFix/>
              </a:blip>
              <a:stretch>
                <a:fillRect/>
              </a:stretch>
            </a:blipFill>
            <a:ln>
              <a:noFill/>
            </a:ln>
          </p:spPr>
          <p:txBody>
            <a:bodyPr/>
            <a:lstStyle/>
            <a:p>
              <a:endParaRPr lang="en-US"/>
            </a:p>
          </p:txBody>
        </p:sp>
        <p:sp>
          <p:nvSpPr>
            <p:cNvPr id="277" name="Google Shape;277;p20"/>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4">
                <a:alphaModFix/>
              </a:blip>
              <a:stretch>
                <a:fillRect l="-4230"/>
              </a:stretch>
            </a:blipFill>
            <a:ln>
              <a:noFill/>
            </a:ln>
          </p:spPr>
          <p:txBody>
            <a:bodyPr/>
            <a:lstStyle/>
            <a:p>
              <a:endParaRPr lang="en-US"/>
            </a:p>
          </p:txBody>
        </p:sp>
      </p:grpSp>
      <p:sp>
        <p:nvSpPr>
          <p:cNvPr id="3" name="Botón de acción: ir a inicio 2">
            <a:hlinkClick r:id="rId15" action="ppaction://hlinksldjump" highlightClick="1"/>
            <a:extLst>
              <a:ext uri="{FF2B5EF4-FFF2-40B4-BE49-F238E27FC236}">
                <a16:creationId xmlns:a16="http://schemas.microsoft.com/office/drawing/2014/main" id="{07214AFF-D7A4-194B-793C-7CF6478E90C4}"/>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graphicFrame>
        <p:nvGraphicFramePr>
          <p:cNvPr id="282" name="Google Shape;282;p21"/>
          <p:cNvGraphicFramePr/>
          <p:nvPr>
            <p:extLst>
              <p:ext uri="{D42A27DB-BD31-4B8C-83A1-F6EECF244321}">
                <p14:modId xmlns:p14="http://schemas.microsoft.com/office/powerpoint/2010/main" val="1193251074"/>
              </p:ext>
            </p:extLst>
          </p:nvPr>
        </p:nvGraphicFramePr>
        <p:xfrm>
          <a:off x="1028699" y="1720231"/>
          <a:ext cx="16230601" cy="6579338"/>
        </p:xfrm>
        <a:graphic>
          <a:graphicData uri="http://schemas.openxmlformats.org/drawingml/2006/table">
            <a:tbl>
              <a:tblPr>
                <a:noFill/>
                <a:tableStyleId>{3B1929FC-6638-49D3-AB63-535F109E193D}</a:tableStyleId>
              </a:tblPr>
              <a:tblGrid>
                <a:gridCol w="3444460">
                  <a:extLst>
                    <a:ext uri="{9D8B030D-6E8A-4147-A177-3AD203B41FA5}">
                      <a16:colId xmlns:a16="http://schemas.microsoft.com/office/drawing/2014/main" val="20000"/>
                    </a:ext>
                  </a:extLst>
                </a:gridCol>
                <a:gridCol w="5902036">
                  <a:extLst>
                    <a:ext uri="{9D8B030D-6E8A-4147-A177-3AD203B41FA5}">
                      <a16:colId xmlns:a16="http://schemas.microsoft.com/office/drawing/2014/main" val="3915817006"/>
                    </a:ext>
                  </a:extLst>
                </a:gridCol>
                <a:gridCol w="3449662">
                  <a:extLst>
                    <a:ext uri="{9D8B030D-6E8A-4147-A177-3AD203B41FA5}">
                      <a16:colId xmlns:a16="http://schemas.microsoft.com/office/drawing/2014/main" val="20002"/>
                    </a:ext>
                  </a:extLst>
                </a:gridCol>
                <a:gridCol w="3434443">
                  <a:extLst>
                    <a:ext uri="{9D8B030D-6E8A-4147-A177-3AD203B41FA5}">
                      <a16:colId xmlns:a16="http://schemas.microsoft.com/office/drawing/2014/main" val="1635599647"/>
                    </a:ext>
                  </a:extLst>
                </a:gridCol>
              </a:tblGrid>
              <a:tr h="661625">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avi" panose="020B0502040204020203" pitchFamily="34" charset="0"/>
                        </a:rPr>
                        <a:t>Getting</a:t>
                      </a:r>
                      <a:r>
                        <a:rPr lang="en-US" sz="1800" b="1" u="none" strike="noStrike" cap="none" dirty="0">
                          <a:solidFill>
                            <a:srgbClr val="000000"/>
                          </a:solidFill>
                          <a:latin typeface="Raleway" pitchFamily="2" charset="0"/>
                          <a:ea typeface="Raleway"/>
                          <a:cs typeface="Raavi" panose="020B0502040204020203" pitchFamily="34" charset="0"/>
                          <a:sym typeface="Raleway"/>
                        </a:rPr>
                        <a:t> Advice</a:t>
                      </a:r>
                      <a:endParaRPr sz="1800" u="none" strike="noStrike" cap="none" dirty="0">
                        <a:latin typeface="Raleway" pitchFamily="2" charset="0"/>
                        <a:cs typeface="Raavi" panose="020B0502040204020203" pitchFamily="34"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avi" panose="020B0502040204020203" pitchFamily="34" charset="0"/>
                          <a:sym typeface="Raleway"/>
                        </a:rPr>
                        <a:t>Getting Help</a:t>
                      </a:r>
                      <a:endParaRPr sz="1800" u="none" strike="noStrike" cap="none" dirty="0">
                        <a:latin typeface="Raleway" pitchFamily="2" charset="0"/>
                        <a:cs typeface="Raavi" panose="020B0502040204020203" pitchFamily="34"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avi" panose="020B0502040204020203" pitchFamily="34" charset="0"/>
                          <a:sym typeface="Raleway"/>
                        </a:rPr>
                        <a:t>Getting More Help</a:t>
                      </a:r>
                      <a:endParaRPr sz="1800" u="none" strike="noStrike" cap="none" dirty="0">
                        <a:latin typeface="Raleway" pitchFamily="2" charset="0"/>
                        <a:cs typeface="Raavi" panose="020B0502040204020203" pitchFamily="34"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75000"/>
                        </a:schemeClr>
                      </a:solidFill>
                      <a:prstDash val="solid"/>
                      <a:round/>
                      <a:headEnd type="none" w="med" len="med"/>
                      <a:tailEnd type="none" w="med" len="med"/>
                    </a:lnB>
                    <a:solidFill>
                      <a:srgbClr val="A897C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avi" panose="020B0502040204020203" pitchFamily="34" charset="0"/>
                          <a:sym typeface="Raleway"/>
                        </a:rPr>
                        <a:t>Getting Risk Support</a:t>
                      </a:r>
                      <a:endParaRPr sz="1800" u="none" strike="noStrike" cap="none" dirty="0">
                        <a:latin typeface="Raleway" pitchFamily="2" charset="0"/>
                        <a:cs typeface="Raavi" panose="020B0502040204020203" pitchFamily="34" charset="0"/>
                      </a:endParaRPr>
                    </a:p>
                  </a:txBody>
                  <a:tcPr marL="123825" marR="123825" marT="123825" marB="1238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822325">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s-CO" sz="1800" b="0" i="0" u="none" strike="noStrike" cap="none" dirty="0" err="1">
                          <a:solidFill>
                            <a:srgbClr val="0070C0"/>
                          </a:solidFill>
                          <a:latin typeface="Raleway" pitchFamily="2" charset="0"/>
                          <a:cs typeface="Raavi" panose="020B0502040204020203" pitchFamily="34" charset="0"/>
                          <a:sym typeface="Arial"/>
                          <a:hlinkClick r:id="rId3" action="ppaction://hlinksldjump">
                            <a:extLst>
                              <a:ext uri="{A12FA001-AC4F-418D-AE19-62706E023703}">
                                <ahyp:hlinkClr xmlns:ahyp="http://schemas.microsoft.com/office/drawing/2018/hyperlinkcolor" val="tx"/>
                              </a:ext>
                            </a:extLst>
                          </a:hlinkClick>
                        </a:rPr>
                        <a:t>Early</a:t>
                      </a:r>
                      <a:r>
                        <a:rPr lang="es-CO" sz="1800" b="0" i="0" u="none" strike="noStrike" cap="none" dirty="0">
                          <a:solidFill>
                            <a:srgbClr val="0070C0"/>
                          </a:solidFill>
                          <a:latin typeface="Raleway" pitchFamily="2" charset="0"/>
                          <a:cs typeface="Raavi" panose="020B0502040204020203" pitchFamily="34" charset="0"/>
                          <a:sym typeface="Arial"/>
                          <a:hlinkClick r:id="rId3"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cs typeface="Raavi" panose="020B0502040204020203" pitchFamily="34" charset="0"/>
                          <a:sym typeface="Arial"/>
                          <a:hlinkClick r:id="rId3" action="ppaction://hlinksldjump">
                            <a:extLst>
                              <a:ext uri="{A12FA001-AC4F-418D-AE19-62706E023703}">
                                <ahyp:hlinkClr xmlns:ahyp="http://schemas.microsoft.com/office/drawing/2018/hyperlinkcolor" val="tx"/>
                              </a:ext>
                            </a:extLst>
                          </a:hlinkClick>
                        </a:rPr>
                        <a:t>Help</a:t>
                      </a:r>
                      <a:r>
                        <a:rPr lang="es-CO" sz="1800" b="0" i="0" u="none" strike="noStrike" cap="none" dirty="0">
                          <a:solidFill>
                            <a:srgbClr val="0070C0"/>
                          </a:solidFill>
                          <a:latin typeface="Raleway" pitchFamily="2" charset="0"/>
                          <a:cs typeface="Raavi" panose="020B0502040204020203" pitchFamily="34" charset="0"/>
                          <a:sym typeface="Arial"/>
                          <a:hlinkClick r:id="rId3"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cs typeface="Raavi" panose="020B0502040204020203" pitchFamily="34" charset="0"/>
                          <a:sym typeface="Arial"/>
                          <a:hlinkClick r:id="rId3" action="ppaction://hlinksldjump">
                            <a:extLst>
                              <a:ext uri="{A12FA001-AC4F-418D-AE19-62706E023703}">
                                <ahyp:hlinkClr xmlns:ahyp="http://schemas.microsoft.com/office/drawing/2018/hyperlinkcolor" val="tx"/>
                              </a:ext>
                            </a:extLst>
                          </a:hlinkClick>
                        </a:rPr>
                        <a:t>All Age</a:t>
                      </a:r>
                      <a:r>
                        <a:rPr lang="es-CO" sz="1800" b="0" i="0" u="none" strike="noStrike" cap="none" dirty="0">
                          <a:solidFill>
                            <a:srgbClr val="0070C0"/>
                          </a:solidFill>
                          <a:latin typeface="Raleway" pitchFamily="2" charset="0"/>
                          <a:cs typeface="Raavi" panose="020B0502040204020203" pitchFamily="34" charset="0"/>
                          <a:sym typeface="Arial"/>
                          <a:hlinkClick r:id="rId3" action="ppaction://hlinksldjump">
                            <a:extLst>
                              <a:ext uri="{A12FA001-AC4F-418D-AE19-62706E023703}">
                                <ahyp:hlinkClr xmlns:ahyp="http://schemas.microsoft.com/office/drawing/2018/hyperlinkcolor" val="tx"/>
                              </a:ext>
                            </a:extLst>
                          </a:hlinkClick>
                        </a:rPr>
                        <a:t>)</a:t>
                      </a:r>
                      <a:endParaRPr lang="es-CO" sz="1800" b="0" i="0" u="none" strike="noStrike" cap="none" dirty="0">
                        <a:solidFill>
                          <a:srgbClr val="0070C0"/>
                        </a:solidFill>
                        <a:latin typeface="Raleway" pitchFamily="2" charset="0"/>
                        <a:cs typeface="Raavi" panose="020B0502040204020203" pitchFamily="34" charset="0"/>
                        <a:sym typeface="Arial"/>
                        <a:hlinkClick r:id="rId4" action="ppaction://hlinksldjump">
                          <a:extLst>
                            <a:ext uri="{A12FA001-AC4F-418D-AE19-62706E023703}">
                              <ahyp:hlinkClr xmlns:ahyp="http://schemas.microsoft.com/office/drawing/2018/hyperlinkcolor" val="tx"/>
                            </a:ext>
                          </a:extLst>
                        </a:hlinkClick>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cs typeface="Raavi" panose="020B0502040204020203" pitchFamily="34" charset="0"/>
                          <a:sym typeface="Arial"/>
                          <a:hlinkClick r:id="rId5"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cs typeface="Raavi" panose="020B0502040204020203" pitchFamily="34" charset="0"/>
                        <a:sym typeface="Arial"/>
                        <a:hlinkClick r:id="rId6" action="ppaction://hlinksldjump">
                          <a:extLst>
                            <a:ext uri="{A12FA001-AC4F-418D-AE19-62706E023703}">
                              <ahyp:hlinkClr xmlns:ahyp="http://schemas.microsoft.com/office/drawing/2018/hyperlinkcolor" val="tx"/>
                            </a:ext>
                          </a:extLst>
                        </a:hlinkClick>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0000"/>
                        </a:solidFill>
                        <a:latin typeface="Raleway" pitchFamily="2" charset="0"/>
                        <a:cs typeface="Raavi" panose="020B0502040204020203" pitchFamily="34" charset="0"/>
                        <a:sym typeface="Arial"/>
                        <a:hlinkClick r:id="rId6" action="ppaction://hlinksldjump">
                          <a:extLst>
                            <a:ext uri="{A12FA001-AC4F-418D-AE19-62706E023703}">
                              <ahyp:hlinkClr xmlns:ahyp="http://schemas.microsoft.com/office/drawing/2018/hyperlinkcolor" val="tx"/>
                            </a:ext>
                          </a:extLst>
                        </a:hlinkClick>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642041">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avi" panose="020B0502040204020203" pitchFamily="34" charset="0"/>
                          <a:sym typeface="Raleway"/>
                        </a:rPr>
                        <a:t> </a:t>
                      </a:r>
                      <a:endParaRPr sz="1800" u="none" strike="noStrike" cap="none" dirty="0">
                        <a:solidFill>
                          <a:srgbClr val="0070C0"/>
                        </a:solidFill>
                        <a:latin typeface="Raleway" pitchFamily="2" charset="0"/>
                        <a:cs typeface="Raavi" panose="020B0502040204020203" pitchFamily="34"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cs typeface="Raavi" panose="020B0502040204020203" pitchFamily="34"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7" action="ppaction://hlinksldjump">
                            <a:extLst>
                              <a:ext uri="{A12FA001-AC4F-418D-AE19-62706E023703}">
                                <ahyp:hlinkClr xmlns:ahyp="http://schemas.microsoft.com/office/drawing/2018/hyperlinkcolor" val="tx"/>
                              </a:ext>
                            </a:extLst>
                          </a:hlinkClick>
                        </a:rPr>
                        <a:t>Community </a:t>
                      </a:r>
                      <a:r>
                        <a:rPr lang="en-US" sz="1800" b="0" i="0" u="none" strike="noStrike" cap="none" dirty="0" err="1">
                          <a:solidFill>
                            <a:srgbClr val="0070C0"/>
                          </a:solidFill>
                          <a:latin typeface="Raleway" pitchFamily="2" charset="0"/>
                          <a:sym typeface="Arial"/>
                          <a:hlinkClick r:id="rId7" action="ppaction://hlinksldjump">
                            <a:extLst>
                              <a:ext uri="{A12FA001-AC4F-418D-AE19-62706E023703}">
                                <ahyp:hlinkClr xmlns:ahyp="http://schemas.microsoft.com/office/drawing/2018/hyperlinkcolor" val="tx"/>
                              </a:ext>
                            </a:extLst>
                          </a:hlinkClick>
                        </a:rPr>
                        <a:t>Paediatric</a:t>
                      </a:r>
                      <a:r>
                        <a:rPr lang="en-US" sz="1800" b="0" i="0" u="none" strike="noStrike" cap="none" dirty="0">
                          <a:solidFill>
                            <a:srgbClr val="0070C0"/>
                          </a:solidFill>
                          <a:latin typeface="Raleway" pitchFamily="2" charset="0"/>
                          <a:sym typeface="Arial"/>
                          <a:hlinkClick r:id="rId7" action="ppaction://hlinksldjump">
                            <a:extLst>
                              <a:ext uri="{A12FA001-AC4F-418D-AE19-62706E023703}">
                                <ahyp:hlinkClr xmlns:ahyp="http://schemas.microsoft.com/office/drawing/2018/hyperlinkcolor" val="tx"/>
                              </a:ext>
                            </a:extLst>
                          </a:hlinkClick>
                        </a:rPr>
                        <a:t> Service (new referrals of ADHD assessment under 8yrs and Oldham CAMHS 8yrs and above. ADHD assessment generally from 6+yrs)</a:t>
                      </a:r>
                    </a:p>
                  </a:txBody>
                  <a:tcPr marL="123825" marR="123825" marT="123825" marB="1238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rowSpan="5">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avi" panose="020B0502040204020203" pitchFamily="34" charset="0"/>
                          <a:sym typeface="Raleway"/>
                        </a:rPr>
                        <a:t> </a:t>
                      </a:r>
                      <a:endParaRPr lang="en-US" sz="1800" u="none" strike="noStrike" cap="none" dirty="0">
                        <a:solidFill>
                          <a:srgbClr val="0070C0"/>
                        </a:solidFill>
                        <a:latin typeface="Raleway" pitchFamily="2" charset="0"/>
                        <a:cs typeface="Raavi" panose="020B0502040204020203" pitchFamily="34"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avi" panose="020B0502040204020203" pitchFamily="34" charset="0"/>
                          <a:sym typeface="Raleway"/>
                        </a:rPr>
                        <a:t> </a:t>
                      </a:r>
                      <a:endParaRPr lang="en-US" sz="1800" u="none" strike="noStrike" cap="none" dirty="0">
                        <a:solidFill>
                          <a:srgbClr val="0070C0"/>
                        </a:solidFill>
                        <a:latin typeface="Raleway" pitchFamily="2" charset="0"/>
                        <a:cs typeface="Raavi" panose="020B0502040204020203" pitchFamily="34"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avi" panose="020B0502040204020203" pitchFamily="34" charset="0"/>
                          <a:sym typeface="Raleway"/>
                        </a:rPr>
                        <a:t> </a:t>
                      </a:r>
                      <a:endParaRPr lang="en-US" sz="1800" u="none" strike="noStrike" cap="none" dirty="0">
                        <a:solidFill>
                          <a:srgbClr val="0070C0"/>
                        </a:solidFill>
                        <a:latin typeface="Raleway" pitchFamily="2" charset="0"/>
                        <a:cs typeface="Raavi" panose="020B0502040204020203" pitchFamily="34"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avi" panose="020B0502040204020203" pitchFamily="34" charset="0"/>
                          <a:sym typeface="Raleway"/>
                        </a:rPr>
                        <a:t> </a:t>
                      </a:r>
                      <a:endParaRPr sz="1800" u="none" strike="noStrike" cap="none" dirty="0">
                        <a:solidFill>
                          <a:srgbClr val="0070C0"/>
                        </a:solidFill>
                        <a:latin typeface="Raleway" pitchFamily="2" charset="0"/>
                        <a:cs typeface="Raavi" panose="020B0502040204020203" pitchFamily="34" charset="0"/>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84734">
                <a:tc gridSpan="2">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avi" panose="020B0502040204020203" pitchFamily="34" charset="0"/>
                          <a:sym typeface="Raleway"/>
                          <a:hlinkClick r:id="rId8" action="ppaction://hlinksldjump">
                            <a:extLst>
                              <a:ext uri="{A12FA001-AC4F-418D-AE19-62706E023703}">
                                <ahyp:hlinkClr xmlns:ahyp="http://schemas.microsoft.com/office/drawing/2018/hyperlinkcolor" val="tx"/>
                              </a:ext>
                            </a:extLst>
                          </a:hlinkClick>
                        </a:rPr>
                        <a:t>Kooth</a:t>
                      </a:r>
                      <a:r>
                        <a:rPr lang="en-US" sz="1800" u="none" strike="noStrike" cap="none" dirty="0">
                          <a:solidFill>
                            <a:srgbClr val="0070C0"/>
                          </a:solidFill>
                          <a:latin typeface="Raleway" pitchFamily="2" charset="0"/>
                          <a:ea typeface="Raleway"/>
                          <a:cs typeface="Raavi" panose="020B0502040204020203" pitchFamily="34" charset="0"/>
                          <a:sym typeface="Raleway"/>
                          <a:hlinkClick r:id="rId8" action="ppaction://hlinksldjump">
                            <a:extLst>
                              <a:ext uri="{A12FA001-AC4F-418D-AE19-62706E023703}">
                                <ahyp:hlinkClr xmlns:ahyp="http://schemas.microsoft.com/office/drawing/2018/hyperlinkcolor" val="tx"/>
                              </a:ext>
                            </a:extLst>
                          </a:hlinkClick>
                        </a:rPr>
                        <a:t> (10 to 25 years) </a:t>
                      </a:r>
                      <a:endParaRPr lang="en-US" sz="1800" u="none" strike="noStrike" cap="none" dirty="0">
                        <a:solidFill>
                          <a:srgbClr val="0070C0"/>
                        </a:solidFill>
                        <a:latin typeface="Raleway" pitchFamily="2" charset="0"/>
                        <a:cs typeface="Raavi" panose="020B0502040204020203" pitchFamily="34"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avi" panose="020B0502040204020203" pitchFamily="34" charset="0"/>
                          <a:sym typeface="Raleway"/>
                        </a:rPr>
                        <a:t> </a:t>
                      </a:r>
                      <a:endParaRPr sz="1800" u="none" strike="noStrike" cap="none" dirty="0">
                        <a:solidFill>
                          <a:srgbClr val="0070C0"/>
                        </a:solidFill>
                        <a:latin typeface="Raleway" pitchFamily="2" charset="0"/>
                        <a:cs typeface="Raavi" panose="020B0502040204020203" pitchFamily="34"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390119">
                <a:tc rowSpan="3">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avi" panose="020B0502040204020203" pitchFamily="34" charset="0"/>
                          <a:sym typeface="Raleway"/>
                        </a:rPr>
                        <a:t> </a:t>
                      </a:r>
                      <a:endParaRPr sz="1800" u="none" strike="noStrike" cap="none" dirty="0">
                        <a:solidFill>
                          <a:srgbClr val="0070C0"/>
                        </a:solidFill>
                        <a:latin typeface="Raleway" pitchFamily="2" charset="0"/>
                        <a:cs typeface="Raavi" panose="020B0502040204020203" pitchFamily="34"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avi" panose="020B0502040204020203" pitchFamily="34" charset="0"/>
                          <a:sym typeface="Raleway"/>
                          <a:hlinkClick r:id="rId9"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cs typeface="Raavi" panose="020B0502040204020203" pitchFamily="34"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lnL w="38100" cap="flat" cmpd="sng" algn="ctr">
                      <a:solidFill>
                        <a:schemeClr val="accent4">
                          <a:lumMod val="50000"/>
                        </a:schemeClr>
                      </a:solidFill>
                      <a:prstDash val="solid"/>
                      <a:round/>
                      <a:headEnd type="none" w="med" len="med"/>
                      <a:tailEnd type="none" w="med" len="med"/>
                    </a:lnL>
                    <a:lnT w="38100" cap="flat" cmpd="sng" algn="ctr">
                      <a:solidFill>
                        <a:schemeClr val="accent4">
                          <a:lumMod val="50000"/>
                        </a:schemeClr>
                      </a:solidFill>
                      <a:prstDash val="solid"/>
                      <a:round/>
                      <a:headEnd type="none" w="med" len="med"/>
                      <a:tailEnd type="none" w="med" len="med"/>
                    </a:lnT>
                  </a:tcPr>
                </a:tc>
                <a:tc vMerge="1">
                  <a:txBody>
                    <a:bodyPr/>
                    <a:lstStyle/>
                    <a:p>
                      <a:endParaRPr lang="en-US"/>
                    </a:p>
                  </a:txBody>
                  <a:tcPr/>
                </a:tc>
                <a:extLst>
                  <a:ext uri="{0D108BD9-81ED-4DB2-BD59-A6C34878D82A}">
                    <a16:rowId xmlns:a16="http://schemas.microsoft.com/office/drawing/2014/main" val="10004"/>
                  </a:ext>
                </a:extLst>
              </a:tr>
              <a:tr h="378631">
                <a:tc vMerge="1">
                  <a:txBody>
                    <a:bodyPr/>
                    <a:lstStyle/>
                    <a:p>
                      <a:endParaRPr lang="es-CO"/>
                    </a:p>
                  </a:txBody>
                  <a:tcPr/>
                </a:tc>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avi" panose="020B0502040204020203" pitchFamily="34" charset="0"/>
                          <a:sym typeface="Raleway"/>
                          <a:hlinkClick r:id="rId10" action="ppaction://hlinksldjump">
                            <a:extLst>
                              <a:ext uri="{A12FA001-AC4F-418D-AE19-62706E023703}">
                                <ahyp:hlinkClr xmlns:ahyp="http://schemas.microsoft.com/office/drawing/2018/hyperlinkcolor" val="tx"/>
                              </a:ext>
                            </a:extLst>
                          </a:hlinkClick>
                        </a:rPr>
                        <a:t>Educational Psychology &amp; Advisory Teachers (0 to 25 years old)</a:t>
                      </a:r>
                      <a:endParaRPr lang="en-US" sz="1800" u="none" strike="noStrike" cap="none" dirty="0">
                        <a:solidFill>
                          <a:srgbClr val="0070C0"/>
                        </a:solidFill>
                        <a:latin typeface="Raleway" pitchFamily="2" charset="0"/>
                        <a:cs typeface="Raavi" panose="020B0502040204020203" pitchFamily="34"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lnL w="38100" cap="flat" cmpd="sng" algn="ctr">
                      <a:solidFill>
                        <a:schemeClr val="accent4">
                          <a:lumMod val="50000"/>
                        </a:schemeClr>
                      </a:solidFill>
                      <a:prstDash val="solid"/>
                      <a:round/>
                      <a:headEnd type="none" w="med" len="med"/>
                      <a:tailEnd type="none" w="med" len="med"/>
                    </a:lnL>
                  </a:tcPr>
                </a:tc>
                <a:tc vMerge="1">
                  <a:txBody>
                    <a:bodyPr/>
                    <a:lstStyle/>
                    <a:p>
                      <a:endParaRPr lang="en-US"/>
                    </a:p>
                  </a:txBody>
                  <a:tcPr/>
                </a:tc>
                <a:extLst>
                  <a:ext uri="{0D108BD9-81ED-4DB2-BD59-A6C34878D82A}">
                    <a16:rowId xmlns:a16="http://schemas.microsoft.com/office/drawing/2014/main" val="10005"/>
                  </a:ext>
                </a:extLst>
              </a:tr>
              <a:tr h="661625">
                <a:tc vMerge="1">
                  <a:txBody>
                    <a:bodyPr/>
                    <a:lstStyle/>
                    <a:p>
                      <a:endParaRPr lang="es-CO"/>
                    </a:p>
                  </a:txBody>
                  <a:tcPr/>
                </a:tc>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avi" panose="020B0502040204020203" pitchFamily="34" charset="0"/>
                          <a:sym typeface="Raleway"/>
                          <a:hlinkClick r:id="rId11" action="ppaction://hlinksldjump">
                            <a:extLst>
                              <a:ext uri="{A12FA001-AC4F-418D-AE19-62706E023703}">
                                <ahyp:hlinkClr xmlns:ahyp="http://schemas.microsoft.com/office/drawing/2018/hyperlinkcolor" val="tx"/>
                              </a:ext>
                            </a:extLst>
                          </a:hlinkClick>
                        </a:rPr>
                        <a:t>Oldham young people’s mental health support team(4 to 18 years old)</a:t>
                      </a:r>
                      <a:endParaRPr lang="en-US" sz="1800" u="none" strike="noStrike" cap="none" dirty="0">
                        <a:solidFill>
                          <a:srgbClr val="0070C0"/>
                        </a:solidFill>
                        <a:latin typeface="Raleway" pitchFamily="2" charset="0"/>
                        <a:cs typeface="Raavi" panose="020B0502040204020203" pitchFamily="34"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s-CO"/>
                    </a:p>
                  </a:txBody>
                  <a:tcPr>
                    <a:lnL w="38100" cap="flat" cmpd="sng" algn="ctr">
                      <a:solidFill>
                        <a:schemeClr val="accent4">
                          <a:lumMod val="50000"/>
                        </a:schemeClr>
                      </a:solidFill>
                      <a:prstDash val="solid"/>
                      <a:round/>
                      <a:headEnd type="none" w="med" len="med"/>
                      <a:tailEnd type="none" w="med" len="med"/>
                    </a:lnL>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283" name="Google Shape;283;p21"/>
          <p:cNvSpPr txBox="1"/>
          <p:nvPr/>
        </p:nvSpPr>
        <p:spPr>
          <a:xfrm>
            <a:off x="1028700" y="570547"/>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DISTRESSED BEHAVIOUR</a:t>
            </a:r>
            <a:endParaRPr sz="4400" dirty="0">
              <a:solidFill>
                <a:srgbClr val="2289B8"/>
              </a:solidFill>
            </a:endParaRPr>
          </a:p>
        </p:txBody>
      </p:sp>
      <p:grpSp>
        <p:nvGrpSpPr>
          <p:cNvPr id="284" name="Google Shape;284;p21"/>
          <p:cNvGrpSpPr/>
          <p:nvPr/>
        </p:nvGrpSpPr>
        <p:grpSpPr>
          <a:xfrm>
            <a:off x="285735" y="8501301"/>
            <a:ext cx="17747967" cy="1513999"/>
            <a:chOff x="0" y="0"/>
            <a:chExt cx="23663956" cy="2018665"/>
          </a:xfrm>
        </p:grpSpPr>
        <p:sp>
          <p:nvSpPr>
            <p:cNvPr id="285" name="Google Shape;285;p21"/>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2">
                <a:alphaModFix/>
              </a:blip>
              <a:stretch>
                <a:fillRect/>
              </a:stretch>
            </a:blipFill>
            <a:ln>
              <a:noFill/>
            </a:ln>
          </p:spPr>
          <p:txBody>
            <a:bodyPr/>
            <a:lstStyle/>
            <a:p>
              <a:endParaRPr lang="en-US"/>
            </a:p>
          </p:txBody>
        </p:sp>
        <p:sp>
          <p:nvSpPr>
            <p:cNvPr id="286" name="Google Shape;286;p21"/>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3">
                <a:alphaModFix/>
              </a:blip>
              <a:stretch>
                <a:fillRect/>
              </a:stretch>
            </a:blipFill>
            <a:ln>
              <a:noFill/>
            </a:ln>
          </p:spPr>
          <p:txBody>
            <a:bodyPr/>
            <a:lstStyle/>
            <a:p>
              <a:endParaRPr lang="en-US"/>
            </a:p>
          </p:txBody>
        </p:sp>
        <p:sp>
          <p:nvSpPr>
            <p:cNvPr id="287" name="Google Shape;287;p21"/>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4">
                <a:alphaModFix/>
              </a:blip>
              <a:stretch>
                <a:fillRect l="-4230"/>
              </a:stretch>
            </a:blipFill>
            <a:ln>
              <a:noFill/>
            </a:ln>
          </p:spPr>
          <p:txBody>
            <a:bodyPr/>
            <a:lstStyle/>
            <a:p>
              <a:endParaRPr lang="en-US"/>
            </a:p>
          </p:txBody>
        </p:sp>
      </p:grpSp>
      <p:sp>
        <p:nvSpPr>
          <p:cNvPr id="3" name="Botón de acción: ir a inicio 2">
            <a:hlinkClick r:id="rId15" action="ppaction://hlinksldjump" highlightClick="1"/>
            <a:extLst>
              <a:ext uri="{FF2B5EF4-FFF2-40B4-BE49-F238E27FC236}">
                <a16:creationId xmlns:a16="http://schemas.microsoft.com/office/drawing/2014/main" id="{9507DD9D-38F9-FBB4-FF15-75D59DC975B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1ff32aeae63_0_0"/>
          <p:cNvSpPr txBox="1"/>
          <p:nvPr/>
        </p:nvSpPr>
        <p:spPr>
          <a:xfrm>
            <a:off x="1261954" y="505785"/>
            <a:ext cx="71979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INTRODUCTION</a:t>
            </a:r>
            <a:endParaRPr sz="4400" dirty="0">
              <a:solidFill>
                <a:srgbClr val="2289B8"/>
              </a:solidFill>
            </a:endParaRPr>
          </a:p>
        </p:txBody>
      </p:sp>
      <p:grpSp>
        <p:nvGrpSpPr>
          <p:cNvPr id="97" name="Google Shape;97;g1ff32aeae63_0_0"/>
          <p:cNvGrpSpPr/>
          <p:nvPr/>
        </p:nvGrpSpPr>
        <p:grpSpPr>
          <a:xfrm>
            <a:off x="270017" y="8501301"/>
            <a:ext cx="17747967" cy="1513999"/>
            <a:chOff x="0" y="0"/>
            <a:chExt cx="23663956" cy="2018665"/>
          </a:xfrm>
        </p:grpSpPr>
        <p:sp>
          <p:nvSpPr>
            <p:cNvPr id="98" name="Google Shape;98;g1ff32aeae63_0_0"/>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3">
                <a:alphaModFix/>
              </a:blip>
              <a:stretch>
                <a:fillRect/>
              </a:stretch>
            </a:blipFill>
            <a:ln>
              <a:noFill/>
            </a:ln>
          </p:spPr>
          <p:txBody>
            <a:bodyPr/>
            <a:lstStyle/>
            <a:p>
              <a:endParaRPr lang="en-US"/>
            </a:p>
          </p:txBody>
        </p:sp>
        <p:sp>
          <p:nvSpPr>
            <p:cNvPr id="99" name="Google Shape;99;g1ff32aeae63_0_0"/>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4">
                <a:alphaModFix/>
              </a:blip>
              <a:stretch>
                <a:fillRect/>
              </a:stretch>
            </a:blipFill>
            <a:ln>
              <a:noFill/>
            </a:ln>
          </p:spPr>
          <p:txBody>
            <a:bodyPr/>
            <a:lstStyle/>
            <a:p>
              <a:endParaRPr lang="en-US"/>
            </a:p>
          </p:txBody>
        </p:sp>
        <p:sp>
          <p:nvSpPr>
            <p:cNvPr id="100" name="Google Shape;100;g1ff32aeae63_0_0"/>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5">
                <a:alphaModFix/>
              </a:blip>
              <a:stretch>
                <a:fillRect l="-4229"/>
              </a:stretch>
            </a:blipFill>
            <a:ln>
              <a:noFill/>
            </a:ln>
          </p:spPr>
          <p:txBody>
            <a:bodyPr/>
            <a:lstStyle/>
            <a:p>
              <a:endParaRPr lang="en-US"/>
            </a:p>
          </p:txBody>
        </p:sp>
      </p:grpSp>
      <p:sp>
        <p:nvSpPr>
          <p:cNvPr id="101" name="Google Shape;101;g1ff32aeae63_0_0"/>
          <p:cNvSpPr/>
          <p:nvPr/>
        </p:nvSpPr>
        <p:spPr>
          <a:xfrm>
            <a:off x="523001" y="1942687"/>
            <a:ext cx="8163798" cy="3003798"/>
          </a:xfrm>
          <a:prstGeom prst="roundRect">
            <a:avLst>
              <a:gd name="adj" fmla="val 16667"/>
            </a:avLst>
          </a:prstGeom>
          <a:solidFill>
            <a:srgbClr val="ABC9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endParaRPr lang="en-US" sz="1800" b="1" dirty="0">
              <a:solidFill>
                <a:schemeClr val="tx1"/>
              </a:solidFill>
              <a:latin typeface="Avenir"/>
              <a:ea typeface="Raleway"/>
              <a:cs typeface="Raleway"/>
              <a:sym typeface="Raleway"/>
            </a:endParaRPr>
          </a:p>
          <a:p>
            <a:pPr marL="0" lvl="0" indent="0" algn="just" rtl="0">
              <a:lnSpc>
                <a:spcPct val="150000"/>
              </a:lnSpc>
              <a:spcBef>
                <a:spcPts val="0"/>
              </a:spcBef>
              <a:spcAft>
                <a:spcPts val="0"/>
              </a:spcAft>
              <a:buNone/>
            </a:pPr>
            <a:r>
              <a:rPr lang="en-US" sz="1800" b="1" dirty="0">
                <a:solidFill>
                  <a:schemeClr val="tx1"/>
                </a:solidFill>
                <a:latin typeface="Raleway"/>
                <a:ea typeface="Raleway"/>
                <a:cs typeface="Raleway"/>
                <a:sym typeface="Raleway"/>
              </a:rPr>
              <a:t>Emotional wellbeing</a:t>
            </a:r>
            <a:endParaRPr sz="1800" b="1" dirty="0">
              <a:solidFill>
                <a:schemeClr val="tx1"/>
              </a:solidFill>
              <a:latin typeface="Raleway"/>
              <a:ea typeface="Raleway"/>
              <a:cs typeface="Raleway"/>
              <a:sym typeface="Raleway"/>
            </a:endParaRPr>
          </a:p>
          <a:p>
            <a:pPr marL="0" lvl="0" indent="0" algn="just" rtl="0">
              <a:lnSpc>
                <a:spcPct val="130000"/>
              </a:lnSpc>
              <a:spcBef>
                <a:spcPts val="0"/>
              </a:spcBef>
              <a:spcAft>
                <a:spcPts val="0"/>
              </a:spcAft>
              <a:buNone/>
            </a:pPr>
            <a:r>
              <a:rPr lang="en-US" sz="1800" dirty="0">
                <a:solidFill>
                  <a:schemeClr val="tx1"/>
                </a:solidFill>
                <a:latin typeface="Raleway" pitchFamily="2" charset="0"/>
                <a:ea typeface="Raleway"/>
                <a:cs typeface="Raleway"/>
                <a:sym typeface="Raleway"/>
              </a:rPr>
              <a:t>An overall positive state of one’s emotions, life satisfaction, sense of meaning and purpose, and ability to pursue self-defined goals. A sense of balance in emotion, thoughts, social relationships, and pursuits.</a:t>
            </a:r>
          </a:p>
          <a:p>
            <a:pPr marL="0" lvl="0" indent="0" algn="just" rtl="0">
              <a:lnSpc>
                <a:spcPct val="130000"/>
              </a:lnSpc>
              <a:spcBef>
                <a:spcPts val="0"/>
              </a:spcBef>
              <a:spcAft>
                <a:spcPts val="0"/>
              </a:spcAft>
              <a:buNone/>
            </a:pPr>
            <a:endParaRPr lang="en-US" sz="1800" dirty="0">
              <a:solidFill>
                <a:schemeClr val="lt1"/>
              </a:solidFill>
              <a:latin typeface="Raleway" pitchFamily="2" charset="0"/>
              <a:ea typeface="Raleway"/>
              <a:cs typeface="Raleway"/>
              <a:sym typeface="Raleway"/>
            </a:endParaRPr>
          </a:p>
          <a:p>
            <a:pPr marL="0" lvl="0" indent="0" algn="just" rtl="0">
              <a:lnSpc>
                <a:spcPct val="130000"/>
              </a:lnSpc>
              <a:spcBef>
                <a:spcPts val="0"/>
              </a:spcBef>
              <a:spcAft>
                <a:spcPts val="0"/>
              </a:spcAft>
              <a:buNone/>
            </a:pPr>
            <a:endParaRPr lang="en-US" sz="1800" dirty="0">
              <a:solidFill>
                <a:schemeClr val="lt1"/>
              </a:solidFill>
              <a:latin typeface="Raleway" pitchFamily="2" charset="0"/>
              <a:ea typeface="Raleway"/>
              <a:cs typeface="Raleway"/>
              <a:sym typeface="Raleway"/>
            </a:endParaRPr>
          </a:p>
          <a:p>
            <a:pPr marL="0" lvl="0" indent="0" algn="just" rtl="0">
              <a:lnSpc>
                <a:spcPct val="130000"/>
              </a:lnSpc>
              <a:spcBef>
                <a:spcPts val="0"/>
              </a:spcBef>
              <a:spcAft>
                <a:spcPts val="0"/>
              </a:spcAft>
              <a:buNone/>
            </a:pPr>
            <a:endParaRPr lang="en-US" sz="1800" dirty="0">
              <a:solidFill>
                <a:schemeClr val="lt1"/>
              </a:solidFill>
              <a:latin typeface="Avenir"/>
              <a:ea typeface="Raleway"/>
              <a:cs typeface="Raleway"/>
              <a:sym typeface="Raleway"/>
            </a:endParaRPr>
          </a:p>
          <a:p>
            <a:pPr marL="0" lvl="0" indent="0" algn="just" rtl="0">
              <a:lnSpc>
                <a:spcPct val="130000"/>
              </a:lnSpc>
              <a:spcBef>
                <a:spcPts val="0"/>
              </a:spcBef>
              <a:spcAft>
                <a:spcPts val="0"/>
              </a:spcAft>
              <a:buNone/>
            </a:pPr>
            <a:endParaRPr sz="1800" dirty="0">
              <a:solidFill>
                <a:schemeClr val="dk1"/>
              </a:solidFill>
              <a:latin typeface="Avenir"/>
              <a:ea typeface="Raleway"/>
              <a:cs typeface="Raleway"/>
              <a:sym typeface="Raleway"/>
            </a:endParaRPr>
          </a:p>
        </p:txBody>
      </p:sp>
      <p:sp>
        <p:nvSpPr>
          <p:cNvPr id="102" name="Google Shape;102;g1ff32aeae63_0_0"/>
          <p:cNvSpPr/>
          <p:nvPr/>
        </p:nvSpPr>
        <p:spPr>
          <a:xfrm>
            <a:off x="9289474" y="1911102"/>
            <a:ext cx="7959436" cy="3003798"/>
          </a:xfrm>
          <a:prstGeom prst="roundRect">
            <a:avLst>
              <a:gd name="adj" fmla="val 16667"/>
            </a:avLst>
          </a:prstGeom>
          <a:solidFill>
            <a:srgbClr val="2289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endParaRPr lang="en-US" sz="1800" b="1" dirty="0">
              <a:solidFill>
                <a:schemeClr val="lt1"/>
              </a:solidFill>
              <a:latin typeface="Raleway" pitchFamily="2" charset="0"/>
              <a:ea typeface="Raleway"/>
              <a:cs typeface="Raleway"/>
              <a:sym typeface="Raleway"/>
            </a:endParaRPr>
          </a:p>
          <a:p>
            <a:pPr marL="0" lvl="0" indent="0" algn="just" rtl="0">
              <a:lnSpc>
                <a:spcPct val="115000"/>
              </a:lnSpc>
              <a:spcBef>
                <a:spcPts val="0"/>
              </a:spcBef>
              <a:spcAft>
                <a:spcPts val="0"/>
              </a:spcAft>
              <a:buNone/>
            </a:pPr>
            <a:r>
              <a:rPr lang="en-US" sz="1800" b="1" dirty="0">
                <a:solidFill>
                  <a:schemeClr val="tx1"/>
                </a:solidFill>
                <a:latin typeface="Raleway" pitchFamily="2" charset="0"/>
                <a:ea typeface="Raleway"/>
                <a:cs typeface="Raleway"/>
                <a:sym typeface="Raleway"/>
              </a:rPr>
              <a:t>Mental health</a:t>
            </a:r>
            <a:endParaRPr sz="1800" b="1" dirty="0">
              <a:solidFill>
                <a:schemeClr val="tx1"/>
              </a:solidFill>
              <a:latin typeface="Raleway" pitchFamily="2" charset="0"/>
              <a:ea typeface="Raleway"/>
              <a:cs typeface="Raleway"/>
              <a:sym typeface="Raleway"/>
            </a:endParaRPr>
          </a:p>
          <a:p>
            <a:pPr marL="0" lvl="0" indent="0" algn="just" rtl="0">
              <a:lnSpc>
                <a:spcPct val="115000"/>
              </a:lnSpc>
              <a:spcBef>
                <a:spcPts val="0"/>
              </a:spcBef>
              <a:spcAft>
                <a:spcPts val="0"/>
              </a:spcAft>
              <a:buClr>
                <a:schemeClr val="dk1"/>
              </a:buClr>
              <a:buFont typeface="Arial"/>
              <a:buNone/>
            </a:pPr>
            <a:r>
              <a:rPr lang="en-US" sz="1800" dirty="0">
                <a:solidFill>
                  <a:schemeClr val="tx1"/>
                </a:solidFill>
                <a:latin typeface="Raleway" pitchFamily="2" charset="0"/>
                <a:ea typeface="Raleway"/>
                <a:cs typeface="Raleway"/>
                <a:sym typeface="Raleway"/>
              </a:rPr>
              <a:t>The mental state which enables people to: </a:t>
            </a:r>
            <a:endParaRPr sz="1800" dirty="0">
              <a:solidFill>
                <a:schemeClr val="tx1"/>
              </a:solidFill>
              <a:latin typeface="Raleway" pitchFamily="2" charset="0"/>
              <a:ea typeface="Raleway"/>
              <a:cs typeface="Raleway"/>
              <a:sym typeface="Raleway"/>
            </a:endParaRPr>
          </a:p>
          <a:p>
            <a:pPr marL="457200" lvl="0" indent="-361950" algn="just" rtl="0">
              <a:lnSpc>
                <a:spcPct val="115000"/>
              </a:lnSpc>
              <a:spcBef>
                <a:spcPts val="0"/>
              </a:spcBef>
              <a:spcAft>
                <a:spcPts val="0"/>
              </a:spcAft>
              <a:buClr>
                <a:schemeClr val="tx1"/>
              </a:buClr>
              <a:buSzPts val="2100"/>
              <a:buFont typeface="Raleway"/>
              <a:buChar char="●"/>
            </a:pPr>
            <a:r>
              <a:rPr lang="en-US" sz="1800" dirty="0">
                <a:solidFill>
                  <a:schemeClr val="tx1"/>
                </a:solidFill>
                <a:latin typeface="Raleway" pitchFamily="2" charset="0"/>
                <a:ea typeface="Raleway"/>
                <a:cs typeface="Raleway"/>
                <a:sym typeface="Raleway"/>
              </a:rPr>
              <a:t>Cope with the stresses of life (relocation, divorce, etc.).</a:t>
            </a:r>
            <a:endParaRPr sz="1800" dirty="0">
              <a:solidFill>
                <a:schemeClr val="tx1"/>
              </a:solidFill>
              <a:latin typeface="Raleway" pitchFamily="2" charset="0"/>
              <a:ea typeface="Raleway"/>
              <a:cs typeface="Raleway"/>
              <a:sym typeface="Raleway"/>
            </a:endParaRPr>
          </a:p>
          <a:p>
            <a:pPr marL="457200" lvl="0" indent="-361950" algn="just" rtl="0">
              <a:lnSpc>
                <a:spcPct val="115000"/>
              </a:lnSpc>
              <a:spcBef>
                <a:spcPts val="0"/>
              </a:spcBef>
              <a:spcAft>
                <a:spcPts val="0"/>
              </a:spcAft>
              <a:buClr>
                <a:schemeClr val="tx1"/>
              </a:buClr>
              <a:buSzPts val="2100"/>
              <a:buFont typeface="Raleway"/>
              <a:buChar char="●"/>
            </a:pPr>
            <a:r>
              <a:rPr lang="en-US" sz="1800" dirty="0">
                <a:solidFill>
                  <a:schemeClr val="tx1"/>
                </a:solidFill>
                <a:latin typeface="Raleway" pitchFamily="2" charset="0"/>
                <a:ea typeface="Raleway"/>
                <a:cs typeface="Raleway"/>
                <a:sym typeface="Raleway"/>
              </a:rPr>
              <a:t>Realize their abilities.</a:t>
            </a:r>
            <a:endParaRPr sz="1800" dirty="0">
              <a:solidFill>
                <a:schemeClr val="tx1"/>
              </a:solidFill>
              <a:latin typeface="Raleway" pitchFamily="2" charset="0"/>
              <a:ea typeface="Raleway"/>
              <a:cs typeface="Raleway"/>
              <a:sym typeface="Raleway"/>
            </a:endParaRPr>
          </a:p>
          <a:p>
            <a:pPr marL="457200" lvl="0" indent="-361950" algn="just" rtl="0">
              <a:lnSpc>
                <a:spcPct val="115000"/>
              </a:lnSpc>
              <a:spcBef>
                <a:spcPts val="0"/>
              </a:spcBef>
              <a:spcAft>
                <a:spcPts val="0"/>
              </a:spcAft>
              <a:buClr>
                <a:schemeClr val="tx1"/>
              </a:buClr>
              <a:buSzPts val="2100"/>
              <a:buFont typeface="Raleway"/>
              <a:buChar char="●"/>
            </a:pPr>
            <a:r>
              <a:rPr lang="en-US" sz="1800" dirty="0">
                <a:solidFill>
                  <a:schemeClr val="tx1"/>
                </a:solidFill>
                <a:latin typeface="Raleway" pitchFamily="2" charset="0"/>
                <a:ea typeface="Raleway"/>
                <a:cs typeface="Raleway"/>
                <a:sym typeface="Raleway"/>
              </a:rPr>
              <a:t>Learn well and work well.</a:t>
            </a:r>
            <a:endParaRPr sz="1800" dirty="0">
              <a:solidFill>
                <a:schemeClr val="tx1"/>
              </a:solidFill>
              <a:latin typeface="Raleway" pitchFamily="2" charset="0"/>
              <a:ea typeface="Raleway"/>
              <a:cs typeface="Raleway"/>
              <a:sym typeface="Raleway"/>
            </a:endParaRPr>
          </a:p>
          <a:p>
            <a:pPr marL="457200" lvl="0" indent="-361950" algn="just" rtl="0">
              <a:lnSpc>
                <a:spcPct val="115000"/>
              </a:lnSpc>
              <a:spcBef>
                <a:spcPts val="0"/>
              </a:spcBef>
              <a:spcAft>
                <a:spcPts val="0"/>
              </a:spcAft>
              <a:buClr>
                <a:schemeClr val="tx1"/>
              </a:buClr>
              <a:buSzPts val="2100"/>
              <a:buFont typeface="Raleway"/>
              <a:buChar char="●"/>
            </a:pPr>
            <a:r>
              <a:rPr lang="en-US" sz="1800" dirty="0">
                <a:solidFill>
                  <a:schemeClr val="tx1"/>
                </a:solidFill>
                <a:latin typeface="Raleway" pitchFamily="2" charset="0"/>
                <a:ea typeface="Raleway"/>
                <a:cs typeface="Raleway"/>
                <a:sym typeface="Raleway"/>
              </a:rPr>
              <a:t>Contribute to their community.</a:t>
            </a:r>
            <a:endParaRPr sz="1800" dirty="0">
              <a:solidFill>
                <a:schemeClr val="tx1"/>
              </a:solidFill>
              <a:latin typeface="Raleway" pitchFamily="2" charset="0"/>
              <a:ea typeface="Raleway"/>
              <a:cs typeface="Raleway"/>
              <a:sym typeface="Raleway"/>
            </a:endParaRPr>
          </a:p>
          <a:p>
            <a:pPr marL="457200" lvl="0" indent="-361950" algn="just" rtl="0">
              <a:lnSpc>
                <a:spcPct val="115000"/>
              </a:lnSpc>
              <a:spcBef>
                <a:spcPts val="0"/>
              </a:spcBef>
              <a:spcAft>
                <a:spcPts val="0"/>
              </a:spcAft>
              <a:buClr>
                <a:schemeClr val="tx1"/>
              </a:buClr>
              <a:buSzPts val="2100"/>
              <a:buFont typeface="Raleway"/>
              <a:buChar char="●"/>
            </a:pPr>
            <a:r>
              <a:rPr lang="en-US" sz="1800" dirty="0">
                <a:solidFill>
                  <a:schemeClr val="tx1"/>
                </a:solidFill>
                <a:latin typeface="Raleway" pitchFamily="2" charset="0"/>
                <a:ea typeface="Raleway"/>
                <a:cs typeface="Raleway"/>
                <a:sym typeface="Raleway"/>
              </a:rPr>
              <a:t>Make decisions.</a:t>
            </a:r>
            <a:endParaRPr sz="1800" dirty="0">
              <a:solidFill>
                <a:schemeClr val="tx1"/>
              </a:solidFill>
              <a:latin typeface="Raleway" pitchFamily="2" charset="0"/>
              <a:ea typeface="Raleway"/>
              <a:cs typeface="Raleway"/>
              <a:sym typeface="Raleway"/>
            </a:endParaRPr>
          </a:p>
          <a:p>
            <a:pPr marL="457200" lvl="0" indent="-361950" algn="just" rtl="0">
              <a:lnSpc>
                <a:spcPct val="140000"/>
              </a:lnSpc>
              <a:spcBef>
                <a:spcPts val="0"/>
              </a:spcBef>
              <a:spcAft>
                <a:spcPts val="0"/>
              </a:spcAft>
              <a:buClr>
                <a:schemeClr val="tx1"/>
              </a:buClr>
              <a:buSzPts val="2100"/>
              <a:buFont typeface="Raleway"/>
              <a:buChar char="●"/>
            </a:pPr>
            <a:r>
              <a:rPr lang="en-US" sz="1800" dirty="0">
                <a:solidFill>
                  <a:schemeClr val="tx1"/>
                </a:solidFill>
                <a:latin typeface="Raleway" pitchFamily="2" charset="0"/>
                <a:ea typeface="Raleway"/>
                <a:cs typeface="Raleway"/>
                <a:sym typeface="Raleway"/>
              </a:rPr>
              <a:t>Build healthy and functional relationships.</a:t>
            </a:r>
          </a:p>
          <a:p>
            <a:pPr marL="95250" lvl="0" algn="just" rtl="0">
              <a:lnSpc>
                <a:spcPct val="140000"/>
              </a:lnSpc>
              <a:spcBef>
                <a:spcPts val="0"/>
              </a:spcBef>
              <a:spcAft>
                <a:spcPts val="0"/>
              </a:spcAft>
              <a:buClr>
                <a:schemeClr val="lt1"/>
              </a:buClr>
              <a:buSzPts val="2100"/>
            </a:pPr>
            <a:endParaRPr sz="1800" dirty="0">
              <a:solidFill>
                <a:schemeClr val="lt1"/>
              </a:solidFill>
              <a:latin typeface="Avenir"/>
              <a:ea typeface="Raleway"/>
              <a:cs typeface="Raleway"/>
              <a:sym typeface="Raleway"/>
            </a:endParaRPr>
          </a:p>
        </p:txBody>
      </p:sp>
      <p:sp>
        <p:nvSpPr>
          <p:cNvPr id="103" name="Google Shape;103;g1ff32aeae63_0_0"/>
          <p:cNvSpPr/>
          <p:nvPr/>
        </p:nvSpPr>
        <p:spPr>
          <a:xfrm>
            <a:off x="523000" y="5143500"/>
            <a:ext cx="7959435" cy="3232398"/>
          </a:xfrm>
          <a:prstGeom prst="roundRect">
            <a:avLst>
              <a:gd name="adj" fmla="val 16667"/>
            </a:avLst>
          </a:prstGeom>
          <a:solidFill>
            <a:srgbClr val="A897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endParaRPr lang="en-US" sz="2100" b="1" dirty="0">
              <a:solidFill>
                <a:schemeClr val="lt1"/>
              </a:solidFill>
              <a:latin typeface="Raleway" pitchFamily="2" charset="0"/>
              <a:ea typeface="Raleway"/>
              <a:cs typeface="Raleway"/>
              <a:sym typeface="Raleway"/>
            </a:endParaRPr>
          </a:p>
          <a:p>
            <a:pPr marL="0" lvl="0" indent="0" algn="just" rtl="0">
              <a:lnSpc>
                <a:spcPct val="130000"/>
              </a:lnSpc>
              <a:spcBef>
                <a:spcPts val="0"/>
              </a:spcBef>
              <a:spcAft>
                <a:spcPts val="0"/>
              </a:spcAft>
              <a:buNone/>
            </a:pPr>
            <a:r>
              <a:rPr lang="en-US" sz="1800" b="1" dirty="0" err="1">
                <a:solidFill>
                  <a:schemeClr val="tx1"/>
                </a:solidFill>
                <a:latin typeface="Raleway"/>
                <a:ea typeface="Raleway"/>
                <a:cs typeface="Raleway"/>
                <a:sym typeface="Raleway"/>
              </a:rPr>
              <a:t>iTHRIVE</a:t>
            </a:r>
            <a:r>
              <a:rPr lang="en-US" sz="1800" b="1" dirty="0">
                <a:solidFill>
                  <a:schemeClr val="tx1"/>
                </a:solidFill>
                <a:latin typeface="Raleway"/>
                <a:ea typeface="Raleway"/>
                <a:cs typeface="Raleway"/>
                <a:sym typeface="Raleway"/>
              </a:rPr>
              <a:t> framework</a:t>
            </a:r>
            <a:endParaRPr sz="1800" dirty="0">
              <a:solidFill>
                <a:schemeClr val="tx1"/>
              </a:solidFill>
              <a:latin typeface="Raleway"/>
              <a:ea typeface="Raleway"/>
              <a:cs typeface="Raleway"/>
              <a:sym typeface="Raleway"/>
            </a:endParaRPr>
          </a:p>
          <a:p>
            <a:pPr marL="0" lvl="0" indent="0" algn="just" rtl="0">
              <a:lnSpc>
                <a:spcPct val="115000"/>
              </a:lnSpc>
              <a:spcBef>
                <a:spcPts val="1200"/>
              </a:spcBef>
              <a:spcAft>
                <a:spcPts val="1200"/>
              </a:spcAft>
              <a:buNone/>
            </a:pPr>
            <a:r>
              <a:rPr lang="en-US" sz="1800" dirty="0">
                <a:solidFill>
                  <a:schemeClr val="tx1"/>
                </a:solidFill>
                <a:latin typeface="Raleway" pitchFamily="2" charset="0"/>
                <a:ea typeface="Raleway"/>
                <a:cs typeface="Raleway"/>
                <a:sym typeface="Raleway"/>
              </a:rPr>
              <a:t>A foundation of principles to support the mental health and well-being of children, young individuals, and families. The framework is for all children and young people aged 0–25, their families and carers and all professionals who seek to promote mental health awareness and help children and young people with mental health and wellbeing needs or those at risk of mental health difficulties (whether staff in educational settings, social care, voluntary or health sectors or others).</a:t>
            </a:r>
          </a:p>
          <a:p>
            <a:pPr marL="0" lvl="0" indent="0" algn="just" rtl="0">
              <a:lnSpc>
                <a:spcPct val="115000"/>
              </a:lnSpc>
              <a:spcBef>
                <a:spcPts val="1200"/>
              </a:spcBef>
              <a:spcAft>
                <a:spcPts val="1200"/>
              </a:spcAft>
              <a:buNone/>
            </a:pPr>
            <a:endParaRPr lang="en-US" sz="1800" dirty="0">
              <a:solidFill>
                <a:schemeClr val="lt1"/>
              </a:solidFill>
              <a:latin typeface="Avenir"/>
              <a:ea typeface="Raleway"/>
              <a:cs typeface="Raleway"/>
              <a:sym typeface="Raleway"/>
            </a:endParaRPr>
          </a:p>
        </p:txBody>
      </p:sp>
      <p:sp>
        <p:nvSpPr>
          <p:cNvPr id="104" name="Google Shape;104;g1ff32aeae63_0_0"/>
          <p:cNvSpPr/>
          <p:nvPr/>
        </p:nvSpPr>
        <p:spPr>
          <a:xfrm>
            <a:off x="9289474" y="5143500"/>
            <a:ext cx="7959435" cy="3232398"/>
          </a:xfrm>
          <a:prstGeom prst="roundRect">
            <a:avLst>
              <a:gd name="adj" fmla="val 16667"/>
            </a:avLst>
          </a:prstGeom>
          <a:solidFill>
            <a:srgbClr val="EFC88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sz="1800" b="1" dirty="0">
                <a:solidFill>
                  <a:schemeClr val="tx1"/>
                </a:solidFill>
                <a:highlight>
                  <a:srgbClr val="EFC885"/>
                </a:highlight>
                <a:latin typeface="Raleway" pitchFamily="2" charset="0"/>
                <a:ea typeface="Raleway"/>
                <a:cs typeface="Raleway"/>
                <a:sym typeface="Raleway"/>
              </a:rPr>
              <a:t>M-Thrive</a:t>
            </a:r>
            <a:endParaRPr sz="1800" dirty="0">
              <a:solidFill>
                <a:schemeClr val="tx1"/>
              </a:solidFill>
              <a:highlight>
                <a:srgbClr val="EFC885"/>
              </a:highlight>
              <a:latin typeface="Raleway" pitchFamily="2" charset="0"/>
              <a:ea typeface="Raleway"/>
              <a:cs typeface="Raleway"/>
              <a:sym typeface="Raleway"/>
            </a:endParaRPr>
          </a:p>
          <a:p>
            <a:pPr marL="0" lvl="0" indent="0" algn="just" rtl="0">
              <a:lnSpc>
                <a:spcPct val="140000"/>
              </a:lnSpc>
              <a:spcBef>
                <a:spcPts val="0"/>
              </a:spcBef>
              <a:spcAft>
                <a:spcPts val="0"/>
              </a:spcAft>
              <a:buNone/>
            </a:pPr>
            <a:r>
              <a:rPr lang="en-US" sz="1800" dirty="0">
                <a:solidFill>
                  <a:schemeClr val="tx1"/>
                </a:solidFill>
                <a:highlight>
                  <a:srgbClr val="EFC885"/>
                </a:highlight>
                <a:latin typeface="Raleway" pitchFamily="2" charset="0"/>
                <a:ea typeface="Raleway"/>
                <a:cs typeface="Raleway"/>
                <a:sym typeface="Raleway"/>
              </a:rPr>
              <a:t>The overarching goal is to create a Manchester THRIVE Hub serving as the primary access point to Manchester's Emotional Wellbeing and Mental Health services. This initiative entails forming a dedicated Manchester THRIVE Hub Team stationed within three regional THRIVE centers: Central, North, and South localities. </a:t>
            </a:r>
          </a:p>
          <a:p>
            <a:pPr marL="0" lvl="0" indent="0" algn="just" rtl="0">
              <a:lnSpc>
                <a:spcPct val="140000"/>
              </a:lnSpc>
              <a:spcBef>
                <a:spcPts val="0"/>
              </a:spcBef>
              <a:spcAft>
                <a:spcPts val="0"/>
              </a:spcAft>
              <a:buNone/>
            </a:pPr>
            <a:endParaRPr lang="en-US" sz="1800" dirty="0">
              <a:solidFill>
                <a:schemeClr val="lt1"/>
              </a:solidFill>
              <a:highlight>
                <a:srgbClr val="EFC885"/>
              </a:highlight>
              <a:latin typeface="Avenir"/>
              <a:ea typeface="Raleway"/>
              <a:cs typeface="Raleway"/>
              <a:sym typeface="Raleway"/>
            </a:endParaRPr>
          </a:p>
          <a:p>
            <a:pPr marL="0" lvl="0" indent="0" algn="just" rtl="0">
              <a:lnSpc>
                <a:spcPct val="140000"/>
              </a:lnSpc>
              <a:spcBef>
                <a:spcPts val="0"/>
              </a:spcBef>
              <a:spcAft>
                <a:spcPts val="0"/>
              </a:spcAft>
              <a:buNone/>
            </a:pPr>
            <a:endParaRPr lang="en-US" sz="1800" dirty="0">
              <a:solidFill>
                <a:schemeClr val="lt1"/>
              </a:solidFill>
              <a:highlight>
                <a:srgbClr val="EFC885"/>
              </a:highlight>
              <a:latin typeface="Avenir"/>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aphicFrame>
        <p:nvGraphicFramePr>
          <p:cNvPr id="292" name="Google Shape;292;p22"/>
          <p:cNvGraphicFramePr/>
          <p:nvPr>
            <p:extLst>
              <p:ext uri="{D42A27DB-BD31-4B8C-83A1-F6EECF244321}">
                <p14:modId xmlns:p14="http://schemas.microsoft.com/office/powerpoint/2010/main" val="2899684833"/>
              </p:ext>
            </p:extLst>
          </p:nvPr>
        </p:nvGraphicFramePr>
        <p:xfrm>
          <a:off x="1028700" y="2112883"/>
          <a:ext cx="16230600" cy="4907385"/>
        </p:xfrm>
        <a:graphic>
          <a:graphicData uri="http://schemas.openxmlformats.org/drawingml/2006/table">
            <a:tbl>
              <a:tblPr>
                <a:noFill/>
                <a:tableStyleId>{3B1929FC-6638-49D3-AB63-535F109E193D}</a:tableStyleId>
              </a:tblPr>
              <a:tblGrid>
                <a:gridCol w="4499264">
                  <a:extLst>
                    <a:ext uri="{9D8B030D-6E8A-4147-A177-3AD203B41FA5}">
                      <a16:colId xmlns:a16="http://schemas.microsoft.com/office/drawing/2014/main" val="20000"/>
                    </a:ext>
                  </a:extLst>
                </a:gridCol>
                <a:gridCol w="4925291">
                  <a:extLst>
                    <a:ext uri="{9D8B030D-6E8A-4147-A177-3AD203B41FA5}">
                      <a16:colId xmlns:a16="http://schemas.microsoft.com/office/drawing/2014/main" val="3636431275"/>
                    </a:ext>
                  </a:extLst>
                </a:gridCol>
                <a:gridCol w="3366654">
                  <a:extLst>
                    <a:ext uri="{9D8B030D-6E8A-4147-A177-3AD203B41FA5}">
                      <a16:colId xmlns:a16="http://schemas.microsoft.com/office/drawing/2014/main" val="20002"/>
                    </a:ext>
                  </a:extLst>
                </a:gridCol>
                <a:gridCol w="3439391">
                  <a:extLst>
                    <a:ext uri="{9D8B030D-6E8A-4147-A177-3AD203B41FA5}">
                      <a16:colId xmlns:a16="http://schemas.microsoft.com/office/drawing/2014/main" val="82663888"/>
                    </a:ext>
                  </a:extLst>
                </a:gridCol>
              </a:tblGrid>
              <a:tr h="845025">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61925" marR="161925" marT="161925" marB="16192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61925" marR="161925" marT="161925" marB="1619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0">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s-CO" sz="1800" b="0" i="0" u="none" strike="noStrike" cap="none" dirty="0" err="1">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Early</a:t>
                      </a:r>
                      <a:r>
                        <a:rPr lang="es-CO" sz="1800" b="0" i="0" u="none" strike="noStrike" cap="none" dirty="0">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Help</a:t>
                      </a:r>
                      <a:r>
                        <a:rPr lang="es-CO" sz="1800" b="0" i="0" u="none" strike="noStrike" cap="none" dirty="0">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All Age</a:t>
                      </a:r>
                      <a:r>
                        <a:rPr lang="es-CO" sz="1800" b="0" i="0" u="none" strike="noStrike" cap="none" dirty="0">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a:t>
                      </a:r>
                      <a:endParaRPr lang="es-CO" sz="1800" b="0" i="0" u="none" strike="noStrike" cap="none" dirty="0">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s-CO" sz="1800" b="0" i="0" u="none" strike="noStrike" cap="none" dirty="0">
                        <a:solidFill>
                          <a:srgbClr val="00000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endParaRPr>
                    </a:p>
                  </a:txBody>
                  <a:tcPr marL="161925" marR="161925" marT="161925" marB="16192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61925" marR="161925" marT="161925" marB="16192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lgn="ctr">
                      <a:noFill/>
                      <a:prstDash val="solid"/>
                      <a:round/>
                      <a:headEnd type="none" w="sm" len="sm"/>
                      <a:tailEnd type="none" w="sm" len="sm"/>
                    </a:lnB>
                  </a:tcPr>
                </a:tc>
                <a:extLst>
                  <a:ext uri="{0D108BD9-81ED-4DB2-BD59-A6C34878D82A}">
                    <a16:rowId xmlns:a16="http://schemas.microsoft.com/office/drawing/2014/main" val="10001"/>
                  </a:ext>
                </a:extLst>
              </a:tr>
              <a:tr h="84895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r>
                        <a:rPr lang="en-US" sz="1800" u="none" strike="noStrike" cap="none" dirty="0">
                          <a:solidFill>
                            <a:srgbClr val="0070C0"/>
                          </a:solidFill>
                          <a:latin typeface="Raleway" pitchFamily="2" charset="0"/>
                          <a:ea typeface="Raleway"/>
                          <a:cs typeface="Raleway"/>
                          <a:sym typeface="Raleway"/>
                          <a:hlinkClick r:id="rId5" action="ppaction://hlinksldjump">
                            <a:extLst>
                              <a:ext uri="{A12FA001-AC4F-418D-AE19-62706E023703}">
                                <ahyp:hlinkClr xmlns:ahyp="http://schemas.microsoft.com/office/drawing/2018/hyperlinkcolor" val="tx"/>
                              </a:ext>
                            </a:extLst>
                          </a:hlinkClick>
                        </a:rPr>
                        <a:t>Tameside Oldham and Glossop Mind TOGMIND (0 to  25 years old)</a:t>
                      </a:r>
                      <a:endParaRPr lang="en-US" dirty="0">
                        <a:solidFill>
                          <a:srgbClr val="0070C0"/>
                        </a:solidFill>
                      </a:endParaRPr>
                    </a:p>
                  </a:txBody>
                  <a:tcPr marL="161925" marR="161925" marT="161925" marB="161925"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lnL w="19050" cap="flat" cmpd="sng" algn="ctr">
                      <a:solidFill>
                        <a:srgbClr val="000000"/>
                      </a:solidFill>
                      <a:prstDash val="solid"/>
                      <a:round/>
                      <a:headEnd type="none" w="sm" len="sm"/>
                      <a:tailEnd type="none" w="sm" len="sm"/>
                    </a:lnL>
                    <a:lnT w="38100" cap="flat" cmpd="sng" algn="ctr">
                      <a:solidFill>
                        <a:schemeClr val="accent4">
                          <a:lumMod val="50000"/>
                        </a:schemeClr>
                      </a:solidFill>
                      <a:prstDash val="solid"/>
                      <a:round/>
                      <a:headEnd type="none" w="med" len="med"/>
                      <a:tailEnd type="none" w="med" len="med"/>
                    </a:lnT>
                  </a:tcPr>
                </a:tc>
                <a:tc>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61925" marR="161925" marT="161925" marB="161925"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noFill/>
                      <a:prstDash val="solid"/>
                      <a:round/>
                      <a:headEnd type="none" w="sm" len="sm"/>
                      <a:tailEnd type="none" w="sm" len="sm"/>
                    </a:lnT>
                    <a:lnB w="19050" cap="flat" cmpd="sng">
                      <a:noFill/>
                      <a:prstDash val="solid"/>
                      <a:round/>
                      <a:headEnd type="none" w="sm" len="sm"/>
                      <a:tailEnd type="none" w="sm" len="sm"/>
                    </a:lnB>
                  </a:tcPr>
                </a:tc>
                <a:extLst>
                  <a:ext uri="{0D108BD9-81ED-4DB2-BD59-A6C34878D82A}">
                    <a16:rowId xmlns:a16="http://schemas.microsoft.com/office/drawing/2014/main" val="10004"/>
                  </a:ext>
                </a:extLst>
              </a:tr>
              <a:tr h="848950">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The Children´s Society  (children and young people aged 5–19)</a:t>
                      </a:r>
                      <a:endParaRPr lang="en-US"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4">
                          <a:lumMod val="75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hMerge="1">
                  <a:txBody>
                    <a:bodyPr/>
                    <a:lstStyle/>
                    <a:p>
                      <a:endParaRPr lang="en-US" dirty="0"/>
                    </a:p>
                  </a:txBody>
                  <a:tcPr marL="161925" marR="161925" marT="161925" marB="161925"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4">
                          <a:lumMod val="75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19050" cap="flat" cmpd="sng">
                      <a:noFill/>
                      <a:prstDash val="solid"/>
                      <a:round/>
                      <a:headEnd type="none" w="sm" len="sm"/>
                      <a:tailEnd type="none" w="sm" len="sm"/>
                    </a:lnT>
                    <a:lnB w="19050" cap="flat" cmpd="sng">
                      <a:noFill/>
                      <a:prstDash val="solid"/>
                      <a:round/>
                      <a:headEnd type="none" w="sm" len="sm"/>
                      <a:tailEnd type="none" w="sm" len="sm"/>
                    </a:lnB>
                  </a:tcPr>
                </a:tc>
                <a:extLst>
                  <a:ext uri="{0D108BD9-81ED-4DB2-BD59-A6C34878D82A}">
                    <a16:rowId xmlns:a16="http://schemas.microsoft.com/office/drawing/2014/main" val="2181941401"/>
                  </a:ext>
                </a:extLst>
              </a:tr>
              <a:tr h="848950">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b="0" i="0" u="none" strike="noStrike" cap="none" dirty="0" err="1">
                          <a:solidFill>
                            <a:srgbClr val="0070C0"/>
                          </a:solidFill>
                          <a:latin typeface="Raleway" pitchFamily="2" charset="0"/>
                          <a:cs typeface="Arial"/>
                          <a:sym typeface="Arial"/>
                          <a:hlinkClick r:id="rId6" action="ppaction://hlinksldjump">
                            <a:extLst>
                              <a:ext uri="{A12FA001-AC4F-418D-AE19-62706E023703}">
                                <ahyp:hlinkClr xmlns:ahyp="http://schemas.microsoft.com/office/drawing/2018/hyperlinkcolor" val="tx"/>
                              </a:ext>
                            </a:extLst>
                          </a:hlinkClick>
                        </a:rPr>
                        <a:t>Safenet</a:t>
                      </a:r>
                      <a:r>
                        <a:rPr lang="en-US" sz="1800" b="0" i="0" u="none" strike="noStrike" cap="none" dirty="0">
                          <a:solidFill>
                            <a:srgbClr val="0070C0"/>
                          </a:solidFill>
                          <a:latin typeface="Raleway" pitchFamily="2" charset="0"/>
                          <a:cs typeface="Arial"/>
                          <a:sym typeface="Arial"/>
                          <a:hlinkClick r:id="rId6" action="ppaction://hlinksldjump">
                            <a:extLst>
                              <a:ext uri="{A12FA001-AC4F-418D-AE19-62706E023703}">
                                <ahyp:hlinkClr xmlns:ahyp="http://schemas.microsoft.com/office/drawing/2018/hyperlinkcolor" val="tx"/>
                              </a:ext>
                            </a:extLst>
                          </a:hlinkClick>
                        </a:rPr>
                        <a:t> Domestic Abuse Services Oldham (</a:t>
                      </a:r>
                      <a:r>
                        <a:rPr lang="en-US" sz="1800" b="0" i="0" u="none" strike="noStrike" cap="none" dirty="0">
                          <a:solidFill>
                            <a:srgbClr val="0070C0"/>
                          </a:solidFill>
                          <a:latin typeface="Raleway" pitchFamily="2" charset="0"/>
                          <a:ea typeface="Avenir"/>
                          <a:cs typeface="Avenir"/>
                          <a:sym typeface="Avenir"/>
                          <a:hlinkClick r:id="rId6" action="ppaction://hlinksldjump">
                            <a:extLst>
                              <a:ext uri="{A12FA001-AC4F-418D-AE19-62706E023703}">
                                <ahyp:hlinkClr xmlns:ahyp="http://schemas.microsoft.com/office/drawing/2018/hyperlinkcolor" val="tx"/>
                              </a:ext>
                            </a:extLst>
                          </a:hlinkClick>
                        </a:rPr>
                        <a:t>women, children, boys up until 16 years</a:t>
                      </a:r>
                      <a:r>
                        <a:rPr lang="en-US" sz="1800" b="0" i="0" u="none" strike="noStrike" cap="none" dirty="0">
                          <a:solidFill>
                            <a:srgbClr val="0070C0"/>
                          </a:solidFill>
                          <a:latin typeface="Raleway" pitchFamily="2" charset="0"/>
                          <a:cs typeface="Arial"/>
                          <a:sym typeface="Arial"/>
                          <a:hlinkClick r:id="rId6" action="ppaction://hlinksldjump">
                            <a:extLst>
                              <a:ext uri="{A12FA001-AC4F-418D-AE19-62706E023703}">
                                <ahyp:hlinkClr xmlns:ahyp="http://schemas.microsoft.com/office/drawing/2018/hyperlinkcolor" val="tx"/>
                              </a:ext>
                            </a:extLst>
                          </a:hlinkClick>
                        </a:rPr>
                        <a:t>)</a:t>
                      </a:r>
                      <a:endParaRPr lang="en-US" sz="1800" b="0" i="0" u="none" strike="noStrike" cap="none" dirty="0">
                        <a:solidFill>
                          <a:srgbClr val="0070C0"/>
                        </a:solidFill>
                        <a:latin typeface="Raleway" pitchFamily="2" charset="0"/>
                        <a:cs typeface="Arial"/>
                        <a:sym typeface="Arial"/>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4">
                          <a:lumMod val="75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19050" cap="flat" cmpd="sng">
                      <a:noFill/>
                      <a:prstDash val="solid"/>
                      <a:round/>
                      <a:headEnd type="none" w="sm" len="sm"/>
                      <a:tailEnd type="none" w="sm" len="sm"/>
                    </a:lnT>
                    <a:lnB w="19050" cap="flat" cmpd="sng">
                      <a:noFill/>
                      <a:prstDash val="solid"/>
                      <a:round/>
                      <a:headEnd type="none" w="sm" len="sm"/>
                      <a:tailEnd type="none" w="sm" len="sm"/>
                    </a:lnB>
                  </a:tcPr>
                </a:tc>
                <a:extLst>
                  <a:ext uri="{0D108BD9-81ED-4DB2-BD59-A6C34878D82A}">
                    <a16:rowId xmlns:a16="http://schemas.microsoft.com/office/drawing/2014/main" val="3403522486"/>
                  </a:ext>
                </a:extLst>
              </a:tr>
              <a:tr h="848950">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b="0" i="0" u="none" strike="noStrike" cap="none" dirty="0">
                          <a:solidFill>
                            <a:srgbClr val="0070C0"/>
                          </a:solidFill>
                          <a:latin typeface="Raleway" pitchFamily="2" charset="0"/>
                          <a:cs typeface="Arial"/>
                          <a:sym typeface="Arial"/>
                          <a:hlinkClick r:id="rId7" action="ppaction://hlinksldjump">
                            <a:extLst>
                              <a:ext uri="{A12FA001-AC4F-418D-AE19-62706E023703}">
                                <ahyp:hlinkClr xmlns:ahyp="http://schemas.microsoft.com/office/drawing/2018/hyperlinkcolor" val="tx"/>
                              </a:ext>
                            </a:extLst>
                          </a:hlinkClick>
                        </a:rPr>
                        <a:t>Children And Young People’s Independent Specialist Domestic Violence Advisor And Development Officer ( CHIDVA )</a:t>
                      </a:r>
                      <a:endParaRPr lang="en-US" sz="1800" b="0" i="0" u="none" strike="noStrike" cap="none" dirty="0">
                        <a:solidFill>
                          <a:srgbClr val="0070C0"/>
                        </a:solidFill>
                        <a:latin typeface="Raleway" pitchFamily="2" charset="0"/>
                        <a:cs typeface="Arial"/>
                        <a:sym typeface="Arial"/>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4">
                          <a:lumMod val="75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19050" cap="flat" cmpd="sng">
                      <a:no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3183020704"/>
                  </a:ext>
                </a:extLst>
              </a:tr>
            </a:tbl>
          </a:graphicData>
        </a:graphic>
      </p:graphicFrame>
      <p:sp>
        <p:nvSpPr>
          <p:cNvPr id="293" name="Google Shape;293;p22"/>
          <p:cNvSpPr txBox="1"/>
          <p:nvPr/>
        </p:nvSpPr>
        <p:spPr>
          <a:xfrm>
            <a:off x="810986" y="473916"/>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DOMESTIC ABUSE</a:t>
            </a:r>
            <a:endParaRPr sz="4400" dirty="0">
              <a:solidFill>
                <a:srgbClr val="2289B8"/>
              </a:solidFill>
            </a:endParaRPr>
          </a:p>
        </p:txBody>
      </p:sp>
      <p:grpSp>
        <p:nvGrpSpPr>
          <p:cNvPr id="294" name="Google Shape;294;p22"/>
          <p:cNvGrpSpPr/>
          <p:nvPr/>
        </p:nvGrpSpPr>
        <p:grpSpPr>
          <a:xfrm>
            <a:off x="285735" y="8501301"/>
            <a:ext cx="17747967" cy="1513999"/>
            <a:chOff x="0" y="0"/>
            <a:chExt cx="23663956" cy="2018665"/>
          </a:xfrm>
        </p:grpSpPr>
        <p:sp>
          <p:nvSpPr>
            <p:cNvPr id="295" name="Google Shape;295;p22"/>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8">
                <a:alphaModFix/>
              </a:blip>
              <a:stretch>
                <a:fillRect/>
              </a:stretch>
            </a:blipFill>
            <a:ln>
              <a:noFill/>
            </a:ln>
          </p:spPr>
          <p:txBody>
            <a:bodyPr/>
            <a:lstStyle/>
            <a:p>
              <a:endParaRPr lang="en-US"/>
            </a:p>
          </p:txBody>
        </p:sp>
        <p:sp>
          <p:nvSpPr>
            <p:cNvPr id="296" name="Google Shape;296;p22"/>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9">
                <a:alphaModFix/>
              </a:blip>
              <a:stretch>
                <a:fillRect/>
              </a:stretch>
            </a:blipFill>
            <a:ln>
              <a:noFill/>
            </a:ln>
          </p:spPr>
          <p:txBody>
            <a:bodyPr/>
            <a:lstStyle/>
            <a:p>
              <a:endParaRPr lang="en-US"/>
            </a:p>
          </p:txBody>
        </p:sp>
        <p:sp>
          <p:nvSpPr>
            <p:cNvPr id="297" name="Google Shape;297;p22"/>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0">
                <a:alphaModFix/>
              </a:blip>
              <a:stretch>
                <a:fillRect l="-4230"/>
              </a:stretch>
            </a:blipFill>
            <a:ln>
              <a:noFill/>
            </a:ln>
          </p:spPr>
          <p:txBody>
            <a:bodyPr/>
            <a:lstStyle/>
            <a:p>
              <a:endParaRPr lang="en-US"/>
            </a:p>
          </p:txBody>
        </p:sp>
      </p:grpSp>
      <p:sp>
        <p:nvSpPr>
          <p:cNvPr id="3" name="Botón de acción: ir a inicio 2">
            <a:hlinkClick r:id="rId11" action="ppaction://hlinksldjump" highlightClick="1"/>
            <a:extLst>
              <a:ext uri="{FF2B5EF4-FFF2-40B4-BE49-F238E27FC236}">
                <a16:creationId xmlns:a16="http://schemas.microsoft.com/office/drawing/2014/main" id="{85C109A1-B7C4-6803-3C15-EF56C7410B23}"/>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aphicFrame>
        <p:nvGraphicFramePr>
          <p:cNvPr id="302" name="Google Shape;302;p23"/>
          <p:cNvGraphicFramePr/>
          <p:nvPr>
            <p:extLst>
              <p:ext uri="{D42A27DB-BD31-4B8C-83A1-F6EECF244321}">
                <p14:modId xmlns:p14="http://schemas.microsoft.com/office/powerpoint/2010/main" val="2528611033"/>
              </p:ext>
            </p:extLst>
          </p:nvPr>
        </p:nvGraphicFramePr>
        <p:xfrm>
          <a:off x="1028699" y="1022351"/>
          <a:ext cx="16973565" cy="8595148"/>
        </p:xfrm>
        <a:graphic>
          <a:graphicData uri="http://schemas.openxmlformats.org/drawingml/2006/table">
            <a:tbl>
              <a:tblPr>
                <a:noFill/>
                <a:tableStyleId>{3B1929FC-6638-49D3-AB63-535F109E193D}</a:tableStyleId>
              </a:tblPr>
              <a:tblGrid>
                <a:gridCol w="5807530">
                  <a:extLst>
                    <a:ext uri="{9D8B030D-6E8A-4147-A177-3AD203B41FA5}">
                      <a16:colId xmlns:a16="http://schemas.microsoft.com/office/drawing/2014/main" val="20000"/>
                    </a:ext>
                  </a:extLst>
                </a:gridCol>
                <a:gridCol w="3178628">
                  <a:extLst>
                    <a:ext uri="{9D8B030D-6E8A-4147-A177-3AD203B41FA5}">
                      <a16:colId xmlns:a16="http://schemas.microsoft.com/office/drawing/2014/main" val="1935178097"/>
                    </a:ext>
                  </a:extLst>
                </a:gridCol>
                <a:gridCol w="413657">
                  <a:extLst>
                    <a:ext uri="{9D8B030D-6E8A-4147-A177-3AD203B41FA5}">
                      <a16:colId xmlns:a16="http://schemas.microsoft.com/office/drawing/2014/main" val="3631980315"/>
                    </a:ext>
                  </a:extLst>
                </a:gridCol>
                <a:gridCol w="5529943">
                  <a:extLst>
                    <a:ext uri="{9D8B030D-6E8A-4147-A177-3AD203B41FA5}">
                      <a16:colId xmlns:a16="http://schemas.microsoft.com/office/drawing/2014/main" val="813890451"/>
                    </a:ext>
                  </a:extLst>
                </a:gridCol>
                <a:gridCol w="2043807">
                  <a:extLst>
                    <a:ext uri="{9D8B030D-6E8A-4147-A177-3AD203B41FA5}">
                      <a16:colId xmlns:a16="http://schemas.microsoft.com/office/drawing/2014/main" val="2352967256"/>
                    </a:ext>
                  </a:extLst>
                </a:gridCol>
              </a:tblGrid>
              <a:tr h="225816">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gridSpan="2">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95250" marR="95250" marT="95250" marB="9525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hMerge="1">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95250" marR="95250" marT="95250" marB="9525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95250" marR="95250" marT="95250" marB="9525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95250" marR="95250" marT="95250" marB="9525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525021">
                <a:tc>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s-CO" sz="1800" b="0" i="0" u="none" strike="noStrike" cap="none" dirty="0" err="1">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Early</a:t>
                      </a:r>
                      <a:r>
                        <a:rPr lang="es-CO" sz="1800" b="0" i="0" u="none" strike="noStrike" cap="none" dirty="0">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Help</a:t>
                      </a:r>
                      <a:r>
                        <a:rPr lang="es-CO" sz="1800" b="0" i="0" u="none" strike="noStrike" cap="none" dirty="0">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All Age</a:t>
                      </a:r>
                      <a:r>
                        <a:rPr lang="es-CO" sz="1800" b="0" i="0" u="none" strike="noStrike" cap="none" dirty="0">
                          <a:solidFill>
                            <a:srgbClr val="0070C0"/>
                          </a:solidFill>
                          <a:latin typeface="Raleway" pitchFamily="2" charset="0"/>
                          <a:sym typeface="Arial"/>
                          <a:hlinkClick r:id="rId3" action="ppaction://hlinksldjump">
                            <a:extLst>
                              <a:ext uri="{A12FA001-AC4F-418D-AE19-62706E023703}">
                                <ahyp:hlinkClr xmlns:ahyp="http://schemas.microsoft.com/office/drawing/2018/hyperlinkcolor" val="tx"/>
                              </a:ext>
                            </a:extLst>
                          </a:hlinkClick>
                        </a:rPr>
                        <a:t>)</a:t>
                      </a:r>
                      <a:endParaRPr lang="es-CO" sz="1800" b="0" i="0" u="none" strike="noStrike" cap="none" dirty="0">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4">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r>
                        <a:rPr lang="en-US" sz="1800" u="none" strike="noStrike" cap="none" dirty="0">
                          <a:solidFill>
                            <a:srgbClr val="0070C0"/>
                          </a:solidFill>
                          <a:latin typeface="Raleway" pitchFamily="2" charset="0"/>
                          <a:ea typeface="Raleway"/>
                          <a:cs typeface="Raleway"/>
                          <a:sym typeface="Raleway"/>
                          <a:hlinkClick r:id="rId5" action="ppaction://hlinksldjump">
                            <a:extLst>
                              <a:ext uri="{A12FA001-AC4F-418D-AE19-62706E023703}">
                                <ahyp:hlinkClr xmlns:ahyp="http://schemas.microsoft.com/office/drawing/2018/hyperlinkcolor" val="tx"/>
                              </a:ext>
                            </a:extLst>
                          </a:hlinkClick>
                        </a:rPr>
                        <a:t>Tameside Oldham and Glossop Mind TOGMIND (0 to  25 years old)</a:t>
                      </a:r>
                      <a:r>
                        <a:rPr lang="en-US" sz="1800" u="none" strike="noStrike" cap="none" dirty="0">
                          <a:solidFill>
                            <a:srgbClr val="0070C0"/>
                          </a:solidFill>
                          <a:latin typeface="Raleway" pitchFamily="2" charset="0"/>
                          <a:ea typeface="Raleway"/>
                          <a:cs typeface="Raleway"/>
                          <a:sym typeface="Raleway"/>
                        </a:rPr>
                        <a:t> </a:t>
                      </a:r>
                      <a:endParaRPr lang="en-US" dirty="0">
                        <a:solidFill>
                          <a:srgbClr val="0070C0"/>
                        </a:solidFill>
                      </a:endParaRPr>
                    </a:p>
                  </a:txBody>
                  <a:tcPr marL="95250" marR="95250" marT="95250" marB="95250"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3">
                          <a:lumMod val="50000"/>
                        </a:schemeClr>
                      </a:solidFill>
                      <a:prstDash val="solid"/>
                      <a:round/>
                      <a:headEnd type="none" w="med" len="med"/>
                      <a:tailEnd type="none" w="med" len="med"/>
                    </a:lnL>
                    <a:lnT w="38100" cap="flat" cmpd="sng" algn="ctr">
                      <a:solidFill>
                        <a:schemeClr val="accent4">
                          <a:lumMod val="50000"/>
                        </a:schemeClr>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endParaRPr lang="en-US"/>
                    </a:p>
                  </a:txBody>
                  <a:tcPr marL="95250" marR="95250" marT="95250" marB="95250"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525021">
                <a:tc>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hlinkClick r:id="rId6" action="ppaction://hlinksldjump">
                            <a:extLst>
                              <a:ext uri="{A12FA001-AC4F-418D-AE19-62706E023703}">
                                <ahyp:hlinkClr xmlns:ahyp="http://schemas.microsoft.com/office/drawing/2018/hyperlinkcolor" val="tx"/>
                              </a:ext>
                            </a:extLst>
                          </a:hlinkClick>
                        </a:rPr>
                        <a:t>myHappymind</a:t>
                      </a:r>
                      <a:r>
                        <a:rPr lang="en-US" sz="1800" u="none" strike="noStrike" cap="none" dirty="0">
                          <a:solidFill>
                            <a:srgbClr val="0070C0"/>
                          </a:solidFill>
                          <a:latin typeface="Raleway" pitchFamily="2" charset="0"/>
                          <a:hlinkClick r:id="rId6" action="ppaction://hlinksldjump">
                            <a:extLst>
                              <a:ext uri="{A12FA001-AC4F-418D-AE19-62706E023703}">
                                <ahyp:hlinkClr xmlns:ahyp="http://schemas.microsoft.com/office/drawing/2018/hyperlinkcolor" val="tx"/>
                              </a:ext>
                            </a:extLst>
                          </a:hlinkClick>
                        </a:rPr>
                        <a:t> (3 to 11 years) </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4">
                  <a:txBody>
                    <a:bodyPr/>
                    <a:lstStyle/>
                    <a:p>
                      <a:pPr algn="ct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Educational Psychology &amp; Advisory Teachers (0 to 25 years old)</a:t>
                      </a:r>
                      <a:endParaRPr lang="en-US" dirty="0">
                        <a:solidFill>
                          <a:srgbClr val="0070C0"/>
                        </a:solidFill>
                      </a:endParaRPr>
                    </a:p>
                  </a:txBody>
                  <a:tcPr marL="95250" marR="95250" marT="95250" marB="95250"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3">
                          <a:lumMod val="50000"/>
                        </a:schemeClr>
                      </a:solidFill>
                      <a:prstDash val="solid"/>
                      <a:round/>
                      <a:headEnd type="none" w="med" len="med"/>
                      <a:tailEnd type="none" w="med" len="med"/>
                    </a:lnL>
                  </a:tcPr>
                </a:tc>
                <a:tc hMerge="1">
                  <a:txBody>
                    <a:bodyPr/>
                    <a:lstStyle/>
                    <a:p>
                      <a:endParaRPr lang="en-US"/>
                    </a:p>
                  </a:txBody>
                  <a:tcPr/>
                </a:tc>
                <a:tc hMerge="1">
                  <a:txBody>
                    <a:bodyPr/>
                    <a:lstStyle/>
                    <a:p>
                      <a:pPr algn="ctr"/>
                      <a:endParaRPr lang="en-US" dirty="0"/>
                    </a:p>
                  </a:txBody>
                  <a:tcPr marL="95250" marR="95250" marT="95250" marB="95250"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3955301719"/>
                  </a:ext>
                </a:extLst>
              </a:tr>
              <a:tr h="0">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8" action="ppaction://hlinksldjump">
                            <a:extLst>
                              <a:ext uri="{A12FA001-AC4F-418D-AE19-62706E023703}">
                                <ahyp:hlinkClr xmlns:ahyp="http://schemas.microsoft.com/office/drawing/2018/hyperlinkcolor" val="tx"/>
                              </a:ext>
                            </a:extLst>
                          </a:hlinkClick>
                        </a:rPr>
                        <a:t>Family Nurse Partnership ( for f</a:t>
                      </a:r>
                      <a:r>
                        <a:rPr lang="en-US" sz="1800" b="0" i="0" u="none" strike="noStrike" cap="none" dirty="0">
                          <a:solidFill>
                            <a:srgbClr val="0070C0"/>
                          </a:solidFill>
                          <a:latin typeface="Raleway" pitchFamily="2" charset="0"/>
                          <a:ea typeface="Avenir"/>
                          <a:cs typeface="Avenir"/>
                          <a:sym typeface="Avenir"/>
                          <a:hlinkClick r:id="rId8" action="ppaction://hlinksldjump">
                            <a:extLst>
                              <a:ext uri="{A12FA001-AC4F-418D-AE19-62706E023703}">
                                <ahyp:hlinkClr xmlns:ahyp="http://schemas.microsoft.com/office/drawing/2018/hyperlinkcolor" val="tx"/>
                              </a:ext>
                            </a:extLst>
                          </a:hlinkClick>
                        </a:rPr>
                        <a:t>irst time m</a:t>
                      </a:r>
                      <a:r>
                        <a:rPr lang="en-US" sz="1800" dirty="0">
                          <a:solidFill>
                            <a:srgbClr val="0070C0"/>
                          </a:solidFill>
                          <a:latin typeface="Raleway" pitchFamily="2" charset="0"/>
                          <a:ea typeface="Avenir"/>
                          <a:cs typeface="Avenir"/>
                          <a:sym typeface="Avenir"/>
                          <a:hlinkClick r:id="rId8" action="ppaction://hlinksldjump">
                            <a:extLst>
                              <a:ext uri="{A12FA001-AC4F-418D-AE19-62706E023703}">
                                <ahyp:hlinkClr xmlns:ahyp="http://schemas.microsoft.com/office/drawing/2018/hyperlinkcolor" val="tx"/>
                              </a:ext>
                            </a:extLst>
                          </a:hlinkClick>
                        </a:rPr>
                        <a:t>u</a:t>
                      </a:r>
                      <a:r>
                        <a:rPr lang="en-US" sz="1800" b="0" i="0" u="none" strike="noStrike" cap="none" dirty="0">
                          <a:solidFill>
                            <a:srgbClr val="0070C0"/>
                          </a:solidFill>
                          <a:latin typeface="Raleway" pitchFamily="2" charset="0"/>
                          <a:ea typeface="Avenir"/>
                          <a:cs typeface="Avenir"/>
                          <a:sym typeface="Avenir"/>
                          <a:hlinkClick r:id="rId8" action="ppaction://hlinksldjump">
                            <a:extLst>
                              <a:ext uri="{A12FA001-AC4F-418D-AE19-62706E023703}">
                                <ahyp:hlinkClr xmlns:ahyp="http://schemas.microsoft.com/office/drawing/2018/hyperlinkcolor" val="tx"/>
                              </a:ext>
                            </a:extLst>
                          </a:hlinkClick>
                        </a:rPr>
                        <a:t>ms, under the age of 20 years</a:t>
                      </a:r>
                      <a:r>
                        <a:rPr lang="en-US" sz="1800" u="none" strike="noStrike" cap="none" dirty="0">
                          <a:solidFill>
                            <a:srgbClr val="0070C0"/>
                          </a:solidFill>
                          <a:latin typeface="Raleway" pitchFamily="2" charset="0"/>
                          <a:ea typeface="Raleway"/>
                          <a:cs typeface="Raleway"/>
                          <a:sym typeface="Raleway"/>
                          <a:hlinkClick r:id="rId8" action="ppaction://hlinksldjump">
                            <a:extLst>
                              <a:ext uri="{A12FA001-AC4F-418D-AE19-62706E023703}">
                                <ahyp:hlinkClr xmlns:ahyp="http://schemas.microsoft.com/office/drawing/2018/hyperlinkcolor" val="tx"/>
                              </a:ext>
                            </a:extLst>
                          </a:hlinkClick>
                        </a:rPr>
                        <a:t>)</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algn="ctr"/>
                      <a:r>
                        <a:rPr lang="en-US" sz="1800" b="0" i="0" u="none" strike="noStrike" cap="none" dirty="0">
                          <a:solidFill>
                            <a:srgbClr val="0070C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rPr>
                        <a:t>Community </a:t>
                      </a:r>
                      <a:r>
                        <a:rPr lang="en-US" sz="1800" b="0" i="0" u="none" strike="noStrike" cap="none" dirty="0" err="1">
                          <a:solidFill>
                            <a:srgbClr val="0070C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rPr>
                        <a:t>Paediatric</a:t>
                      </a:r>
                      <a:r>
                        <a:rPr lang="en-US" sz="1800" b="0" i="0" u="none" strike="noStrike" cap="none" dirty="0">
                          <a:solidFill>
                            <a:srgbClr val="0070C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rPr>
                        <a:t> Service (new referrals of ADHD assessment under 8yrs and Oldham CAMHS 8yrs and above. ADHD assessment generally from 6+yrs)</a:t>
                      </a:r>
                      <a:endParaRPr lang="en-US" dirty="0">
                        <a:solidFill>
                          <a:srgbClr val="0070C0"/>
                        </a:solidFill>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B w="38100" cap="flat" cmpd="sng" algn="ctr">
                      <a:solidFill>
                        <a:schemeClr val="accent1">
                          <a:lumMod val="50000"/>
                        </a:schemeClr>
                      </a:solidFill>
                      <a:prstDash val="solid"/>
                      <a:round/>
                      <a:headEnd type="none" w="med" len="med"/>
                      <a:tailEnd type="none" w="med" len="med"/>
                    </a:lnB>
                  </a:tcPr>
                </a:tc>
                <a:tc hMerge="1">
                  <a:txBody>
                    <a:bodyPr/>
                    <a:lstStyle/>
                    <a:p>
                      <a:pPr algn="ctr"/>
                      <a:endParaRPr lang="en-US" dirty="0"/>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B w="38100" cap="flat" cmpd="sng" algn="ctr">
                      <a:solidFill>
                        <a:schemeClr val="accent1">
                          <a:lumMod val="50000"/>
                        </a:schemeClr>
                      </a:solidFill>
                      <a:prstDash val="solid"/>
                      <a:round/>
                      <a:headEnd type="none" w="med" len="med"/>
                      <a:tailEnd type="none" w="med" len="med"/>
                    </a:lnB>
                  </a:tcPr>
                </a:tc>
                <a:tc rowSpan="11">
                  <a:txBody>
                    <a:bodyPr/>
                    <a:lstStyle/>
                    <a:p>
                      <a:pPr marL="0" marR="0" lvl="0" indent="0" algn="ctr" rtl="0">
                        <a:lnSpc>
                          <a:spcPct val="140000"/>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lang="en-US" sz="1800" u="none" strike="noStrike" cap="none" dirty="0">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lang="en-US" sz="1800" u="none" strike="noStrike" cap="none" dirty="0">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lang="en-US" sz="1800" u="none" strike="noStrike" cap="none" dirty="0">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lang="en-US" sz="1800" u="none" strike="noStrike" cap="none" dirty="0">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lang="en-US" sz="1800" u="none" strike="noStrike" cap="none" dirty="0">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10" action="ppaction://hlinksldjump">
                            <a:extLst>
                              <a:ext uri="{A12FA001-AC4F-418D-AE19-62706E023703}">
                                <ahyp:hlinkClr xmlns:ahyp="http://schemas.microsoft.com/office/drawing/2018/hyperlinkcolor" val="tx"/>
                              </a:ext>
                            </a:extLst>
                          </a:hlinkClick>
                        </a:rPr>
                        <a:t>Oldham Family Hubs</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rowSpan="2" gridSpan="2">
                  <a:txBody>
                    <a:bodyPr/>
                    <a:lstStyle/>
                    <a:p>
                      <a:pPr algn="ctr"/>
                      <a:endParaRPr lang="en-US" dirty="0">
                        <a:solidFill>
                          <a:srgbClr val="0070C0"/>
                        </a:solidFill>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rowSpan="2" hMerge="1">
                  <a:txBody>
                    <a:bodyPr/>
                    <a:lstStyle/>
                    <a:p>
                      <a:endParaRPr lang="es-CO"/>
                    </a:p>
                  </a:txBody>
                  <a:tcPr/>
                </a:tc>
                <a:tc vMerge="1">
                  <a:txBody>
                    <a:bodyPr/>
                    <a:lstStyle/>
                    <a:p>
                      <a:endParaRPr lang="es-CO"/>
                    </a:p>
                  </a:txBody>
                  <a:tcPr/>
                </a:tc>
                <a:extLst>
                  <a:ext uri="{0D108BD9-81ED-4DB2-BD59-A6C34878D82A}">
                    <a16:rowId xmlns:a16="http://schemas.microsoft.com/office/drawing/2014/main" val="3843994697"/>
                  </a:ext>
                </a:extLst>
              </a:tr>
              <a:tr h="0">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11" action="ppaction://hlinksldjump">
                            <a:extLst>
                              <a:ext uri="{A12FA001-AC4F-418D-AE19-62706E023703}">
                                <ahyp:hlinkClr xmlns:ahyp="http://schemas.microsoft.com/office/drawing/2018/hyperlinkcolor" val="tx"/>
                              </a:ext>
                            </a:extLst>
                          </a:hlinkClick>
                        </a:rPr>
                        <a:t>Oldham Parenting Team </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gridSpan="2" vMerge="1">
                  <a:txBody>
                    <a:bodyPr/>
                    <a:lstStyle/>
                    <a:p>
                      <a:pPr algn="ctr"/>
                      <a:endParaRPr lang="en-US" dirty="0">
                        <a:solidFill>
                          <a:srgbClr val="0070C0"/>
                        </a:solidFill>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vMerge="1">
                  <a:txBody>
                    <a:bodyPr/>
                    <a:lstStyle/>
                    <a:p>
                      <a:endParaRPr lang="es-CO"/>
                    </a:p>
                  </a:txBody>
                  <a:tcPr/>
                </a:tc>
                <a:tc vMerge="1">
                  <a:txBody>
                    <a:bodyPr/>
                    <a:lstStyle/>
                    <a:p>
                      <a:endParaRPr lang="es-CO"/>
                    </a:p>
                  </a:txBody>
                  <a:tcPr/>
                </a:tc>
                <a:extLst>
                  <a:ext uri="{0D108BD9-81ED-4DB2-BD59-A6C34878D82A}">
                    <a16:rowId xmlns:a16="http://schemas.microsoft.com/office/drawing/2014/main" val="3208683389"/>
                  </a:ext>
                </a:extLst>
              </a:tr>
              <a:tr h="0">
                <a:tc gridSpan="4">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12" action="ppaction://hlinksldjump">
                            <a:extLst>
                              <a:ext uri="{A12FA001-AC4F-418D-AE19-62706E023703}">
                                <ahyp:hlinkClr xmlns:ahyp="http://schemas.microsoft.com/office/drawing/2018/hyperlinkcolor" val="tx"/>
                              </a:ext>
                            </a:extLst>
                          </a:hlinkClick>
                        </a:rPr>
                        <a:t>Oldham Early Attachment Service (from pregnancy to baby’s second birthday)</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4">
                          <a:lumMod val="50000"/>
                        </a:schemeClr>
                      </a:solidFill>
                      <a:prstDash val="solid"/>
                      <a:round/>
                      <a:headEnd type="none" w="med" len="med"/>
                      <a:tailEnd type="none" w="med" len="med"/>
                    </a:lnL>
                    <a:lnT w="38100" cap="flat" cmpd="sng" algn="ctr">
                      <a:solidFill>
                        <a:schemeClr val="accent1">
                          <a:lumMod val="50000"/>
                        </a:schemeClr>
                      </a:solidFill>
                      <a:prstDash val="solid"/>
                      <a:round/>
                      <a:headEnd type="none" w="med" len="med"/>
                      <a:tailEnd type="none" w="med" len="med"/>
                    </a:lnT>
                  </a:tcPr>
                </a:tc>
                <a:tc hMerge="1">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84658965"/>
                  </a:ext>
                </a:extLst>
              </a:tr>
              <a:tr h="269912">
                <a:tc gridSpan="4">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General Practice Services &amp; Practice Nurses (All ages)</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4">
                          <a:lumMod val="50000"/>
                        </a:schemeClr>
                      </a:solidFill>
                      <a:prstDash val="solid"/>
                      <a:round/>
                      <a:headEnd type="none" w="med" len="med"/>
                      <a:tailEnd type="none" w="med" len="med"/>
                    </a:lnL>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269912">
                <a:tc gridSpan="4">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14" action="ppaction://hlinksldjump">
                            <a:extLst>
                              <a:ext uri="{A12FA001-AC4F-418D-AE19-62706E023703}">
                                <ahyp:hlinkClr xmlns:ahyp="http://schemas.microsoft.com/office/drawing/2018/hyperlinkcolor" val="tx"/>
                              </a:ext>
                            </a:extLst>
                          </a:hlinkClick>
                        </a:rPr>
                        <a:t>Koala Northwest Sleep Service (</a:t>
                      </a:r>
                      <a:r>
                        <a:rPr lang="en-US" sz="1800" b="0" i="0" u="none" strike="noStrike" cap="none" dirty="0">
                          <a:solidFill>
                            <a:srgbClr val="0070C0"/>
                          </a:solidFill>
                          <a:latin typeface="Raleway" pitchFamily="2" charset="0"/>
                          <a:ea typeface="Avenir"/>
                          <a:cs typeface="Avenir"/>
                          <a:sym typeface="Avenir"/>
                          <a:hlinkClick r:id="rId14" action="ppaction://hlinksldjump">
                            <a:extLst>
                              <a:ext uri="{A12FA001-AC4F-418D-AE19-62706E023703}">
                                <ahyp:hlinkClr xmlns:ahyp="http://schemas.microsoft.com/office/drawing/2018/hyperlinkcolor" val="tx"/>
                              </a:ext>
                            </a:extLst>
                          </a:hlinkClick>
                        </a:rPr>
                        <a:t>parents of a child between 2 and 11 years)</a:t>
                      </a:r>
                      <a:endParaRPr lang="en-US" sz="1800" b="0" i="0" u="none" strike="noStrike" cap="none" dirty="0">
                        <a:solidFill>
                          <a:srgbClr val="0070C0"/>
                        </a:solidFill>
                        <a:latin typeface="Raleway" pitchFamily="2" charset="0"/>
                        <a:ea typeface="Avenir"/>
                        <a:cs typeface="Avenir"/>
                        <a:sym typeface="Avenir"/>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4">
                          <a:lumMod val="50000"/>
                        </a:schemeClr>
                      </a:solidFill>
                      <a:prstDash val="solid"/>
                      <a:round/>
                      <a:headEnd type="none" w="med" len="med"/>
                      <a:tailEnd type="none" w="med" len="med"/>
                    </a:lnL>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b="0" i="0" u="none" strike="noStrike" cap="none" dirty="0">
                        <a:solidFill>
                          <a:srgbClr val="000000"/>
                        </a:solidFill>
                        <a:latin typeface="Raleway" pitchFamily="2" charset="0"/>
                        <a:ea typeface="Avenir"/>
                        <a:cs typeface="Avenir"/>
                        <a:sym typeface="Avenir"/>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b="0" i="0" u="none" strike="noStrike" cap="none" dirty="0">
                        <a:solidFill>
                          <a:srgbClr val="000000"/>
                        </a:solidFill>
                        <a:latin typeface="Raleway" pitchFamily="2" charset="0"/>
                        <a:ea typeface="Avenir"/>
                        <a:cs typeface="Avenir"/>
                        <a:sym typeface="Avenir"/>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787818033"/>
                  </a:ext>
                </a:extLst>
              </a:tr>
              <a:tr h="563200">
                <a:tc gridSpan="4">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5" action="ppaction://hlinksldjump">
                            <a:extLst>
                              <a:ext uri="{A12FA001-AC4F-418D-AE19-62706E023703}">
                                <ahyp:hlinkClr xmlns:ahyp="http://schemas.microsoft.com/office/drawing/2018/hyperlinkcolor" val="tx"/>
                              </a:ext>
                            </a:extLst>
                          </a:hlinkClick>
                        </a:rPr>
                        <a:t>Health Visitors(from pregnancy to five years old)</a:t>
                      </a:r>
                      <a:endParaRPr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4">
                          <a:lumMod val="50000"/>
                        </a:schemeClr>
                      </a:solidFill>
                      <a:prstDash val="solid"/>
                      <a:round/>
                      <a:headEnd type="none" w="med" len="med"/>
                      <a:tailEnd type="none" w="med" len="med"/>
                    </a:lnL>
                  </a:tcPr>
                </a:tc>
                <a:tc h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563200">
                <a:tc gridSpan="4">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hlinkClick r:id="rId15" action="ppaction://hlinksldjump">
                            <a:extLst>
                              <a:ext uri="{A12FA001-AC4F-418D-AE19-62706E023703}">
                                <ahyp:hlinkClr xmlns:ahyp="http://schemas.microsoft.com/office/drawing/2018/hyperlinkcolor" val="tx"/>
                              </a:ext>
                            </a:extLst>
                          </a:hlinkClick>
                        </a:rPr>
                        <a:t>Oldham Children's Learning Disabilities Team</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4">
                          <a:lumMod val="50000"/>
                        </a:schemeClr>
                      </a:solidFill>
                      <a:prstDash val="solid"/>
                      <a:round/>
                      <a:headEnd type="none" w="med" len="med"/>
                      <a:tailEnd type="none" w="med" len="med"/>
                    </a:lnL>
                  </a:tcPr>
                </a:tc>
                <a:tc h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776335376"/>
                  </a:ext>
                </a:extLst>
              </a:tr>
              <a:tr h="232083">
                <a:tc gridSpan="4">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Speech &amp; Language Therapy SALT (Aged 0-19 years)</a:t>
                      </a:r>
                      <a:endParaRPr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4">
                          <a:lumMod val="50000"/>
                        </a:schemeClr>
                      </a:solidFill>
                      <a:prstDash val="solid"/>
                      <a:round/>
                      <a:headEnd type="none" w="med" len="med"/>
                      <a:tailEnd type="none" w="med" len="med"/>
                    </a:lnL>
                  </a:tcPr>
                </a:tc>
                <a:tc h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r h="0">
                <a:tc gridSpan="4">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b="0" i="0" u="none" strike="noStrike" cap="none" dirty="0">
                          <a:solidFill>
                            <a:srgbClr val="0070C0"/>
                          </a:solidFill>
                          <a:latin typeface="Raleway" pitchFamily="2" charset="0"/>
                          <a:sym typeface="Arial"/>
                          <a:hlinkClick r:id="rId16" action="ppaction://hlinksldjump">
                            <a:extLst>
                              <a:ext uri="{A12FA001-AC4F-418D-AE19-62706E023703}">
                                <ahyp:hlinkClr xmlns:ahyp="http://schemas.microsoft.com/office/drawing/2018/hyperlinkcolor" val="tx"/>
                              </a:ext>
                            </a:extLst>
                          </a:hlinkClick>
                        </a:rPr>
                        <a:t>Oldham SEND Information Advice and Support Service (SEND IASS) </a:t>
                      </a:r>
                      <a:r>
                        <a:rPr lang="en-US" sz="1800" u="none" strike="noStrike" cap="none" dirty="0">
                          <a:solidFill>
                            <a:srgbClr val="0070C0"/>
                          </a:solidFill>
                          <a:latin typeface="Raleway" pitchFamily="2" charset="0"/>
                          <a:ea typeface="Raleway"/>
                          <a:cs typeface="Raleway"/>
                          <a:sym typeface="Raleway"/>
                          <a:hlinkClick r:id="rId16" action="ppaction://hlinksldjump">
                            <a:extLst>
                              <a:ext uri="{A12FA001-AC4F-418D-AE19-62706E023703}">
                                <ahyp:hlinkClr xmlns:ahyp="http://schemas.microsoft.com/office/drawing/2018/hyperlinkcolor" val="tx"/>
                              </a:ext>
                            </a:extLst>
                          </a:hlinkClick>
                        </a:rPr>
                        <a:t>0-25 years</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4">
                          <a:lumMod val="50000"/>
                        </a:schemeClr>
                      </a:solidFill>
                      <a:prstDash val="solid"/>
                      <a:round/>
                      <a:headEnd type="none" w="med" len="med"/>
                      <a:tailEnd type="none" w="med" len="med"/>
                    </a:lnL>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tcPr>
                </a:tc>
                <a:tc vMerge="1">
                  <a:txBody>
                    <a:bodyPr/>
                    <a:lstStyle/>
                    <a:p>
                      <a:endParaRPr lang="en-US"/>
                    </a:p>
                  </a:txBody>
                  <a:tcPr/>
                </a:tc>
                <a:extLst>
                  <a:ext uri="{0D108BD9-81ED-4DB2-BD59-A6C34878D82A}">
                    <a16:rowId xmlns:a16="http://schemas.microsoft.com/office/drawing/2014/main" val="10006"/>
                  </a:ext>
                </a:extLst>
              </a:tr>
              <a:tr h="0">
                <a:tc>
                  <a:txBody>
                    <a:bodyPr/>
                    <a:lstStyle/>
                    <a:p>
                      <a:pPr marL="0" marR="0" lvl="0" indent="0" algn="ctr" rtl="0">
                        <a:lnSpc>
                          <a:spcPct val="10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Home-start PIMH (Parent-infant Mental Health) Support</a:t>
                      </a:r>
                      <a:endParaRPr lang="en-US" sz="1800" u="none" strike="noStrike" cap="none" dirty="0">
                        <a:solidFill>
                          <a:srgbClr val="0070C0"/>
                        </a:solidFill>
                        <a:latin typeface="Raleway" pitchFamily="2" charset="0"/>
                        <a:ea typeface="Raleway"/>
                        <a:cs typeface="Raleway"/>
                        <a:sym typeface="Raleway"/>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3">
                  <a:txBody>
                    <a:bodyPr/>
                    <a:lstStyle/>
                    <a:p>
                      <a:pPr algn="ctr"/>
                      <a:r>
                        <a:rPr lang="en-US" sz="1800" dirty="0">
                          <a:solidFill>
                            <a:srgbClr val="0070C0"/>
                          </a:solidFill>
                          <a:hlinkClick r:id="rId17" action="ppaction://hlinksldjump">
                            <a:extLst>
                              <a:ext uri="{A12FA001-AC4F-418D-AE19-62706E023703}">
                                <ahyp:hlinkClr xmlns:ahyp="http://schemas.microsoft.com/office/drawing/2018/hyperlinkcolor" val="tx"/>
                              </a:ext>
                            </a:extLst>
                          </a:hlinkClick>
                        </a:rPr>
                        <a:t>Ghazali Trust</a:t>
                      </a:r>
                      <a:endParaRPr lang="en-US" sz="1800" dirty="0">
                        <a:solidFill>
                          <a:srgbClr val="0070C0"/>
                        </a:solidFill>
                      </a:endParaRPr>
                    </a:p>
                  </a:txBody>
                  <a:tcPr marL="95250" marR="95250" marT="95250" marB="95250"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B w="38100" cap="flat" cmpd="sng" algn="ctr">
                      <a:solidFill>
                        <a:schemeClr val="accent3">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303" name="Google Shape;303;p23"/>
          <p:cNvSpPr txBox="1"/>
          <p:nvPr/>
        </p:nvSpPr>
        <p:spPr>
          <a:xfrm>
            <a:off x="1028699" y="74399"/>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EARLY YEARS (0-5)</a:t>
            </a:r>
            <a:endParaRPr sz="4400" dirty="0">
              <a:solidFill>
                <a:srgbClr val="2289B8"/>
              </a:solidFill>
            </a:endParaRPr>
          </a:p>
        </p:txBody>
      </p:sp>
      <p:grpSp>
        <p:nvGrpSpPr>
          <p:cNvPr id="304" name="Google Shape;304;p23"/>
          <p:cNvGrpSpPr/>
          <p:nvPr/>
        </p:nvGrpSpPr>
        <p:grpSpPr>
          <a:xfrm>
            <a:off x="285735" y="8501301"/>
            <a:ext cx="17747967" cy="1513999"/>
            <a:chOff x="0" y="0"/>
            <a:chExt cx="23663956" cy="2018665"/>
          </a:xfrm>
        </p:grpSpPr>
        <p:sp>
          <p:nvSpPr>
            <p:cNvPr id="305" name="Google Shape;305;p23"/>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8">
                <a:alphaModFix/>
              </a:blip>
              <a:stretch>
                <a:fillRect/>
              </a:stretch>
            </a:blipFill>
            <a:ln>
              <a:noFill/>
            </a:ln>
          </p:spPr>
          <p:txBody>
            <a:bodyPr/>
            <a:lstStyle/>
            <a:p>
              <a:endParaRPr lang="en-US"/>
            </a:p>
          </p:txBody>
        </p:sp>
        <p:sp>
          <p:nvSpPr>
            <p:cNvPr id="306" name="Google Shape;306;p23"/>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9">
                <a:alphaModFix/>
              </a:blip>
              <a:stretch>
                <a:fillRect/>
              </a:stretch>
            </a:blipFill>
            <a:ln>
              <a:noFill/>
            </a:ln>
          </p:spPr>
          <p:txBody>
            <a:bodyPr/>
            <a:lstStyle/>
            <a:p>
              <a:endParaRPr lang="en-US"/>
            </a:p>
          </p:txBody>
        </p:sp>
        <p:sp>
          <p:nvSpPr>
            <p:cNvPr id="307" name="Google Shape;307;p23"/>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20">
                <a:alphaModFix/>
              </a:blip>
              <a:stretch>
                <a:fillRect l="-4230"/>
              </a:stretch>
            </a:blipFill>
            <a:ln>
              <a:noFill/>
            </a:ln>
          </p:spPr>
          <p:txBody>
            <a:bodyPr/>
            <a:lstStyle/>
            <a:p>
              <a:endParaRPr lang="en-US"/>
            </a:p>
          </p:txBody>
        </p:sp>
      </p:grpSp>
      <p:sp>
        <p:nvSpPr>
          <p:cNvPr id="3" name="Botón de acción: ir a inicio 2">
            <a:hlinkClick r:id="rId21" action="ppaction://hlinksldjump" highlightClick="1"/>
            <a:extLst>
              <a:ext uri="{FF2B5EF4-FFF2-40B4-BE49-F238E27FC236}">
                <a16:creationId xmlns:a16="http://schemas.microsoft.com/office/drawing/2014/main" id="{0B37AA92-D976-EE76-7F90-513978896644}"/>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graphicFrame>
        <p:nvGraphicFramePr>
          <p:cNvPr id="312" name="Google Shape;312;p24"/>
          <p:cNvGraphicFramePr/>
          <p:nvPr>
            <p:extLst>
              <p:ext uri="{D42A27DB-BD31-4B8C-83A1-F6EECF244321}">
                <p14:modId xmlns:p14="http://schemas.microsoft.com/office/powerpoint/2010/main" val="3716554889"/>
              </p:ext>
            </p:extLst>
          </p:nvPr>
        </p:nvGraphicFramePr>
        <p:xfrm>
          <a:off x="1028700" y="2154507"/>
          <a:ext cx="16230600" cy="3691701"/>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3522392">
                  <a:extLst>
                    <a:ext uri="{9D8B030D-6E8A-4147-A177-3AD203B41FA5}">
                      <a16:colId xmlns:a16="http://schemas.microsoft.com/office/drawing/2014/main" val="20001"/>
                    </a:ext>
                  </a:extLst>
                </a:gridCol>
                <a:gridCol w="4592908">
                  <a:extLst>
                    <a:ext uri="{9D8B030D-6E8A-4147-A177-3AD203B41FA5}">
                      <a16:colId xmlns:a16="http://schemas.microsoft.com/office/drawing/2014/main" val="1937025761"/>
                    </a:ext>
                  </a:extLst>
                </a:gridCol>
                <a:gridCol w="4057650">
                  <a:extLst>
                    <a:ext uri="{9D8B030D-6E8A-4147-A177-3AD203B41FA5}">
                      <a16:colId xmlns:a16="http://schemas.microsoft.com/office/drawing/2014/main" val="20003"/>
                    </a:ext>
                  </a:extLst>
                </a:gridCol>
              </a:tblGrid>
              <a:tr h="752475">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520673">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Anorexia &amp; Bulimia Care (All Age)</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Community Eating Disorder Service (CEDS) All Age</a:t>
                      </a:r>
                      <a:endParaRPr lang="en-US" sz="1800" dirty="0">
                        <a:solidFill>
                          <a:srgbClr val="0070C0"/>
                        </a:solidFill>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5" action="ppaction://hlinksldjump">
                            <a:extLst>
                              <a:ext uri="{A12FA001-AC4F-418D-AE19-62706E023703}">
                                <ahyp:hlinkClr xmlns:ahyp="http://schemas.microsoft.com/office/drawing/2018/hyperlinkcolor" val="tx"/>
                              </a:ext>
                            </a:extLst>
                          </a:hlinkClick>
                        </a:rPr>
                        <a:t>Hope and Horizon Unit (13-18 years)</a:t>
                      </a:r>
                      <a:endParaRPr lang="en-US"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520673">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6"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dirty="0">
                        <a:solidFill>
                          <a:srgbClr val="0070C0"/>
                        </a:solidFill>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1521439613"/>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BEAT (Under 18 years old)</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7"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8" action="ppaction://hlinksldjump">
                          <a:extLst>
                            <a:ext uri="{A12FA001-AC4F-418D-AE19-62706E023703}">
                              <ahyp:hlinkClr xmlns:ahyp="http://schemas.microsoft.com/office/drawing/2018/hyperlinkcolor" val="tx"/>
                            </a:ext>
                          </a:extLst>
                        </a:hlinkClick>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s-CO"/>
                    </a:p>
                  </a:txBody>
                  <a:tcPr>
                    <a:lnL w="28575" cap="flat" cmpd="sng" algn="ctr">
                      <a:solidFill>
                        <a:srgbClr val="000000"/>
                      </a:solidFill>
                      <a:prstDash val="solid"/>
                      <a:round/>
                      <a:headEnd type="none" w="sm" len="sm"/>
                      <a:tailEnd type="none" w="sm" len="sm"/>
                    </a:lnL>
                    <a:lnT w="38100" cap="flat" cmpd="sng" algn="ctr">
                      <a:solidFill>
                        <a:schemeClr val="accent4">
                          <a:lumMod val="50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313" name="Google Shape;313;p24"/>
          <p:cNvSpPr txBox="1"/>
          <p:nvPr/>
        </p:nvSpPr>
        <p:spPr>
          <a:xfrm>
            <a:off x="1028700" y="570547"/>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EATING DISORDERS</a:t>
            </a:r>
            <a:endParaRPr sz="4400" dirty="0">
              <a:solidFill>
                <a:srgbClr val="2289B8"/>
              </a:solidFill>
            </a:endParaRPr>
          </a:p>
        </p:txBody>
      </p:sp>
      <p:grpSp>
        <p:nvGrpSpPr>
          <p:cNvPr id="314" name="Google Shape;314;p24"/>
          <p:cNvGrpSpPr/>
          <p:nvPr/>
        </p:nvGrpSpPr>
        <p:grpSpPr>
          <a:xfrm>
            <a:off x="285735" y="8501301"/>
            <a:ext cx="17747967" cy="1513999"/>
            <a:chOff x="0" y="0"/>
            <a:chExt cx="23663956" cy="2018665"/>
          </a:xfrm>
        </p:grpSpPr>
        <p:sp>
          <p:nvSpPr>
            <p:cNvPr id="315" name="Google Shape;315;p24"/>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9">
                <a:alphaModFix/>
              </a:blip>
              <a:stretch>
                <a:fillRect/>
              </a:stretch>
            </a:blipFill>
            <a:ln>
              <a:noFill/>
            </a:ln>
          </p:spPr>
          <p:txBody>
            <a:bodyPr/>
            <a:lstStyle/>
            <a:p>
              <a:endParaRPr lang="en-US"/>
            </a:p>
          </p:txBody>
        </p:sp>
        <p:sp>
          <p:nvSpPr>
            <p:cNvPr id="316" name="Google Shape;316;p24"/>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0">
                <a:alphaModFix/>
              </a:blip>
              <a:stretch>
                <a:fillRect/>
              </a:stretch>
            </a:blipFill>
            <a:ln>
              <a:noFill/>
            </a:ln>
          </p:spPr>
          <p:txBody>
            <a:bodyPr/>
            <a:lstStyle/>
            <a:p>
              <a:endParaRPr lang="en-US"/>
            </a:p>
          </p:txBody>
        </p:sp>
        <p:sp>
          <p:nvSpPr>
            <p:cNvPr id="317" name="Google Shape;317;p24"/>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1">
                <a:alphaModFix/>
              </a:blip>
              <a:stretch>
                <a:fillRect l="-4230"/>
              </a:stretch>
            </a:blipFill>
            <a:ln>
              <a:noFill/>
            </a:ln>
          </p:spPr>
          <p:txBody>
            <a:bodyPr/>
            <a:lstStyle/>
            <a:p>
              <a:endParaRPr lang="en-US"/>
            </a:p>
          </p:txBody>
        </p:sp>
      </p:grpSp>
      <p:sp>
        <p:nvSpPr>
          <p:cNvPr id="3" name="Botón de acción: ir a inicio 2">
            <a:hlinkClick r:id="rId12" action="ppaction://hlinksldjump" highlightClick="1"/>
            <a:extLst>
              <a:ext uri="{FF2B5EF4-FFF2-40B4-BE49-F238E27FC236}">
                <a16:creationId xmlns:a16="http://schemas.microsoft.com/office/drawing/2014/main" id="{7537685E-6E2E-B31D-E963-ADF9CEC2303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graphicFrame>
        <p:nvGraphicFramePr>
          <p:cNvPr id="322" name="Google Shape;322;p25"/>
          <p:cNvGraphicFramePr/>
          <p:nvPr>
            <p:extLst>
              <p:ext uri="{D42A27DB-BD31-4B8C-83A1-F6EECF244321}">
                <p14:modId xmlns:p14="http://schemas.microsoft.com/office/powerpoint/2010/main" val="1986554441"/>
              </p:ext>
            </p:extLst>
          </p:nvPr>
        </p:nvGraphicFramePr>
        <p:xfrm>
          <a:off x="1028700" y="2055855"/>
          <a:ext cx="16230600" cy="6148698"/>
        </p:xfrm>
        <a:graphic>
          <a:graphicData uri="http://schemas.openxmlformats.org/drawingml/2006/table">
            <a:tbl>
              <a:tblPr>
                <a:noFill/>
                <a:tableStyleId>{3B1929FC-6638-49D3-AB63-535F109E193D}</a:tableStyleId>
              </a:tblPr>
              <a:tblGrid>
                <a:gridCol w="5226627">
                  <a:extLst>
                    <a:ext uri="{9D8B030D-6E8A-4147-A177-3AD203B41FA5}">
                      <a16:colId xmlns:a16="http://schemas.microsoft.com/office/drawing/2014/main" val="20000"/>
                    </a:ext>
                  </a:extLst>
                </a:gridCol>
                <a:gridCol w="2639291">
                  <a:extLst>
                    <a:ext uri="{9D8B030D-6E8A-4147-A177-3AD203B41FA5}">
                      <a16:colId xmlns:a16="http://schemas.microsoft.com/office/drawing/2014/main" val="20001"/>
                    </a:ext>
                  </a:extLst>
                </a:gridCol>
                <a:gridCol w="4307032">
                  <a:extLst>
                    <a:ext uri="{9D8B030D-6E8A-4147-A177-3AD203B41FA5}">
                      <a16:colId xmlns:a16="http://schemas.microsoft.com/office/drawing/2014/main" val="20002"/>
                    </a:ext>
                  </a:extLst>
                </a:gridCol>
                <a:gridCol w="4057650">
                  <a:extLst>
                    <a:ext uri="{9D8B030D-6E8A-4147-A177-3AD203B41FA5}">
                      <a16:colId xmlns:a16="http://schemas.microsoft.com/office/drawing/2014/main" val="20003"/>
                    </a:ext>
                  </a:extLst>
                </a:gridCol>
              </a:tblGrid>
              <a:tr h="1087900">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rPr>
                        <a:t>Getting</a:t>
                      </a:r>
                      <a:r>
                        <a:rPr lang="en-US" sz="1800" b="1" u="none" strike="noStrike" cap="none" dirty="0">
                          <a:solidFill>
                            <a:srgbClr val="000000"/>
                          </a:solidFill>
                          <a:latin typeface="Raleway" pitchFamily="2" charset="0"/>
                          <a:ea typeface="Raleway"/>
                          <a:cs typeface="Raleway"/>
                          <a:sym typeface="Raleway"/>
                        </a:rPr>
                        <a:t> Advice</a:t>
                      </a:r>
                      <a:endParaRPr sz="1800" u="none" strike="noStrike" cap="none" dirty="0">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554495">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3" action="ppaction://hlinksldjump">
                            <a:extLst>
                              <a:ext uri="{A12FA001-AC4F-418D-AE19-62706E023703}">
                                <ahyp:hlinkClr xmlns:ahyp="http://schemas.microsoft.com/office/drawing/2018/hyperlinkcolor" val="tx"/>
                              </a:ext>
                            </a:extLst>
                          </a:hlinkClick>
                        </a:rPr>
                        <a:t>Adoption Now</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000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981397539"/>
                  </a:ext>
                </a:extLst>
              </a:tr>
              <a:tr h="554495">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5" action="ppaction://hlinksldjump">
                            <a:extLst>
                              <a:ext uri="{A12FA001-AC4F-418D-AE19-62706E023703}">
                                <ahyp:hlinkClr xmlns:ahyp="http://schemas.microsoft.com/office/drawing/2018/hyperlinkcolor" val="tx"/>
                              </a:ext>
                            </a:extLst>
                          </a:hlinkClick>
                        </a:rPr>
                        <a:t>Adoption UK (For everyone who can’t grow up in their birth families)</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row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Community </a:t>
                      </a:r>
                      <a:r>
                        <a:rPr lang="en-US" sz="1800" b="0" i="0" u="none" strike="noStrike" cap="none" dirty="0" err="1">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Paediatric</a:t>
                      </a:r>
                      <a:r>
                        <a:rPr lang="en-US" sz="1800" b="0" i="0" u="none" strike="noStrike" cap="none" dirty="0">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 Service (0 to 18 years old)</a:t>
                      </a: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1"/>
                  </a:ext>
                </a:extLst>
              </a:tr>
              <a:tr h="1066126">
                <a:tc>
                  <a:txBody>
                    <a:bodyPr/>
                    <a:lstStyle/>
                    <a:p>
                      <a:pPr algn="ctr"/>
                      <a:r>
                        <a:rPr lang="en-US" sz="1800" u="none" strike="noStrike" cap="none" dirty="0">
                          <a:solidFill>
                            <a:srgbClr val="0070C0"/>
                          </a:solidFill>
                          <a:latin typeface="Raleway" pitchFamily="2" charset="0"/>
                          <a:ea typeface="Raleway"/>
                          <a:cs typeface="Raleway"/>
                          <a:sym typeface="Raleway"/>
                          <a:hlinkClick r:id="rId6" action="ppaction://hlinksldjump">
                            <a:extLst>
                              <a:ext uri="{A12FA001-AC4F-418D-AE19-62706E023703}">
                                <ahyp:hlinkClr xmlns:ahyp="http://schemas.microsoft.com/office/drawing/2018/hyperlinkcolor" val="tx"/>
                              </a:ext>
                            </a:extLst>
                          </a:hlinkClick>
                        </a:rPr>
                        <a:t>The Fostering Network (for fostered children and young people)</a:t>
                      </a:r>
                      <a:endParaRPr lang="en-US" sz="1800"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vMerge="1">
                  <a:txBody>
                    <a:bodyPr/>
                    <a:lstStyle/>
                    <a:p>
                      <a:endParaRPr lang="en-US"/>
                    </a:p>
                  </a:txBody>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7"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8" action="ppaction://hlinksldjump">
                          <a:extLst>
                            <a:ext uri="{A12FA001-AC4F-418D-AE19-62706E023703}">
                              <ahyp:hlinkClr xmlns:ahyp="http://schemas.microsoft.com/office/drawing/2018/hyperlinkcolor" val="tx"/>
                            </a:ext>
                          </a:extLst>
                        </a:hlinkClick>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267333407"/>
                  </a:ext>
                </a:extLst>
              </a:tr>
              <a:tr h="1060786">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800" b="0" i="0" u="none" strike="noStrike" cap="none" dirty="0" err="1">
                          <a:solidFill>
                            <a:srgbClr val="0070C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rPr>
                        <a:t>Early</a:t>
                      </a:r>
                      <a:r>
                        <a:rPr lang="es-CO" sz="1800" b="0" i="0" u="none" strike="noStrike" cap="none" dirty="0">
                          <a:solidFill>
                            <a:srgbClr val="0070C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rPr>
                        <a:t>Help</a:t>
                      </a:r>
                      <a:r>
                        <a:rPr lang="es-CO" sz="1800" b="0" i="0" u="none" strike="noStrike" cap="none" dirty="0">
                          <a:solidFill>
                            <a:srgbClr val="0070C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rPr>
                        <a:t>All Age</a:t>
                      </a:r>
                      <a:r>
                        <a:rPr lang="es-CO" sz="1800" b="0" i="0" u="none" strike="noStrike" cap="none" dirty="0">
                          <a:solidFill>
                            <a:srgbClr val="0070C0"/>
                          </a:solidFill>
                          <a:latin typeface="Raleway" pitchFamily="2" charset="0"/>
                          <a:sym typeface="Arial"/>
                          <a:hlinkClick r:id="rId9" action="ppaction://hlinksldjump">
                            <a:extLst>
                              <a:ext uri="{A12FA001-AC4F-418D-AE19-62706E023703}">
                                <ahyp:hlinkClr xmlns:ahyp="http://schemas.microsoft.com/office/drawing/2018/hyperlinkcolor" val="tx"/>
                              </a:ext>
                            </a:extLst>
                          </a:hlinkClick>
                        </a:rPr>
                        <a:t>)</a:t>
                      </a:r>
                      <a:endParaRPr lang="es-CO" sz="1800" b="0" i="0" u="none" strike="noStrike" cap="none" dirty="0">
                        <a:solidFill>
                          <a:srgbClr val="0070C0"/>
                        </a:solidFill>
                        <a:latin typeface="Raleway" pitchFamily="2" charset="0"/>
                        <a:sym typeface="Arial"/>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tc gridSpan="2">
                  <a:txBody>
                    <a:bodyPr/>
                    <a:lstStyle/>
                    <a:p>
                      <a:pPr marL="0" marR="0" lvl="0" indent="0" algn="ctr" rtl="0">
                        <a:lnSpc>
                          <a:spcPct val="140025"/>
                        </a:lnSpc>
                        <a:spcBef>
                          <a:spcPts val="0"/>
                        </a:spcBef>
                        <a:spcAft>
                          <a:spcPts val="0"/>
                        </a:spcAft>
                        <a:buNone/>
                      </a:pPr>
                      <a:endParaRPr lang="en-US"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12923208"/>
                  </a:ext>
                </a:extLst>
              </a:tr>
              <a:tr h="1060786">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800" b="0" i="0" u="none" strike="noStrike" cap="none" dirty="0" err="1">
                          <a:solidFill>
                            <a:srgbClr val="0070C0"/>
                          </a:solidFill>
                          <a:latin typeface="Raleway" pitchFamily="2" charset="0"/>
                          <a:cs typeface="Arial"/>
                          <a:sym typeface="Arial"/>
                          <a:hlinkClick r:id="rId10" action="ppaction://hlinksldjump">
                            <a:extLst>
                              <a:ext uri="{A12FA001-AC4F-418D-AE19-62706E023703}">
                                <ahyp:hlinkClr xmlns:ahyp="http://schemas.microsoft.com/office/drawing/2018/hyperlinkcolor" val="tx"/>
                              </a:ext>
                            </a:extLst>
                          </a:hlinkClick>
                        </a:rPr>
                        <a:t>Early</a:t>
                      </a:r>
                      <a:r>
                        <a:rPr lang="es-CO" sz="1800" b="0" i="0" u="none" strike="noStrike" cap="none" dirty="0">
                          <a:solidFill>
                            <a:srgbClr val="0070C0"/>
                          </a:solidFill>
                          <a:latin typeface="Raleway" pitchFamily="2" charset="0"/>
                          <a:cs typeface="Arial"/>
                          <a:sym typeface="Arial"/>
                          <a:hlinkClick r:id="rId10" action="ppaction://hlinksldjump">
                            <a:extLst>
                              <a:ext uri="{A12FA001-AC4F-418D-AE19-62706E023703}">
                                <ahyp:hlinkClr xmlns:ahyp="http://schemas.microsoft.com/office/drawing/2018/hyperlinkcolor" val="tx"/>
                              </a:ext>
                            </a:extLst>
                          </a:hlinkClick>
                        </a:rPr>
                        <a:t> break (</a:t>
                      </a:r>
                      <a:r>
                        <a:rPr lang="en-US" sz="1800" dirty="0">
                          <a:solidFill>
                            <a:srgbClr val="0070C0"/>
                          </a:solidFill>
                          <a:latin typeface="Raleway" pitchFamily="2" charset="0"/>
                          <a:ea typeface="Avenir"/>
                          <a:cs typeface="Avenir"/>
                          <a:sym typeface="Avenir"/>
                          <a:hlinkClick r:id="rId10" action="ppaction://hlinksldjump">
                            <a:extLst>
                              <a:ext uri="{A12FA001-AC4F-418D-AE19-62706E023703}">
                                <ahyp:hlinkClr xmlns:ahyp="http://schemas.microsoft.com/office/drawing/2018/hyperlinkcolor" val="tx"/>
                              </a:ext>
                            </a:extLst>
                          </a:hlinkClick>
                        </a:rPr>
                        <a:t>young people, families and carers</a:t>
                      </a:r>
                      <a:r>
                        <a:rPr lang="es-CO" sz="1800" b="0" i="0" u="none" strike="noStrike" cap="none" dirty="0">
                          <a:solidFill>
                            <a:srgbClr val="0070C0"/>
                          </a:solidFill>
                          <a:latin typeface="Raleway" pitchFamily="2" charset="0"/>
                          <a:ea typeface="Avenir"/>
                          <a:cs typeface="Arial"/>
                          <a:sym typeface="Arial"/>
                          <a:hlinkClick r:id="rId10" action="ppaction://hlinksldjump">
                            <a:extLst>
                              <a:ext uri="{A12FA001-AC4F-418D-AE19-62706E023703}">
                                <ahyp:hlinkClr xmlns:ahyp="http://schemas.microsoft.com/office/drawing/2018/hyperlinkcolor" val="tx"/>
                              </a:ext>
                            </a:extLst>
                          </a:hlinkClick>
                        </a:rPr>
                        <a:t>)</a:t>
                      </a:r>
                      <a:endParaRPr lang="en-US" sz="1800"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endParaRPr lang="en-US"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28575" cap="flat" cmpd="sng" algn="ctr">
                      <a:solidFill>
                        <a:srgbClr val="000000"/>
                      </a:solidFill>
                      <a:prstDash val="solid"/>
                      <a:round/>
                      <a:headEnd type="none" w="sm" len="sm"/>
                      <a:tailEnd type="none" w="sm" len="sm"/>
                    </a:lnB>
                  </a:tcPr>
                </a:tc>
                <a:extLst>
                  <a:ext uri="{0D108BD9-81ED-4DB2-BD59-A6C34878D82A}">
                    <a16:rowId xmlns:a16="http://schemas.microsoft.com/office/drawing/2014/main" val="3497166987"/>
                  </a:ext>
                </a:extLst>
              </a:tr>
            </a:tbl>
          </a:graphicData>
        </a:graphic>
      </p:graphicFrame>
      <p:sp>
        <p:nvSpPr>
          <p:cNvPr id="323" name="Google Shape;323;p25"/>
          <p:cNvSpPr txBox="1"/>
          <p:nvPr/>
        </p:nvSpPr>
        <p:spPr>
          <a:xfrm>
            <a:off x="1028700" y="570547"/>
            <a:ext cx="1259280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FOSTERING / ADOPTION / LAC</a:t>
            </a:r>
            <a:endParaRPr sz="4400" dirty="0">
              <a:solidFill>
                <a:srgbClr val="2289B8"/>
              </a:solidFill>
            </a:endParaRPr>
          </a:p>
        </p:txBody>
      </p:sp>
      <p:grpSp>
        <p:nvGrpSpPr>
          <p:cNvPr id="324" name="Google Shape;324;p25"/>
          <p:cNvGrpSpPr/>
          <p:nvPr/>
        </p:nvGrpSpPr>
        <p:grpSpPr>
          <a:xfrm>
            <a:off x="285735" y="8501301"/>
            <a:ext cx="17747967" cy="1513999"/>
            <a:chOff x="0" y="0"/>
            <a:chExt cx="23663956" cy="2018665"/>
          </a:xfrm>
        </p:grpSpPr>
        <p:sp>
          <p:nvSpPr>
            <p:cNvPr id="325" name="Google Shape;325;p25"/>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1">
                <a:alphaModFix/>
              </a:blip>
              <a:stretch>
                <a:fillRect/>
              </a:stretch>
            </a:blipFill>
            <a:ln>
              <a:noFill/>
            </a:ln>
          </p:spPr>
          <p:txBody>
            <a:bodyPr/>
            <a:lstStyle/>
            <a:p>
              <a:endParaRPr lang="en-US"/>
            </a:p>
          </p:txBody>
        </p:sp>
        <p:sp>
          <p:nvSpPr>
            <p:cNvPr id="326" name="Google Shape;326;p25"/>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2">
                <a:alphaModFix/>
              </a:blip>
              <a:stretch>
                <a:fillRect/>
              </a:stretch>
            </a:blipFill>
            <a:ln>
              <a:noFill/>
            </a:ln>
          </p:spPr>
          <p:txBody>
            <a:bodyPr/>
            <a:lstStyle/>
            <a:p>
              <a:endParaRPr lang="en-US"/>
            </a:p>
          </p:txBody>
        </p:sp>
        <p:sp>
          <p:nvSpPr>
            <p:cNvPr id="327" name="Google Shape;327;p25"/>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3">
                <a:alphaModFix/>
              </a:blip>
              <a:stretch>
                <a:fillRect l="-4230"/>
              </a:stretch>
            </a:blipFill>
            <a:ln>
              <a:noFill/>
            </a:ln>
          </p:spPr>
          <p:txBody>
            <a:bodyPr/>
            <a:lstStyle/>
            <a:p>
              <a:endParaRPr lang="en-US"/>
            </a:p>
          </p:txBody>
        </p:sp>
      </p:grpSp>
      <p:sp>
        <p:nvSpPr>
          <p:cNvPr id="3" name="Botón de acción: ir a inicio 2">
            <a:hlinkClick r:id="rId14" action="ppaction://hlinksldjump" highlightClick="1"/>
            <a:extLst>
              <a:ext uri="{FF2B5EF4-FFF2-40B4-BE49-F238E27FC236}">
                <a16:creationId xmlns:a16="http://schemas.microsoft.com/office/drawing/2014/main" id="{B2332A2F-C8E9-E64F-900E-44B7FB042B54}"/>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aphicFrame>
        <p:nvGraphicFramePr>
          <p:cNvPr id="332" name="Google Shape;332;p26"/>
          <p:cNvGraphicFramePr/>
          <p:nvPr>
            <p:extLst>
              <p:ext uri="{D42A27DB-BD31-4B8C-83A1-F6EECF244321}">
                <p14:modId xmlns:p14="http://schemas.microsoft.com/office/powerpoint/2010/main" val="2061050974"/>
              </p:ext>
            </p:extLst>
          </p:nvPr>
        </p:nvGraphicFramePr>
        <p:xfrm>
          <a:off x="1028700" y="2094439"/>
          <a:ext cx="16230600" cy="3624153"/>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4057650">
                  <a:extLst>
                    <a:ext uri="{9D8B030D-6E8A-4147-A177-3AD203B41FA5}">
                      <a16:colId xmlns:a16="http://schemas.microsoft.com/office/drawing/2014/main" val="20001"/>
                    </a:ext>
                  </a:extLst>
                </a:gridCol>
                <a:gridCol w="4057650">
                  <a:extLst>
                    <a:ext uri="{9D8B030D-6E8A-4147-A177-3AD203B41FA5}">
                      <a16:colId xmlns:a16="http://schemas.microsoft.com/office/drawing/2014/main" val="20002"/>
                    </a:ext>
                  </a:extLst>
                </a:gridCol>
                <a:gridCol w="4057650">
                  <a:extLst>
                    <a:ext uri="{9D8B030D-6E8A-4147-A177-3AD203B41FA5}">
                      <a16:colId xmlns:a16="http://schemas.microsoft.com/office/drawing/2014/main" val="20003"/>
                    </a:ext>
                  </a:extLst>
                </a:gridCol>
              </a:tblGrid>
              <a:tr h="1068975">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rPr>
                        <a:t>Getting</a:t>
                      </a:r>
                      <a:r>
                        <a:rPr lang="en-US" sz="1800" b="1" u="none" strike="noStrike" cap="none" dirty="0">
                          <a:solidFill>
                            <a:srgbClr val="000000"/>
                          </a:solidFill>
                          <a:latin typeface="Raleway" pitchFamily="2" charset="0"/>
                          <a:ea typeface="Raleway"/>
                          <a:cs typeface="Raleway"/>
                          <a:sym typeface="Raleway"/>
                        </a:rPr>
                        <a:t> Advice</a:t>
                      </a:r>
                      <a:endParaRPr sz="1800" u="none" strike="noStrike" cap="none" dirty="0">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Albert Kennedy Trust (16–25-year-olds)</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3">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28575" cap="flat" cmpd="sng">
                      <a:no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90500" marR="190500" marT="190500" marB="190500" anchor="ctr">
                    <a:lnL w="28575" cap="flat" cmpd="sng">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lgn="ctr">
                      <a:solidFill>
                        <a:srgbClr val="000000"/>
                      </a:solid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sz="1100" u="none" strike="noStrike" cap="none"/>
                    </a:p>
                  </a:txBody>
                  <a:tcPr marL="190500" marR="190500" marT="190500" marB="190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no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Shelter(All Age)</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28575" cap="flat" cmpd="sng">
                      <a:no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90500" marR="190500" marT="190500" marB="190500" anchor="ctr">
                    <a:lnL w="28575" cap="flat" cmpd="sng">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noFill/>
                      <a:prstDash val="solid"/>
                      <a:round/>
                      <a:headEnd type="none" w="sm" len="sm"/>
                      <a:tailEnd type="none" w="sm" len="sm"/>
                    </a:lnT>
                    <a:lnB w="28575" cap="flat" cmpd="sng" algn="ctr">
                      <a:solidFill>
                        <a:srgbClr val="000000"/>
                      </a:solid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90500" marR="190500" marT="190500" marB="190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no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gridSpan="2">
                  <a:txBody>
                    <a:bodyPr/>
                    <a:lstStyle/>
                    <a:p>
                      <a:pPr marL="0" marR="0" lvl="0" indent="0" algn="ctr" rtl="0">
                        <a:lnSpc>
                          <a:spcPct val="140025"/>
                        </a:lnSpc>
                        <a:spcBef>
                          <a:spcPts val="0"/>
                        </a:spcBef>
                        <a:spcAft>
                          <a:spcPts val="0"/>
                        </a:spcAft>
                        <a:buNone/>
                      </a:pPr>
                      <a:r>
                        <a:rPr lang="es-CO" sz="1800" u="none" strike="noStrike" cap="none" dirty="0">
                          <a:solidFill>
                            <a:srgbClr val="0070C0"/>
                          </a:solidFill>
                          <a:latin typeface="Raleway" pitchFamily="2" charset="0"/>
                          <a:hlinkClick r:id="rId4" action="ppaction://hlinksldjump">
                            <a:extLst>
                              <a:ext uri="{A12FA001-AC4F-418D-AE19-62706E023703}">
                                <ahyp:hlinkClr xmlns:ahyp="http://schemas.microsoft.com/office/drawing/2018/hyperlinkcolor" val="tx"/>
                              </a:ext>
                            </a:extLst>
                          </a:hlinkClick>
                        </a:rPr>
                        <a:t>Oldham </a:t>
                      </a:r>
                      <a:r>
                        <a:rPr lang="es-CO" sz="1800" u="none" strike="noStrike" cap="none" dirty="0" err="1">
                          <a:solidFill>
                            <a:srgbClr val="0070C0"/>
                          </a:solidFill>
                          <a:latin typeface="Raleway" pitchFamily="2" charset="0"/>
                          <a:hlinkClick r:id="rId4" action="ppaction://hlinksldjump">
                            <a:extLst>
                              <a:ext uri="{A12FA001-AC4F-418D-AE19-62706E023703}">
                                <ahyp:hlinkClr xmlns:ahyp="http://schemas.microsoft.com/office/drawing/2018/hyperlinkcolor" val="tx"/>
                              </a:ext>
                            </a:extLst>
                          </a:hlinkClick>
                        </a:rPr>
                        <a:t>Foodbank</a:t>
                      </a:r>
                      <a:r>
                        <a:rPr lang="es-CO" sz="1800" u="none" strike="noStrike" cap="none" dirty="0">
                          <a:solidFill>
                            <a:srgbClr val="0070C0"/>
                          </a:solidFill>
                          <a:latin typeface="Raleway" pitchFamily="2" charset="0"/>
                          <a:hlinkClick r:id="rId4" action="ppaction://hlinksldjump">
                            <a:extLst>
                              <a:ext uri="{A12FA001-AC4F-418D-AE19-62706E023703}">
                                <ahyp:hlinkClr xmlns:ahyp="http://schemas.microsoft.com/office/drawing/2018/hyperlinkcolor" val="tx"/>
                              </a:ext>
                            </a:extLst>
                          </a:hlinkClick>
                        </a:rPr>
                        <a:t> (</a:t>
                      </a:r>
                      <a:r>
                        <a:rPr lang="es-CO" sz="1800" u="none" strike="noStrike" cap="none" dirty="0" err="1">
                          <a:solidFill>
                            <a:srgbClr val="0070C0"/>
                          </a:solidFill>
                          <a:latin typeface="Raleway" pitchFamily="2" charset="0"/>
                          <a:hlinkClick r:id="rId4" action="ppaction://hlinksldjump">
                            <a:extLst>
                              <a:ext uri="{A12FA001-AC4F-418D-AE19-62706E023703}">
                                <ahyp:hlinkClr xmlns:ahyp="http://schemas.microsoft.com/office/drawing/2018/hyperlinkcolor" val="tx"/>
                              </a:ext>
                            </a:extLst>
                          </a:hlinkClick>
                        </a:rPr>
                        <a:t>All Age</a:t>
                      </a:r>
                      <a:r>
                        <a:rPr lang="es-CO" sz="1800" u="none" strike="noStrike" cap="none" dirty="0">
                          <a:solidFill>
                            <a:srgbClr val="0070C0"/>
                          </a:solidFill>
                          <a:latin typeface="Raleway" pitchFamily="2" charset="0"/>
                          <a:hlinkClick r:id="rId4" action="ppaction://hlinksldjump">
                            <a:extLst>
                              <a:ext uri="{A12FA001-AC4F-418D-AE19-62706E023703}">
                                <ahyp:hlinkClr xmlns:ahyp="http://schemas.microsoft.com/office/drawing/2018/hyperlinkcolor" val="tx"/>
                              </a:ext>
                            </a:extLst>
                          </a:hlinkClick>
                        </a:rPr>
                        <a:t>)</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tc gridSpan="2">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28575" cap="flat" cmpd="sng" algn="ctr">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2394956906"/>
                  </a:ext>
                </a:extLst>
              </a:tr>
            </a:tbl>
          </a:graphicData>
        </a:graphic>
      </p:graphicFrame>
      <p:sp>
        <p:nvSpPr>
          <p:cNvPr id="333" name="Google Shape;333;p26"/>
          <p:cNvSpPr txBox="1"/>
          <p:nvPr/>
        </p:nvSpPr>
        <p:spPr>
          <a:xfrm>
            <a:off x="1028700" y="570547"/>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HOUSING / HOMELESNESS</a:t>
            </a:r>
            <a:endParaRPr sz="4400" dirty="0">
              <a:solidFill>
                <a:srgbClr val="2289B8"/>
              </a:solidFill>
            </a:endParaRPr>
          </a:p>
        </p:txBody>
      </p:sp>
      <p:grpSp>
        <p:nvGrpSpPr>
          <p:cNvPr id="334" name="Google Shape;334;p26"/>
          <p:cNvGrpSpPr/>
          <p:nvPr/>
        </p:nvGrpSpPr>
        <p:grpSpPr>
          <a:xfrm>
            <a:off x="285735" y="8501301"/>
            <a:ext cx="17747967" cy="1513999"/>
            <a:chOff x="0" y="0"/>
            <a:chExt cx="23663956" cy="2018665"/>
          </a:xfrm>
        </p:grpSpPr>
        <p:sp>
          <p:nvSpPr>
            <p:cNvPr id="335" name="Google Shape;335;p26"/>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5">
                <a:alphaModFix/>
              </a:blip>
              <a:stretch>
                <a:fillRect/>
              </a:stretch>
            </a:blipFill>
            <a:ln>
              <a:noFill/>
            </a:ln>
          </p:spPr>
          <p:txBody>
            <a:bodyPr/>
            <a:lstStyle/>
            <a:p>
              <a:endParaRPr lang="en-US"/>
            </a:p>
          </p:txBody>
        </p:sp>
        <p:sp>
          <p:nvSpPr>
            <p:cNvPr id="336" name="Google Shape;336;p26"/>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6">
                <a:alphaModFix/>
              </a:blip>
              <a:stretch>
                <a:fillRect/>
              </a:stretch>
            </a:blipFill>
            <a:ln>
              <a:noFill/>
            </a:ln>
          </p:spPr>
          <p:txBody>
            <a:bodyPr/>
            <a:lstStyle/>
            <a:p>
              <a:endParaRPr lang="en-US"/>
            </a:p>
          </p:txBody>
        </p:sp>
        <p:sp>
          <p:nvSpPr>
            <p:cNvPr id="337" name="Google Shape;337;p26"/>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7">
                <a:alphaModFix/>
              </a:blip>
              <a:stretch>
                <a:fillRect l="-4230"/>
              </a:stretch>
            </a:blipFill>
            <a:ln>
              <a:noFill/>
            </a:ln>
          </p:spPr>
          <p:txBody>
            <a:bodyPr/>
            <a:lstStyle/>
            <a:p>
              <a:endParaRPr lang="en-US"/>
            </a:p>
          </p:txBody>
        </p:sp>
      </p:grpSp>
      <p:sp>
        <p:nvSpPr>
          <p:cNvPr id="3" name="Botón de acción: ir a inicio 2">
            <a:hlinkClick r:id="rId8" action="ppaction://hlinksldjump" highlightClick="1"/>
            <a:extLst>
              <a:ext uri="{FF2B5EF4-FFF2-40B4-BE49-F238E27FC236}">
                <a16:creationId xmlns:a16="http://schemas.microsoft.com/office/drawing/2014/main" id="{C24F86EB-F0BA-F312-84EF-E2B902DEBB1C}"/>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aphicFrame>
        <p:nvGraphicFramePr>
          <p:cNvPr id="342" name="Google Shape;342;p27"/>
          <p:cNvGraphicFramePr/>
          <p:nvPr>
            <p:extLst>
              <p:ext uri="{D42A27DB-BD31-4B8C-83A1-F6EECF244321}">
                <p14:modId xmlns:p14="http://schemas.microsoft.com/office/powerpoint/2010/main" val="4134283566"/>
              </p:ext>
            </p:extLst>
          </p:nvPr>
        </p:nvGraphicFramePr>
        <p:xfrm>
          <a:off x="1028700" y="2015485"/>
          <a:ext cx="16230600" cy="4201599"/>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4057650">
                  <a:extLst>
                    <a:ext uri="{9D8B030D-6E8A-4147-A177-3AD203B41FA5}">
                      <a16:colId xmlns:a16="http://schemas.microsoft.com/office/drawing/2014/main" val="20001"/>
                    </a:ext>
                  </a:extLst>
                </a:gridCol>
                <a:gridCol w="4057650">
                  <a:extLst>
                    <a:ext uri="{9D8B030D-6E8A-4147-A177-3AD203B41FA5}">
                      <a16:colId xmlns:a16="http://schemas.microsoft.com/office/drawing/2014/main" val="20002"/>
                    </a:ext>
                  </a:extLst>
                </a:gridCol>
                <a:gridCol w="4057650">
                  <a:extLst>
                    <a:ext uri="{9D8B030D-6E8A-4147-A177-3AD203B41FA5}">
                      <a16:colId xmlns:a16="http://schemas.microsoft.com/office/drawing/2014/main" val="20003"/>
                    </a:ext>
                  </a:extLst>
                </a:gridCol>
              </a:tblGrid>
              <a:tr h="1049775">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rPr>
                        <a:t>Getting</a:t>
                      </a:r>
                      <a:r>
                        <a:rPr lang="en-US" sz="1800" b="1" u="none" strike="noStrike" cap="none" dirty="0">
                          <a:solidFill>
                            <a:srgbClr val="000000"/>
                          </a:solidFill>
                          <a:latin typeface="Raleway" pitchFamily="2" charset="0"/>
                          <a:ea typeface="Raleway"/>
                          <a:cs typeface="Raleway"/>
                          <a:sym typeface="Raleway"/>
                        </a:rPr>
                        <a:t> Advice</a:t>
                      </a:r>
                      <a:endParaRPr sz="1800" u="none" strike="noStrike" cap="none" dirty="0">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61925" marR="161925" marT="161925" marB="16192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61925" marR="161925" marT="161925" marB="1619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883285">
                <a:tc>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Imaan</a:t>
                      </a: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 (Muslim LGBTI people All Age)</a:t>
                      </a:r>
                      <a:endParaRPr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endParaRPr lang="en-US"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rowSpan="2"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61925" marR="161925" marT="161925" marB="161925" anchor="ctr">
                    <a:lnL w="38100" cap="flat" cmpd="sng" algn="ctr">
                      <a:no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rowSpan="2" hMerge="1">
                  <a:txBody>
                    <a:bodyPr/>
                    <a:lstStyle/>
                    <a:p>
                      <a:pPr marL="0" marR="0" lvl="0" indent="0" algn="ctr" rtl="0">
                        <a:lnSpc>
                          <a:spcPct val="140025"/>
                        </a:lnSpc>
                        <a:spcBef>
                          <a:spcPts val="0"/>
                        </a:spcBef>
                        <a:spcAft>
                          <a:spcPts val="0"/>
                        </a:spcAft>
                        <a:buNone/>
                      </a:pPr>
                      <a:endParaRPr sz="1100" u="none" strike="noStrike" cap="none"/>
                    </a:p>
                  </a:txBody>
                  <a:tcPr marL="161925" marR="161925" marT="161925" marB="1619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62357">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Proud Connections (LGBT+ young people from 11 to 25 years old) by The Proud Trust </a:t>
                      </a:r>
                      <a:endParaRPr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tc gridSpan="2" vMerge="1">
                  <a:txBody>
                    <a:bodyPr/>
                    <a:lstStyle/>
                    <a:p>
                      <a:pPr marL="0" marR="0" lvl="0" indent="0" algn="ctr" rtl="0">
                        <a:lnSpc>
                          <a:spcPct val="140025"/>
                        </a:lnSpc>
                        <a:spcBef>
                          <a:spcPts val="0"/>
                        </a:spcBef>
                        <a:spcAft>
                          <a:spcPts val="0"/>
                        </a:spcAft>
                        <a:buNone/>
                      </a:pPr>
                      <a:endParaRPr sz="1100" u="none" strike="noStrike" cap="none" dirty="0"/>
                    </a:p>
                  </a:txBody>
                  <a:tcPr marL="161925" marR="161925" marT="161925" marB="16192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hMerge="1" vMerge="1">
                  <a:txBody>
                    <a:bodyPr/>
                    <a:lstStyle/>
                    <a:p>
                      <a:pPr marL="0" marR="0" lvl="0" indent="0" algn="ctr" rtl="0">
                        <a:lnSpc>
                          <a:spcPct val="140025"/>
                        </a:lnSpc>
                        <a:spcBef>
                          <a:spcPts val="0"/>
                        </a:spcBef>
                        <a:spcAft>
                          <a:spcPts val="0"/>
                        </a:spcAft>
                        <a:buNone/>
                      </a:pPr>
                      <a:endParaRPr sz="1100" u="none" strike="noStrike" cap="none"/>
                    </a:p>
                  </a:txBody>
                  <a:tcPr marL="161925" marR="161925" marT="161925" marB="1619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no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78558">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dirty="0">
                          <a:solidFill>
                            <a:srgbClr val="0070C0"/>
                          </a:solidFill>
                          <a:latin typeface="Raleway" pitchFamily="2" charset="0"/>
                          <a:hlinkClick r:id="rId5" action="ppaction://hlinksldjump">
                            <a:extLst>
                              <a:ext uri="{A12FA001-AC4F-418D-AE19-62706E023703}">
                                <ahyp:hlinkClr xmlns:ahyp="http://schemas.microsoft.com/office/drawing/2018/hyperlinkcolor" val="tx"/>
                              </a:ext>
                            </a:extLst>
                          </a:hlinkClick>
                        </a:rPr>
                        <a:t>Oldham, Rochdale and Bury Young People’s Sexual Health Service (</a:t>
                      </a:r>
                      <a:r>
                        <a:rPr lang="en-US" sz="1800" b="0" i="0" u="none" strike="noStrike" cap="none" dirty="0">
                          <a:solidFill>
                            <a:srgbClr val="0070C0"/>
                          </a:solidFill>
                          <a:latin typeface="Raleway" pitchFamily="2" charset="0"/>
                          <a:ea typeface="Avenir"/>
                          <a:cs typeface="Avenir"/>
                          <a:sym typeface="Avenir"/>
                          <a:hlinkClick r:id="rId5" action="ppaction://hlinksldjump">
                            <a:extLst>
                              <a:ext uri="{A12FA001-AC4F-418D-AE19-62706E023703}">
                                <ahyp:hlinkClr xmlns:ahyp="http://schemas.microsoft.com/office/drawing/2018/hyperlinkcolor" val="tx"/>
                              </a:ext>
                            </a:extLst>
                          </a:hlinkClick>
                        </a:rPr>
                        <a:t>young people aged 13 – 19, adults with special educational needs and looked after children up to the age of 25)</a:t>
                      </a:r>
                      <a:endParaRPr lang="en-US" sz="1800" b="0" i="0" u="none" strike="noStrike" cap="none" dirty="0">
                        <a:solidFill>
                          <a:srgbClr val="0070C0"/>
                        </a:solidFill>
                        <a:latin typeface="Raleway" pitchFamily="2" charset="0"/>
                        <a:ea typeface="Avenir"/>
                        <a:cs typeface="Avenir"/>
                        <a:sym typeface="Avenir"/>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61925" marR="161925" marT="161925" marB="1619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33179540"/>
                  </a:ext>
                </a:extLst>
              </a:tr>
            </a:tbl>
          </a:graphicData>
        </a:graphic>
      </p:graphicFrame>
      <p:sp>
        <p:nvSpPr>
          <p:cNvPr id="343" name="Google Shape;343;p27"/>
          <p:cNvSpPr txBox="1"/>
          <p:nvPr/>
        </p:nvSpPr>
        <p:spPr>
          <a:xfrm>
            <a:off x="1028700" y="570547"/>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LGBTI+</a:t>
            </a:r>
            <a:endParaRPr sz="4400" dirty="0">
              <a:solidFill>
                <a:srgbClr val="2289B8"/>
              </a:solidFill>
            </a:endParaRPr>
          </a:p>
        </p:txBody>
      </p:sp>
      <p:grpSp>
        <p:nvGrpSpPr>
          <p:cNvPr id="344" name="Google Shape;344;p27"/>
          <p:cNvGrpSpPr/>
          <p:nvPr/>
        </p:nvGrpSpPr>
        <p:grpSpPr>
          <a:xfrm>
            <a:off x="285735" y="8501301"/>
            <a:ext cx="17747967" cy="1513999"/>
            <a:chOff x="0" y="0"/>
            <a:chExt cx="23663956" cy="2018665"/>
          </a:xfrm>
        </p:grpSpPr>
        <p:sp>
          <p:nvSpPr>
            <p:cNvPr id="345" name="Google Shape;345;p27"/>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6">
                <a:alphaModFix/>
              </a:blip>
              <a:stretch>
                <a:fillRect/>
              </a:stretch>
            </a:blipFill>
            <a:ln>
              <a:noFill/>
            </a:ln>
          </p:spPr>
          <p:txBody>
            <a:bodyPr/>
            <a:lstStyle/>
            <a:p>
              <a:endParaRPr lang="en-US"/>
            </a:p>
          </p:txBody>
        </p:sp>
        <p:sp>
          <p:nvSpPr>
            <p:cNvPr id="346" name="Google Shape;346;p27"/>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7">
                <a:alphaModFix/>
              </a:blip>
              <a:stretch>
                <a:fillRect/>
              </a:stretch>
            </a:blipFill>
            <a:ln>
              <a:noFill/>
            </a:ln>
          </p:spPr>
          <p:txBody>
            <a:bodyPr/>
            <a:lstStyle/>
            <a:p>
              <a:endParaRPr lang="en-US"/>
            </a:p>
          </p:txBody>
        </p:sp>
        <p:sp>
          <p:nvSpPr>
            <p:cNvPr id="347" name="Google Shape;347;p27"/>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8">
                <a:alphaModFix/>
              </a:blip>
              <a:stretch>
                <a:fillRect l="-4230"/>
              </a:stretch>
            </a:blipFill>
            <a:ln>
              <a:noFill/>
            </a:ln>
          </p:spPr>
          <p:txBody>
            <a:bodyPr/>
            <a:lstStyle/>
            <a:p>
              <a:endParaRPr lang="en-US"/>
            </a:p>
          </p:txBody>
        </p:sp>
      </p:grpSp>
      <p:sp>
        <p:nvSpPr>
          <p:cNvPr id="3" name="Botón de acción: ir a inicio 2">
            <a:hlinkClick r:id="rId9" action="ppaction://hlinksldjump" highlightClick="1"/>
            <a:extLst>
              <a:ext uri="{FF2B5EF4-FFF2-40B4-BE49-F238E27FC236}">
                <a16:creationId xmlns:a16="http://schemas.microsoft.com/office/drawing/2014/main" id="{AB23614A-2772-282A-AE57-B5F968947B78}"/>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aphicFrame>
        <p:nvGraphicFramePr>
          <p:cNvPr id="352" name="Google Shape;352;p28"/>
          <p:cNvGraphicFramePr/>
          <p:nvPr>
            <p:extLst>
              <p:ext uri="{D42A27DB-BD31-4B8C-83A1-F6EECF244321}">
                <p14:modId xmlns:p14="http://schemas.microsoft.com/office/powerpoint/2010/main" val="36187533"/>
              </p:ext>
            </p:extLst>
          </p:nvPr>
        </p:nvGraphicFramePr>
        <p:xfrm>
          <a:off x="1028700" y="1299065"/>
          <a:ext cx="16247340" cy="7122822"/>
        </p:xfrm>
        <a:graphic>
          <a:graphicData uri="http://schemas.openxmlformats.org/drawingml/2006/table">
            <a:tbl>
              <a:tblPr>
                <a:noFill/>
                <a:tableStyleId>{3B1929FC-6638-49D3-AB63-535F109E193D}</a:tableStyleId>
              </a:tblPr>
              <a:tblGrid>
                <a:gridCol w="3610714">
                  <a:extLst>
                    <a:ext uri="{9D8B030D-6E8A-4147-A177-3AD203B41FA5}">
                      <a16:colId xmlns:a16="http://schemas.microsoft.com/office/drawing/2014/main" val="20000"/>
                    </a:ext>
                  </a:extLst>
                </a:gridCol>
                <a:gridCol w="3881131">
                  <a:extLst>
                    <a:ext uri="{9D8B030D-6E8A-4147-A177-3AD203B41FA5}">
                      <a16:colId xmlns:a16="http://schemas.microsoft.com/office/drawing/2014/main" val="20002"/>
                    </a:ext>
                  </a:extLst>
                </a:gridCol>
                <a:gridCol w="4428424">
                  <a:extLst>
                    <a:ext uri="{9D8B030D-6E8A-4147-A177-3AD203B41FA5}">
                      <a16:colId xmlns:a16="http://schemas.microsoft.com/office/drawing/2014/main" val="3629202932"/>
                    </a:ext>
                  </a:extLst>
                </a:gridCol>
                <a:gridCol w="4327071">
                  <a:extLst>
                    <a:ext uri="{9D8B030D-6E8A-4147-A177-3AD203B41FA5}">
                      <a16:colId xmlns:a16="http://schemas.microsoft.com/office/drawing/2014/main" val="1795955654"/>
                    </a:ext>
                  </a:extLst>
                </a:gridCol>
              </a:tblGrid>
              <a:tr h="650200">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rPr>
                        <a:t>Getting</a:t>
                      </a:r>
                      <a:r>
                        <a:rPr lang="en-US" sz="1800" b="1" u="none" strike="noStrike" cap="none" dirty="0">
                          <a:solidFill>
                            <a:srgbClr val="000000"/>
                          </a:solidFill>
                          <a:latin typeface="Raleway" pitchFamily="2" charset="0"/>
                          <a:ea typeface="Raleway"/>
                          <a:cs typeface="Raleway"/>
                          <a:sym typeface="Raleway"/>
                        </a:rPr>
                        <a:t> Advice</a:t>
                      </a:r>
                      <a:endParaRPr sz="1800" u="none" strike="noStrike" cap="none" dirty="0">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95250" marR="95250" marT="95250" marB="9525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algn="ctr"/>
                      <a:r>
                        <a:rPr lang="en-US" sz="1800" b="1" u="none" strike="noStrike" cap="none">
                          <a:solidFill>
                            <a:srgbClr val="000000"/>
                          </a:solidFill>
                          <a:latin typeface="Raleway" pitchFamily="2" charset="0"/>
                          <a:ea typeface="Raleway"/>
                          <a:cs typeface="Raleway"/>
                          <a:sym typeface="Raleway"/>
                        </a:rPr>
                        <a:t>Getting More Help</a:t>
                      </a:r>
                      <a:endParaRPr lang="en-US" sz="1800">
                        <a:latin typeface="Raleway" pitchFamily="2" charset="0"/>
                      </a:endParaRPr>
                    </a:p>
                  </a:txBody>
                  <a:tcPr marL="95250" marR="95250" marT="95250" marB="9525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algn="ctr"/>
                      <a:r>
                        <a:rPr lang="en-US" sz="1800" b="1" u="none" strike="noStrike" cap="none" dirty="0">
                          <a:solidFill>
                            <a:srgbClr val="000000"/>
                          </a:solidFill>
                          <a:latin typeface="Raleway" pitchFamily="2" charset="0"/>
                          <a:ea typeface="Raleway"/>
                          <a:cs typeface="Raleway"/>
                          <a:sym typeface="Raleway"/>
                        </a:rPr>
                        <a:t>Getting Risk Support</a:t>
                      </a:r>
                      <a:endParaRPr lang="en-US" sz="1800" dirty="0">
                        <a:latin typeface="Raleway" pitchFamily="2" charset="0"/>
                      </a:endParaRPr>
                    </a:p>
                  </a:txBody>
                  <a:tcPr marL="95250" marR="95250" marT="95250" marB="9525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513929">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Stem4 (Child and young people)</a:t>
                      </a:r>
                      <a:endParaRPr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4" action="ppaction://hlinksldjump">
                            <a:extLst>
                              <a:ext uri="{A12FA001-AC4F-418D-AE19-62706E023703}">
                                <ahyp:hlinkClr xmlns:ahyp="http://schemas.microsoft.com/office/drawing/2018/hyperlinkcolor" val="tx"/>
                              </a:ext>
                            </a:extLst>
                          </a:hlinkClick>
                        </a:rPr>
                        <a:t>Speech And Language Therapy (SALT)</a:t>
                      </a: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95250" marR="95250" marT="95250" marB="9525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513929">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7"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95250" marR="95250" marT="95250" marB="9525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58695866"/>
                  </a:ext>
                </a:extLst>
              </a:tr>
              <a:tr h="513929">
                <a:tc>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myHappymind</a:t>
                      </a:r>
                      <a:r>
                        <a:rPr lang="en-US" sz="1800" u="none" strike="noStrike" cap="none" dirty="0">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 (3 to 11 years) </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dirty="0">
                          <a:solidFill>
                            <a:srgbClr val="0070C0"/>
                          </a:solidFill>
                          <a:hlinkClick r:id="rId7" action="ppaction://hlinksldjump">
                            <a:extLst>
                              <a:ext uri="{A12FA001-AC4F-418D-AE19-62706E023703}">
                                <ahyp:hlinkClr xmlns:ahyp="http://schemas.microsoft.com/office/drawing/2018/hyperlinkcolor" val="tx"/>
                              </a:ext>
                            </a:extLst>
                          </a:hlinkClick>
                        </a:rPr>
                        <a:t>Ghazali Trust</a:t>
                      </a:r>
                      <a:endParaRPr lang="en-US" sz="1800" dirty="0">
                        <a:solidFill>
                          <a:srgbClr val="0070C0"/>
                        </a:solidFill>
                      </a:endParaRPr>
                    </a:p>
                  </a:txBody>
                  <a:tcPr marL="95250" marR="95250" marT="95250" marB="9525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000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95250" marR="95250" marT="95250" marB="95250" anchor="ctr">
                    <a:lnL w="38100" cap="flat" cmpd="sng" algn="ctr">
                      <a:solidFill>
                        <a:schemeClr val="accent4">
                          <a:lumMod val="75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753336715"/>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Rethink Mental Illness (All Age)</a:t>
                      </a:r>
                      <a:endParaRPr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Centre Of Wellbeing, Training &amp; Culture </a:t>
                      </a:r>
                      <a:endParaRPr sz="1800" u="none" strike="noStrike" cap="none" dirty="0">
                        <a:solidFill>
                          <a:srgbClr val="0070C0"/>
                        </a:solidFill>
                        <a:latin typeface="Raleway" pitchFamily="2" charset="0"/>
                      </a:endParaRPr>
                    </a:p>
                  </a:txBody>
                  <a:tcPr marL="95250" marR="95250" marT="95250" marB="95250"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Hope and Horizon Unit (13-18 years)</a:t>
                      </a:r>
                      <a:endParaRPr sz="1800" u="none" strike="noStrike" cap="none" dirty="0">
                        <a:solidFill>
                          <a:srgbClr val="0070C0"/>
                        </a:solidFill>
                        <a:latin typeface="Raleway" pitchFamily="2" charset="0"/>
                      </a:endParaRPr>
                    </a:p>
                  </a:txBody>
                  <a:tcPr marL="95250" marR="95250" marT="95250" marB="95250"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0">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1"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lnT w="38100" cap="flat" cmpd="sng" algn="ctr">
                      <a:solidFill>
                        <a:schemeClr val="accent1">
                          <a:lumMod val="50000"/>
                        </a:schemeClr>
                      </a:solidFill>
                      <a:prstDash val="solid"/>
                      <a:round/>
                      <a:headEnd type="none" w="med" len="med"/>
                      <a:tailEnd type="none" w="med" len="med"/>
                    </a:lnT>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lang="en-US"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95250" marR="95250" marT="95250" marB="95250"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0">
                <a:tc gridSpan="2">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Kooth</a:t>
                      </a:r>
                      <a:r>
                        <a:rPr lang="en-US" sz="1800" u="none" strike="noStrike" cap="none" dirty="0">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 (10 to 25 years) </a:t>
                      </a:r>
                      <a:endParaRPr lang="en-US" sz="1800" u="none" strike="noStrike" cap="none"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Community Mental Health Teams CMHT (16+ years)</a:t>
                      </a:r>
                      <a:endParaRPr lang="en-US" sz="1800" u="none" strike="noStrike" cap="none" dirty="0">
                        <a:solidFill>
                          <a:srgbClr val="0070C0"/>
                        </a:solidFill>
                        <a:latin typeface="Raleway" pitchFamily="2" charset="0"/>
                      </a:endParaRPr>
                    </a:p>
                  </a:txBody>
                  <a:tcPr marL="95250" marR="95250" marT="95250" marB="95250"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525327">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s-CO" sz="1800" b="0" i="0" u="none" strike="noStrike" cap="none" dirty="0" err="1">
                          <a:solidFill>
                            <a:srgbClr val="0070C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rPr>
                        <a:t>Early</a:t>
                      </a:r>
                      <a:r>
                        <a:rPr lang="es-CO" sz="1800" b="0" i="0" u="none" strike="noStrike" cap="none" dirty="0">
                          <a:solidFill>
                            <a:srgbClr val="0070C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rPr>
                        <a:t>Help</a:t>
                      </a:r>
                      <a:r>
                        <a:rPr lang="es-CO" sz="1800" b="0" i="0" u="none" strike="noStrike" cap="none" dirty="0">
                          <a:solidFill>
                            <a:srgbClr val="0070C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rPr>
                        <a:t>All Age</a:t>
                      </a:r>
                      <a:r>
                        <a:rPr lang="es-CO" sz="1800" b="0" i="0" u="none" strike="noStrike" cap="none" dirty="0">
                          <a:solidFill>
                            <a:srgbClr val="0070C0"/>
                          </a:solidFill>
                          <a:latin typeface="Raleway" pitchFamily="2" charset="0"/>
                          <a:sym typeface="Arial"/>
                          <a:hlinkClick r:id="rId14" action="ppaction://hlinksldjump">
                            <a:extLst>
                              <a:ext uri="{A12FA001-AC4F-418D-AE19-62706E023703}">
                                <ahyp:hlinkClr xmlns:ahyp="http://schemas.microsoft.com/office/drawing/2018/hyperlinkcolor" val="tx"/>
                              </a:ext>
                            </a:extLst>
                          </a:hlinkClick>
                        </a:rPr>
                        <a:t>)</a:t>
                      </a:r>
                      <a:endParaRPr lang="es-CO" sz="1800" b="0" i="0" u="none" strike="noStrike" cap="none" dirty="0">
                        <a:solidFill>
                          <a:srgbClr val="0070C0"/>
                        </a:solidFill>
                        <a:latin typeface="Raleway" pitchFamily="2" charset="0"/>
                        <a:sym typeface="Arial"/>
                        <a:hlinkClick r:id="rId15" action="ppaction://hlinksldjump">
                          <a:extLst>
                            <a:ext uri="{A12FA001-AC4F-418D-AE19-62706E023703}">
                              <ahyp:hlinkClr xmlns:ahyp="http://schemas.microsoft.com/office/drawing/2018/hyperlinkcolor" val="tx"/>
                            </a:ext>
                          </a:extLst>
                        </a:hlinkClick>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s-CO" sz="1800" b="0" i="0" u="none" strike="noStrike" cap="none" dirty="0">
                        <a:solidFill>
                          <a:srgbClr val="000000"/>
                        </a:solidFill>
                        <a:latin typeface="Raleway" pitchFamily="2" charset="0"/>
                        <a:sym typeface="Arial"/>
                        <a:hlinkClick r:id="rId15" action="ppaction://hlinksldjump">
                          <a:extLst>
                            <a:ext uri="{A12FA001-AC4F-418D-AE19-62706E023703}">
                              <ahyp:hlinkClr xmlns:ahyp="http://schemas.microsoft.com/office/drawing/2018/hyperlinkcolor" val="tx"/>
                            </a:ext>
                          </a:extLst>
                        </a:hlinkClick>
                      </a:endParaRPr>
                    </a:p>
                  </a:txBody>
                  <a:tcPr marL="95250" marR="95250" marT="95250" marB="95250" anchor="ctr">
                    <a:lnL w="38100" cap="flat" cmpd="sng" algn="ctr">
                      <a:no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endParaRPr lang="en-US" sz="1800" u="none" strike="noStrike" cap="none" dirty="0">
                        <a:solidFill>
                          <a:srgbClr val="0070C0"/>
                        </a:solidFill>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6" action="ppaction://hlinksldjump">
                            <a:extLst>
                              <a:ext uri="{A12FA001-AC4F-418D-AE19-62706E023703}">
                                <ahyp:hlinkClr xmlns:ahyp="http://schemas.microsoft.com/office/drawing/2018/hyperlinkcolor" val="tx"/>
                              </a:ext>
                            </a:extLst>
                          </a:hlinkClick>
                        </a:rPr>
                        <a:t> Forensic Child and Adolescent Mental Health Services Northwest FCAMHs NW (Under 18 years old)</a:t>
                      </a:r>
                      <a:endParaRPr lang="en-US" sz="1800" u="none" strike="noStrike" cap="none" dirty="0">
                        <a:solidFill>
                          <a:srgbClr val="0070C0"/>
                        </a:solidFill>
                        <a:latin typeface="Raleway" pitchFamily="2" charset="0"/>
                      </a:endParaRPr>
                    </a:p>
                  </a:txBody>
                  <a:tcPr marL="95250" marR="95250" marT="95250" marB="95250"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252233">
                <a:tc gridSpan="3">
                  <a:txBody>
                    <a:bodyPr/>
                    <a:lstStyle/>
                    <a:p>
                      <a:pPr algn="ctr"/>
                      <a:r>
                        <a:rPr lang="en-US" sz="1800" u="none" strike="noStrike" cap="none" dirty="0">
                          <a:solidFill>
                            <a:srgbClr val="0070C0"/>
                          </a:solidFill>
                          <a:latin typeface="Raleway" pitchFamily="2" charset="0"/>
                          <a:ea typeface="Raleway"/>
                          <a:cs typeface="Raleway"/>
                          <a:sym typeface="Raleway"/>
                          <a:hlinkClick r:id="rId17" action="ppaction://hlinksldjump">
                            <a:extLst>
                              <a:ext uri="{A12FA001-AC4F-418D-AE19-62706E023703}">
                                <ahyp:hlinkClr xmlns:ahyp="http://schemas.microsoft.com/office/drawing/2018/hyperlinkcolor" val="tx"/>
                              </a:ext>
                            </a:extLst>
                          </a:hlinkClick>
                        </a:rPr>
                        <a:t>Oldham young people’s mental health support team(4 to 18 years old)</a:t>
                      </a:r>
                      <a:endParaRPr lang="es-CO" sz="1800"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6">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algn="ctr"/>
                      <a:endParaRPr lang="es-CO" sz="1800" dirty="0">
                        <a:latin typeface="Raleway" pitchFamily="2" charset="0"/>
                      </a:endParaRPr>
                    </a:p>
                  </a:txBody>
                  <a:tcPr marL="95250" marR="95250" marT="95250" marB="95250" anchor="ctr">
                    <a:lnL w="381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n-US"/>
                    </a:p>
                  </a:txBody>
                  <a:tcPr/>
                </a:tc>
                <a:tc>
                  <a:txBody>
                    <a:bodyPr/>
                    <a:lstStyle/>
                    <a:p>
                      <a:pPr algn="ctr"/>
                      <a:r>
                        <a:rPr lang="en-US" sz="1800" u="none" strike="noStrike" cap="none" dirty="0">
                          <a:solidFill>
                            <a:srgbClr val="0070C0"/>
                          </a:solidFill>
                          <a:latin typeface="Raleway" pitchFamily="2" charset="0"/>
                          <a:ea typeface="Raleway"/>
                          <a:cs typeface="Raleway"/>
                          <a:sym typeface="Raleway"/>
                          <a:hlinkClick r:id="rId6" action="ppaction://hlinksldjump">
                            <a:extLst>
                              <a:ext uri="{A12FA001-AC4F-418D-AE19-62706E023703}">
                                <ahyp:hlinkClr xmlns:ahyp="http://schemas.microsoft.com/office/drawing/2018/hyperlinkcolor" val="tx"/>
                              </a:ext>
                            </a:extLst>
                          </a:hlinkClick>
                        </a:rPr>
                        <a:t>Specialist Support Team SST (Under 18 )</a:t>
                      </a:r>
                      <a:endParaRPr lang="es-CO" sz="1800" dirty="0">
                        <a:solidFill>
                          <a:srgbClr val="0070C0"/>
                        </a:solidFill>
                        <a:latin typeface="Raleway" pitchFamily="2" charset="0"/>
                      </a:endParaRPr>
                    </a:p>
                  </a:txBody>
                  <a:tcPr marL="95250" marR="95250" marT="95250" marB="9525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252233">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70C0"/>
                          </a:solidFill>
                          <a:latin typeface="Raleway" pitchFamily="2" charset="0"/>
                          <a:hlinkClick r:id="rId18" action="ppaction://hlinksldjump">
                            <a:extLst>
                              <a:ext uri="{A12FA001-AC4F-418D-AE19-62706E023703}">
                                <ahyp:hlinkClr xmlns:ahyp="http://schemas.microsoft.com/office/drawing/2018/hyperlinkcolor" val="tx"/>
                              </a:ext>
                            </a:extLst>
                          </a:hlinkClick>
                        </a:rPr>
                        <a:t>Street Games</a:t>
                      </a:r>
                      <a:endParaRPr lang="en-US" sz="1800" dirty="0">
                        <a:solidFill>
                          <a:srgbClr val="0070C0"/>
                        </a:solidFill>
                        <a:latin typeface="Raleway" pitchFamily="2" charset="0"/>
                      </a:endParaRPr>
                    </a:p>
                  </a:txBody>
                  <a:tcPr marL="95250" marR="95250" marT="95250" marB="95250" anchor="ctr">
                    <a:lnL w="19050" cap="flat" cmpd="sng">
                      <a:solidFill>
                        <a:srgbClr val="000000"/>
                      </a:solidFill>
                      <a:prstDash val="solid"/>
                      <a:round/>
                      <a:headEnd type="none" w="sm" len="sm"/>
                      <a:tailEnd type="none" w="sm" len="sm"/>
                    </a:lnL>
                    <a:lnR w="38100" cap="flat" cmpd="sng" algn="ctr">
                      <a:solidFill>
                        <a:schemeClr val="accent6">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algn="ctr"/>
                      <a:endParaRPr lang="es-CO" sz="1800" dirty="0">
                        <a:solidFill>
                          <a:srgbClr val="0070C0"/>
                        </a:solidFill>
                        <a:latin typeface="Raleway" pitchFamily="2" charset="0"/>
                      </a:endParaRPr>
                    </a:p>
                  </a:txBody>
                  <a:tcPr marL="95250" marR="95250" marT="95250" marB="9525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2000140639"/>
                  </a:ext>
                </a:extLst>
              </a:tr>
            </a:tbl>
          </a:graphicData>
        </a:graphic>
      </p:graphicFrame>
      <p:sp>
        <p:nvSpPr>
          <p:cNvPr id="353" name="Google Shape;353;p28"/>
          <p:cNvSpPr txBox="1"/>
          <p:nvPr/>
        </p:nvSpPr>
        <p:spPr>
          <a:xfrm>
            <a:off x="1028700" y="271700"/>
            <a:ext cx="12592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MENTAL HEALTH</a:t>
            </a:r>
            <a:endParaRPr sz="4400" dirty="0">
              <a:solidFill>
                <a:srgbClr val="2289B8"/>
              </a:solidFill>
            </a:endParaRPr>
          </a:p>
        </p:txBody>
      </p:sp>
      <p:grpSp>
        <p:nvGrpSpPr>
          <p:cNvPr id="354" name="Google Shape;354;p28"/>
          <p:cNvGrpSpPr/>
          <p:nvPr/>
        </p:nvGrpSpPr>
        <p:grpSpPr>
          <a:xfrm>
            <a:off x="285735" y="8501301"/>
            <a:ext cx="17747967" cy="1513999"/>
            <a:chOff x="0" y="0"/>
            <a:chExt cx="23663956" cy="2018665"/>
          </a:xfrm>
        </p:grpSpPr>
        <p:sp>
          <p:nvSpPr>
            <p:cNvPr id="355" name="Google Shape;355;p28"/>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9">
                <a:alphaModFix/>
              </a:blip>
              <a:stretch>
                <a:fillRect/>
              </a:stretch>
            </a:blipFill>
            <a:ln>
              <a:noFill/>
            </a:ln>
          </p:spPr>
          <p:txBody>
            <a:bodyPr/>
            <a:lstStyle/>
            <a:p>
              <a:endParaRPr lang="en-US"/>
            </a:p>
          </p:txBody>
        </p:sp>
        <p:sp>
          <p:nvSpPr>
            <p:cNvPr id="356" name="Google Shape;356;p28"/>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20">
                <a:alphaModFix/>
              </a:blip>
              <a:stretch>
                <a:fillRect/>
              </a:stretch>
            </a:blipFill>
            <a:ln>
              <a:noFill/>
            </a:ln>
          </p:spPr>
          <p:txBody>
            <a:bodyPr/>
            <a:lstStyle/>
            <a:p>
              <a:endParaRPr lang="en-US"/>
            </a:p>
          </p:txBody>
        </p:sp>
        <p:sp>
          <p:nvSpPr>
            <p:cNvPr id="357" name="Google Shape;357;p28"/>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21">
                <a:alphaModFix/>
              </a:blip>
              <a:stretch>
                <a:fillRect l="-4230"/>
              </a:stretch>
            </a:blipFill>
            <a:ln>
              <a:noFill/>
            </a:ln>
          </p:spPr>
          <p:txBody>
            <a:bodyPr/>
            <a:lstStyle/>
            <a:p>
              <a:endParaRPr lang="en-US"/>
            </a:p>
          </p:txBody>
        </p:sp>
      </p:grpSp>
      <p:sp>
        <p:nvSpPr>
          <p:cNvPr id="3" name="Botón de acción: ir a inicio 2">
            <a:hlinkClick r:id="rId22" action="ppaction://hlinksldjump" highlightClick="1"/>
            <a:extLst>
              <a:ext uri="{FF2B5EF4-FFF2-40B4-BE49-F238E27FC236}">
                <a16:creationId xmlns:a16="http://schemas.microsoft.com/office/drawing/2014/main" id="{E4876B24-0179-0B60-384F-232D32A1FC8B}"/>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aphicFrame>
        <p:nvGraphicFramePr>
          <p:cNvPr id="362" name="Google Shape;362;p29"/>
          <p:cNvGraphicFramePr/>
          <p:nvPr>
            <p:extLst>
              <p:ext uri="{D42A27DB-BD31-4B8C-83A1-F6EECF244321}">
                <p14:modId xmlns:p14="http://schemas.microsoft.com/office/powerpoint/2010/main" val="2064368248"/>
              </p:ext>
            </p:extLst>
          </p:nvPr>
        </p:nvGraphicFramePr>
        <p:xfrm>
          <a:off x="1028725" y="2277568"/>
          <a:ext cx="16230575" cy="3717262"/>
        </p:xfrm>
        <a:graphic>
          <a:graphicData uri="http://schemas.openxmlformats.org/drawingml/2006/table">
            <a:tbl>
              <a:tblPr>
                <a:noFill/>
                <a:tableStyleId>{3B1929FC-6638-49D3-AB63-535F109E193D}</a:tableStyleId>
              </a:tblPr>
              <a:tblGrid>
                <a:gridCol w="4483700">
                  <a:extLst>
                    <a:ext uri="{9D8B030D-6E8A-4147-A177-3AD203B41FA5}">
                      <a16:colId xmlns:a16="http://schemas.microsoft.com/office/drawing/2014/main" val="20000"/>
                    </a:ext>
                  </a:extLst>
                </a:gridCol>
                <a:gridCol w="5335800">
                  <a:extLst>
                    <a:ext uri="{9D8B030D-6E8A-4147-A177-3AD203B41FA5}">
                      <a16:colId xmlns:a16="http://schemas.microsoft.com/office/drawing/2014/main" val="20001"/>
                    </a:ext>
                  </a:extLst>
                </a:gridCol>
                <a:gridCol w="3449000">
                  <a:extLst>
                    <a:ext uri="{9D8B030D-6E8A-4147-A177-3AD203B41FA5}">
                      <a16:colId xmlns:a16="http://schemas.microsoft.com/office/drawing/2014/main" val="20002"/>
                    </a:ext>
                  </a:extLst>
                </a:gridCol>
                <a:gridCol w="2962075">
                  <a:extLst>
                    <a:ext uri="{9D8B030D-6E8A-4147-A177-3AD203B41FA5}">
                      <a16:colId xmlns:a16="http://schemas.microsoft.com/office/drawing/2014/main" val="20003"/>
                    </a:ext>
                  </a:extLst>
                </a:gridCol>
              </a:tblGrid>
              <a:tr h="690075">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rPr>
                        <a:t>Getting</a:t>
                      </a:r>
                      <a:r>
                        <a:rPr lang="en-US" sz="1800" b="1" u="none" strike="noStrike" cap="none" dirty="0">
                          <a:solidFill>
                            <a:srgbClr val="000000"/>
                          </a:solidFill>
                          <a:latin typeface="Raleway" pitchFamily="2" charset="0"/>
                          <a:ea typeface="Raleway"/>
                          <a:cs typeface="Raleway"/>
                          <a:sym typeface="Raleway"/>
                        </a:rPr>
                        <a:t> Advice</a:t>
                      </a:r>
                      <a:endParaRPr sz="1800" u="none" strike="noStrike" cap="none" dirty="0">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45760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OCD UK (All Age)</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1"/>
                  </a:ext>
                </a:extLst>
              </a:tr>
              <a:tr h="744388">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Young Minds (People of all ages and backgrounds)</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rowSpan="2"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6">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tc rowSpan="2" hMerge="1">
                  <a:txBody>
                    <a:bodyPr/>
                    <a:lstStyle/>
                    <a:p>
                      <a:pPr marL="0" marR="0" lvl="0" indent="0" algn="ctr" rtl="0">
                        <a:lnSpc>
                          <a:spcPct val="140025"/>
                        </a:lnSpc>
                        <a:spcBef>
                          <a:spcPts val="0"/>
                        </a:spcBef>
                        <a:spcAft>
                          <a:spcPts val="0"/>
                        </a:spcAft>
                        <a:buNone/>
                      </a:pPr>
                      <a:endParaRPr sz="1100" u="none" strike="noStrike" cap="none" dirty="0"/>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6">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28575" cap="flat" cmpd="sng">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8" action="ppaction://hlinksldjump">
                            <a:extLst>
                              <a:ext uri="{A12FA001-AC4F-418D-AE19-62706E023703}">
                                <ahyp:hlinkClr xmlns:ahyp="http://schemas.microsoft.com/office/drawing/2018/hyperlinkcolor" val="tx"/>
                              </a:ext>
                            </a:extLst>
                          </a:hlinkClick>
                        </a:rPr>
                        <a:t>Hope and Horizon Unit (13-18 years)</a:t>
                      </a:r>
                      <a:endParaRPr lang="en-US"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778036">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OCD Action (All Age)</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28575" cap="flat" cmpd="sng">
                      <a:solidFill>
                        <a:srgbClr val="000000"/>
                      </a:solidFill>
                      <a:prstDash val="solid"/>
                      <a:round/>
                      <a:headEnd type="none" w="sm" len="sm"/>
                      <a:tailEnd type="none" w="sm" len="sm"/>
                    </a:lnB>
                  </a:tcPr>
                </a:tc>
                <a:tc gridSpan="2" vMerge="1">
                  <a:txBody>
                    <a:bodyPr/>
                    <a:lstStyle/>
                    <a:p>
                      <a:endParaRPr lang="en-US"/>
                    </a:p>
                  </a:txBody>
                  <a:tcPr/>
                </a:tc>
                <a:tc hMerge="1" vMerge="1">
                  <a:txBody>
                    <a:bodyPr/>
                    <a:lstStyle/>
                    <a:p>
                      <a:endParaRPr lang="en-US"/>
                    </a:p>
                  </a:txBody>
                  <a:tcPr/>
                </a:tc>
                <a:tc>
                  <a:txBody>
                    <a:bodyPr/>
                    <a:lstStyle/>
                    <a:p>
                      <a:pPr algn="ctr"/>
                      <a:r>
                        <a:rPr lang="en-US" sz="1800" u="none" strike="noStrike" cap="none" dirty="0">
                          <a:solidFill>
                            <a:srgbClr val="0070C0"/>
                          </a:solidFill>
                          <a:latin typeface="Raleway" pitchFamily="2" charset="0"/>
                          <a:ea typeface="Raleway"/>
                          <a:cs typeface="Raleway"/>
                          <a:sym typeface="Raleway"/>
                        </a:rPr>
                        <a:t> </a:t>
                      </a:r>
                      <a:endParaRPr lang="en-US" sz="1800" dirty="0">
                        <a:solidFill>
                          <a:srgbClr val="0070C0"/>
                        </a:solidFill>
                        <a:latin typeface="Raleway" pitchFamily="2" charset="0"/>
                      </a:endParaRPr>
                    </a:p>
                  </a:txBody>
                  <a:tcPr marL="190500" marR="190500" marT="190500" marB="190500" anchor="ctr">
                    <a:lnL w="28575" cap="flat" cmpd="sng">
                      <a:noFill/>
                      <a:prstDash val="solid"/>
                      <a:round/>
                      <a:headEnd type="none" w="sm" len="sm"/>
                      <a:tailEnd type="none" w="sm" len="sm"/>
                    </a:lnL>
                    <a:lnR w="28575"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322323037"/>
                  </a:ext>
                </a:extLst>
              </a:tr>
            </a:tbl>
          </a:graphicData>
        </a:graphic>
      </p:graphicFrame>
      <p:sp>
        <p:nvSpPr>
          <p:cNvPr id="363" name="Google Shape;363;p29"/>
          <p:cNvSpPr txBox="1"/>
          <p:nvPr/>
        </p:nvSpPr>
        <p:spPr>
          <a:xfrm>
            <a:off x="1028700" y="570547"/>
            <a:ext cx="138276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OBSESSIVE COMPULSIVE DISORDER (OCD)</a:t>
            </a:r>
            <a:endParaRPr sz="4400" dirty="0">
              <a:solidFill>
                <a:srgbClr val="2289B8"/>
              </a:solidFill>
            </a:endParaRPr>
          </a:p>
        </p:txBody>
      </p:sp>
      <p:grpSp>
        <p:nvGrpSpPr>
          <p:cNvPr id="364" name="Google Shape;364;p29"/>
          <p:cNvGrpSpPr/>
          <p:nvPr/>
        </p:nvGrpSpPr>
        <p:grpSpPr>
          <a:xfrm>
            <a:off x="285735" y="8501301"/>
            <a:ext cx="17747967" cy="1513999"/>
            <a:chOff x="0" y="0"/>
            <a:chExt cx="23663956" cy="2018665"/>
          </a:xfrm>
        </p:grpSpPr>
        <p:sp>
          <p:nvSpPr>
            <p:cNvPr id="365" name="Google Shape;365;p29"/>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9">
                <a:alphaModFix/>
              </a:blip>
              <a:stretch>
                <a:fillRect/>
              </a:stretch>
            </a:blipFill>
            <a:ln>
              <a:noFill/>
            </a:ln>
          </p:spPr>
          <p:txBody>
            <a:bodyPr/>
            <a:lstStyle/>
            <a:p>
              <a:endParaRPr lang="en-US"/>
            </a:p>
          </p:txBody>
        </p:sp>
        <p:sp>
          <p:nvSpPr>
            <p:cNvPr id="366" name="Google Shape;366;p29"/>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0">
                <a:alphaModFix/>
              </a:blip>
              <a:stretch>
                <a:fillRect/>
              </a:stretch>
            </a:blipFill>
            <a:ln>
              <a:noFill/>
            </a:ln>
          </p:spPr>
          <p:txBody>
            <a:bodyPr/>
            <a:lstStyle/>
            <a:p>
              <a:endParaRPr lang="en-US"/>
            </a:p>
          </p:txBody>
        </p:sp>
        <p:sp>
          <p:nvSpPr>
            <p:cNvPr id="367" name="Google Shape;367;p29"/>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1">
                <a:alphaModFix/>
              </a:blip>
              <a:stretch>
                <a:fillRect l="-4230"/>
              </a:stretch>
            </a:blipFill>
            <a:ln>
              <a:noFill/>
            </a:ln>
          </p:spPr>
          <p:txBody>
            <a:bodyPr/>
            <a:lstStyle/>
            <a:p>
              <a:endParaRPr lang="en-US"/>
            </a:p>
          </p:txBody>
        </p:sp>
      </p:grpSp>
      <p:sp>
        <p:nvSpPr>
          <p:cNvPr id="3" name="Botón de acción: ir a inicio 2">
            <a:hlinkClick r:id="rId12" action="ppaction://hlinksldjump" highlightClick="1"/>
            <a:extLst>
              <a:ext uri="{FF2B5EF4-FFF2-40B4-BE49-F238E27FC236}">
                <a16:creationId xmlns:a16="http://schemas.microsoft.com/office/drawing/2014/main" id="{63E3D49B-316A-6D71-D480-E3D23371CB6A}"/>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graphicFrame>
        <p:nvGraphicFramePr>
          <p:cNvPr id="372" name="Google Shape;372;p30"/>
          <p:cNvGraphicFramePr/>
          <p:nvPr>
            <p:extLst>
              <p:ext uri="{D42A27DB-BD31-4B8C-83A1-F6EECF244321}">
                <p14:modId xmlns:p14="http://schemas.microsoft.com/office/powerpoint/2010/main" val="840263350"/>
              </p:ext>
            </p:extLst>
          </p:nvPr>
        </p:nvGraphicFramePr>
        <p:xfrm>
          <a:off x="1206727" y="759928"/>
          <a:ext cx="16723632" cy="8648706"/>
        </p:xfrm>
        <a:graphic>
          <a:graphicData uri="http://schemas.openxmlformats.org/drawingml/2006/table">
            <a:tbl>
              <a:tblPr>
                <a:noFill/>
                <a:tableStyleId>{3B1929FC-6638-49D3-AB63-535F109E193D}</a:tableStyleId>
              </a:tblPr>
              <a:tblGrid>
                <a:gridCol w="4588037">
                  <a:extLst>
                    <a:ext uri="{9D8B030D-6E8A-4147-A177-3AD203B41FA5}">
                      <a16:colId xmlns:a16="http://schemas.microsoft.com/office/drawing/2014/main" val="20000"/>
                    </a:ext>
                  </a:extLst>
                </a:gridCol>
                <a:gridCol w="4594422">
                  <a:extLst>
                    <a:ext uri="{9D8B030D-6E8A-4147-A177-3AD203B41FA5}">
                      <a16:colId xmlns:a16="http://schemas.microsoft.com/office/drawing/2014/main" val="4273370609"/>
                    </a:ext>
                  </a:extLst>
                </a:gridCol>
                <a:gridCol w="755679">
                  <a:extLst>
                    <a:ext uri="{9D8B030D-6E8A-4147-A177-3AD203B41FA5}">
                      <a16:colId xmlns:a16="http://schemas.microsoft.com/office/drawing/2014/main" val="20002"/>
                    </a:ext>
                  </a:extLst>
                </a:gridCol>
                <a:gridCol w="3961685">
                  <a:extLst>
                    <a:ext uri="{9D8B030D-6E8A-4147-A177-3AD203B41FA5}">
                      <a16:colId xmlns:a16="http://schemas.microsoft.com/office/drawing/2014/main" val="442824364"/>
                    </a:ext>
                  </a:extLst>
                </a:gridCol>
                <a:gridCol w="2823809">
                  <a:extLst>
                    <a:ext uri="{9D8B030D-6E8A-4147-A177-3AD203B41FA5}">
                      <a16:colId xmlns:a16="http://schemas.microsoft.com/office/drawing/2014/main" val="20003"/>
                    </a:ext>
                  </a:extLst>
                </a:gridCol>
              </a:tblGrid>
              <a:tr h="0">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rPr>
                        <a:t>Getting</a:t>
                      </a:r>
                      <a:r>
                        <a:rPr lang="en-US" sz="1800" b="1" u="none" strike="noStrike" cap="none" dirty="0">
                          <a:solidFill>
                            <a:srgbClr val="000000"/>
                          </a:solidFill>
                          <a:latin typeface="Raleway" pitchFamily="2" charset="0"/>
                          <a:ea typeface="Raleway"/>
                          <a:cs typeface="Raleway"/>
                          <a:sym typeface="Raleway"/>
                        </a:rPr>
                        <a:t> Advice</a:t>
                      </a:r>
                      <a:endParaRPr sz="1800" u="none" strike="noStrike" cap="none" dirty="0">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gridSpan="2">
                  <a:txBody>
                    <a:bodyPr/>
                    <a:lstStyle/>
                    <a:p>
                      <a:pPr marL="0" marR="0" lvl="0" indent="0" algn="ctr" rtl="0">
                        <a:lnSpc>
                          <a:spcPct val="140000"/>
                        </a:lnSpc>
                        <a:spcBef>
                          <a:spcPts val="0"/>
                        </a:spcBef>
                        <a:spcAft>
                          <a:spcPts val="0"/>
                        </a:spcAft>
                        <a:buNone/>
                      </a:pPr>
                      <a:r>
                        <a:rPr lang="en-US" sz="1800" b="1" u="none" strike="noStrike" cap="none">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hMerge="1">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00"/>
                        </a:lnSpc>
                        <a:spcBef>
                          <a:spcPts val="0"/>
                        </a:spcBef>
                        <a:spcAft>
                          <a:spcPts val="0"/>
                        </a:spcAft>
                        <a:buNone/>
                      </a:pPr>
                      <a:r>
                        <a:rPr lang="en-US" sz="1800" b="1" u="none" strike="noStrike" cap="none">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23825" marR="123825" marT="123825" marB="1238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0">
                <a:tc>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hlinkClick r:id="rId3" action="ppaction://hlinksldjump">
                            <a:extLst>
                              <a:ext uri="{A12FA001-AC4F-418D-AE19-62706E023703}">
                                <ahyp:hlinkClr xmlns:ahyp="http://schemas.microsoft.com/office/drawing/2018/hyperlinkcolor" val="tx"/>
                              </a:ext>
                            </a:extLst>
                          </a:hlinkClick>
                        </a:rPr>
                        <a:t>myHappymind</a:t>
                      </a:r>
                      <a:r>
                        <a:rPr lang="en-US" sz="1800" u="none" strike="noStrike" cap="none" dirty="0">
                          <a:solidFill>
                            <a:srgbClr val="0070C0"/>
                          </a:solidFill>
                          <a:latin typeface="Raleway" pitchFamily="2" charset="0"/>
                          <a:hlinkClick r:id="rId3" action="ppaction://hlinksldjump">
                            <a:extLst>
                              <a:ext uri="{A12FA001-AC4F-418D-AE19-62706E023703}">
                                <ahyp:hlinkClr xmlns:ahyp="http://schemas.microsoft.com/office/drawing/2018/hyperlinkcolor" val="tx"/>
                              </a:ext>
                            </a:extLst>
                          </a:hlinkClick>
                        </a:rPr>
                        <a:t> (3 to 11 years) </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s-CO" sz="1800" b="0" i="0" u="none" strike="noStrike" cap="none" dirty="0" err="1">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Early</a:t>
                      </a:r>
                      <a:r>
                        <a:rPr lang="es-CO" sz="1800" b="0" i="0" u="none" strike="noStrike" cap="none" dirty="0">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Help</a:t>
                      </a:r>
                      <a:r>
                        <a:rPr lang="es-CO" sz="1800" b="0" i="0" u="none" strike="noStrike" cap="none" dirty="0">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All</a:t>
                      </a:r>
                      <a:r>
                        <a:rPr lang="es-CO" sz="1800" b="0" i="0" u="none" strike="noStrike" cap="none" dirty="0">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rPr>
                        <a:t> Age)</a:t>
                      </a:r>
                      <a:endParaRPr lang="es-CO"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00"/>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sz="1800" u="none" strike="noStrike" cap="none" dirty="0">
                        <a:latin typeface="Raleway" pitchFamily="2" charset="0"/>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rowSpan="8">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4">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rowSpan="1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no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42821">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6" action="ppaction://hlinksldjump">
                            <a:extLst>
                              <a:ext uri="{A12FA001-AC4F-418D-AE19-62706E023703}">
                                <ahyp:hlinkClr xmlns:ahyp="http://schemas.microsoft.com/office/drawing/2018/hyperlinkcolor" val="tx"/>
                              </a:ext>
                            </a:extLst>
                          </a:hlinkClick>
                        </a:rPr>
                        <a:t>Oldham Early Attachment Service (from pregnancy to baby’s second birthday)</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lnT w="38100" cap="flat" cmpd="sng" algn="ctr">
                      <a:solidFill>
                        <a:schemeClr val="accent4">
                          <a:lumMod val="50000"/>
                        </a:schemeClr>
                      </a:solidFill>
                      <a:prstDash val="solid"/>
                      <a:round/>
                      <a:headEnd type="none" w="med" len="med"/>
                      <a:tailEnd type="none" w="med" len="med"/>
                    </a:lnT>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53662866"/>
                  </a:ext>
                </a:extLst>
              </a:tr>
              <a:tr h="0">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7" action="ppaction://hlinksldjump">
                            <a:extLst>
                              <a:ext uri="{A12FA001-AC4F-418D-AE19-62706E023703}">
                                <ahyp:hlinkClr xmlns:ahyp="http://schemas.microsoft.com/office/drawing/2018/hyperlinkcolor" val="tx"/>
                              </a:ext>
                            </a:extLst>
                          </a:hlinkClick>
                        </a:rPr>
                        <a:t>Action Together </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00522397"/>
                  </a:ext>
                </a:extLst>
              </a:tr>
              <a:tr h="0">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Oldham Family Hubs</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814025661"/>
                  </a:ext>
                </a:extLst>
              </a:tr>
              <a:tr h="342821">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b="0" i="0" u="none" strike="noStrike" cap="none" dirty="0">
                          <a:solidFill>
                            <a:srgbClr val="0070C0"/>
                          </a:solidFill>
                          <a:latin typeface="Raleway" pitchFamily="2" charset="0"/>
                          <a:ea typeface="Raleway Black"/>
                          <a:cs typeface="Raleway Black"/>
                          <a:sym typeface="Raleway Black"/>
                          <a:hlinkClick r:id="rId9" action="ppaction://hlinksldjump">
                            <a:extLst>
                              <a:ext uri="{A12FA001-AC4F-418D-AE19-62706E023703}">
                                <ahyp:hlinkClr xmlns:ahyp="http://schemas.microsoft.com/office/drawing/2018/hyperlinkcolor" val="tx"/>
                              </a:ext>
                            </a:extLst>
                          </a:hlinkClick>
                        </a:rPr>
                        <a:t>Chat Health</a:t>
                      </a:r>
                      <a:endParaRPr lang="en-US" sz="1800" b="0" i="0" u="none" strike="noStrike" cap="none" dirty="0">
                        <a:solidFill>
                          <a:srgbClr val="0070C0"/>
                        </a:solidFill>
                        <a:latin typeface="Raleway" pitchFamily="2" charset="0"/>
                        <a:ea typeface="Raleway Black"/>
                        <a:cs typeface="Raleway Black"/>
                        <a:sym typeface="Raleway Black"/>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39164607"/>
                  </a:ext>
                </a:extLst>
              </a:tr>
              <a:tr h="342821">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Oldham Parenting Team </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21931600"/>
                  </a:ext>
                </a:extLst>
              </a:tr>
              <a:tr h="342821">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11" action="ppaction://hlinksldjump">
                            <a:extLst>
                              <a:ext uri="{A12FA001-AC4F-418D-AE19-62706E023703}">
                                <ahyp:hlinkClr xmlns:ahyp="http://schemas.microsoft.com/office/drawing/2018/hyperlinkcolor" val="tx"/>
                              </a:ext>
                            </a:extLst>
                          </a:hlinkClick>
                        </a:rPr>
                        <a:t>Koala Northwest Sleep Service (</a:t>
                      </a:r>
                      <a:r>
                        <a:rPr lang="en-US" sz="1800" b="0" i="0" u="none" strike="noStrike" cap="none" dirty="0">
                          <a:solidFill>
                            <a:srgbClr val="0070C0"/>
                          </a:solidFill>
                          <a:latin typeface="Raleway" pitchFamily="2" charset="0"/>
                          <a:ea typeface="Avenir"/>
                          <a:cs typeface="Avenir"/>
                          <a:sym typeface="Avenir"/>
                          <a:hlinkClick r:id="rId11" action="ppaction://hlinksldjump">
                            <a:extLst>
                              <a:ext uri="{A12FA001-AC4F-418D-AE19-62706E023703}">
                                <ahyp:hlinkClr xmlns:ahyp="http://schemas.microsoft.com/office/drawing/2018/hyperlinkcolor" val="tx"/>
                              </a:ext>
                            </a:extLst>
                          </a:hlinkClick>
                        </a:rPr>
                        <a:t>parents of a child between 2 and 11 years)</a:t>
                      </a:r>
                      <a:endParaRPr lang="en-US" sz="1800" b="0" i="0" u="none" strike="noStrike" cap="none" dirty="0">
                        <a:solidFill>
                          <a:srgbClr val="0070C0"/>
                        </a:solidFill>
                        <a:latin typeface="Raleway" pitchFamily="2" charset="0"/>
                        <a:ea typeface="Avenir"/>
                        <a:cs typeface="Avenir"/>
                        <a:sym typeface="Avenir"/>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b="0" i="0" u="none" strike="noStrike" cap="none" dirty="0">
                        <a:solidFill>
                          <a:srgbClr val="000000"/>
                        </a:solidFill>
                        <a:latin typeface="Raleway" pitchFamily="2" charset="0"/>
                        <a:ea typeface="Avenir"/>
                        <a:cs typeface="Avenir"/>
                        <a:sym typeface="Avenir"/>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48555477"/>
                  </a:ext>
                </a:extLst>
              </a:tr>
              <a:tr h="342821">
                <a:tc>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Family Lives (Parents All Age)</a:t>
                      </a:r>
                      <a:endParaRPr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Tameside</a:t>
                      </a:r>
                      <a:r>
                        <a:rPr lang="en-US" sz="1800" u="none"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 Oldham and </a:t>
                      </a:r>
                      <a:r>
                        <a:rPr lang="en-US" sz="1800" u="none" strike="noStrike" cap="none" dirty="0" err="1">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Glossop</a:t>
                      </a:r>
                      <a:r>
                        <a:rPr lang="en-US" sz="1800" u="none"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 Mind TOGMIND (0 to  25 years old)</a:t>
                      </a:r>
                      <a:endParaRPr lang="en-US"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19050" cap="flat" cmpd="sng">
                      <a:noFill/>
                      <a:prstDash val="solid"/>
                      <a:round/>
                      <a:headEnd type="none" w="sm" len="sm"/>
                      <a:tailEnd type="none" w="sm" len="sm"/>
                    </a:lnR>
                    <a:lnB w="38100" cap="flat" cmpd="sng" algn="ctr">
                      <a:solidFill>
                        <a:schemeClr val="accent4">
                          <a:lumMod val="50000"/>
                        </a:schemeClr>
                      </a:solidFill>
                      <a:prstDash val="solid"/>
                      <a:round/>
                      <a:headEnd type="none" w="med" len="med"/>
                      <a:tailEnd type="none" w="med" len="med"/>
                    </a:lnB>
                  </a:tcPr>
                </a:tc>
                <a:tc vMerge="1">
                  <a:txBody>
                    <a:bodyPr/>
                    <a:lstStyle/>
                    <a:p>
                      <a:endParaRPr lang="en-US"/>
                    </a:p>
                  </a:txBody>
                  <a:tcPr/>
                </a:tc>
                <a:tc vMerge="1">
                  <a:txBody>
                    <a:bodyPr/>
                    <a:lstStyle/>
                    <a:p>
                      <a:pPr marL="0" marR="0" lvl="0" indent="0" algn="ctr" rtl="0">
                        <a:lnSpc>
                          <a:spcPct val="140000"/>
                        </a:lnSpc>
                        <a:spcBef>
                          <a:spcPts val="0"/>
                        </a:spcBef>
                        <a:spcAft>
                          <a:spcPts val="0"/>
                        </a:spcAft>
                        <a:buNone/>
                      </a:pPr>
                      <a:endParaRPr sz="1100" u="none" strike="noStrike" cap="none"/>
                    </a:p>
                  </a:txBody>
                  <a:tcPr marL="123825" marR="123825" marT="123825" marB="1238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4" action="ppaction://hlinksldjump">
                            <a:extLst>
                              <a:ext uri="{A12FA001-AC4F-418D-AE19-62706E023703}">
                                <ahyp:hlinkClr xmlns:ahyp="http://schemas.microsoft.com/office/drawing/2018/hyperlinkcolor" val="tx"/>
                              </a:ext>
                            </a:extLst>
                          </a:hlinkClick>
                        </a:rPr>
                        <a:t>Home-start PIMH (Parent-infant Mental Health) Support</a:t>
                      </a:r>
                      <a:endParaRPr lang="en-US" sz="1800" u="none" strike="noStrike" cap="none" dirty="0">
                        <a:solidFill>
                          <a:srgbClr val="0070C0"/>
                        </a:solidFill>
                        <a:latin typeface="Raleway" pitchFamily="2" charset="0"/>
                        <a:ea typeface="Raleway"/>
                        <a:cs typeface="Raleway"/>
                        <a:sym typeface="Raleway"/>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3">
                  <a:txBody>
                    <a:bodyPr/>
                    <a:lstStyle/>
                    <a:p>
                      <a:pPr algn="ctr"/>
                      <a:r>
                        <a:rPr lang="en-US" sz="1800" u="none" strike="noStrike" cap="none" dirty="0">
                          <a:solidFill>
                            <a:srgbClr val="0070C0"/>
                          </a:solidFill>
                          <a:latin typeface="Raleway" pitchFamily="2" charset="0"/>
                          <a:ea typeface="Raleway"/>
                          <a:cs typeface="Raleway"/>
                          <a:sym typeface="Raleway"/>
                          <a:hlinkClick r:id="rId15" action="ppaction://hlinksldjump">
                            <a:extLst>
                              <a:ext uri="{A12FA001-AC4F-418D-AE19-62706E023703}">
                                <ahyp:hlinkClr xmlns:ahyp="http://schemas.microsoft.com/office/drawing/2018/hyperlinkcolor" val="tx"/>
                              </a:ext>
                            </a:extLst>
                          </a:hlinkClick>
                        </a:rPr>
                        <a:t>Children with Additional Needs Social Work Team(From 0 to 19 years old)</a:t>
                      </a:r>
                      <a:endParaRPr lang="en-US" dirty="0">
                        <a:solidFill>
                          <a:srgbClr val="0070C0"/>
                        </a:solidFill>
                      </a:endParaRPr>
                    </a:p>
                  </a:txBody>
                  <a:tcPr marL="123825" marR="123825" marT="123825" marB="1238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lnT w="38100" cap="flat" cmpd="sng" algn="ctr">
                      <a:solidFill>
                        <a:schemeClr val="accent4">
                          <a:lumMod val="50000"/>
                        </a:schemeClr>
                      </a:solidFill>
                      <a:prstDash val="solid"/>
                      <a:round/>
                      <a:headEnd type="none" w="med" len="med"/>
                      <a:tailEnd type="none" w="med" len="med"/>
                    </a:lnT>
                  </a:tcPr>
                </a:tc>
                <a:tc hMerge="1">
                  <a:txBody>
                    <a:bodyPr/>
                    <a:lstStyle/>
                    <a:p>
                      <a:pPr algn="ctr"/>
                      <a:endParaRPr lang="en-US" dirty="0"/>
                    </a:p>
                  </a:txBody>
                  <a:tcPr marL="123825" marR="123825" marT="123825" marB="123825" anchor="ctr">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pPr marL="0" marR="0" lvl="0" indent="0" algn="ctr" rtl="0">
                        <a:lnSpc>
                          <a:spcPct val="140000"/>
                        </a:lnSpc>
                        <a:spcBef>
                          <a:spcPts val="0"/>
                        </a:spcBef>
                        <a:spcAft>
                          <a:spcPts val="0"/>
                        </a:spcAft>
                        <a:buNone/>
                      </a:pPr>
                      <a:endParaRPr sz="1100" u="none" strike="noStrike" cap="none"/>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gridSpan="2">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6" action="ppaction://hlinksldjump">
                            <a:extLst>
                              <a:ext uri="{A12FA001-AC4F-418D-AE19-62706E023703}">
                                <ahyp:hlinkClr xmlns:ahyp="http://schemas.microsoft.com/office/drawing/2018/hyperlinkcolor" val="tx"/>
                              </a:ext>
                            </a:extLst>
                          </a:hlinkClick>
                        </a:rPr>
                        <a:t>Kooth</a:t>
                      </a:r>
                      <a:r>
                        <a:rPr lang="en-US" sz="1800" u="none" strike="noStrike" cap="none" dirty="0">
                          <a:solidFill>
                            <a:srgbClr val="0070C0"/>
                          </a:solidFill>
                          <a:latin typeface="Raleway" pitchFamily="2" charset="0"/>
                          <a:ea typeface="Raleway"/>
                          <a:cs typeface="Raleway"/>
                          <a:sym typeface="Raleway"/>
                          <a:hlinkClick r:id="rId16" action="ppaction://hlinksldjump">
                            <a:extLst>
                              <a:ext uri="{A12FA001-AC4F-418D-AE19-62706E023703}">
                                <ahyp:hlinkClr xmlns:ahyp="http://schemas.microsoft.com/office/drawing/2018/hyperlinkcolor" val="tx"/>
                              </a:ext>
                            </a:extLst>
                          </a:hlinkClick>
                        </a:rPr>
                        <a:t> (10 to 25 years) </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17" action="ppaction://hlinksldjump">
                            <a:extLst>
                              <a:ext uri="{A12FA001-AC4F-418D-AE19-62706E023703}">
                                <ahyp:hlinkClr xmlns:ahyp="http://schemas.microsoft.com/office/drawing/2018/hyperlinkcolor" val="tx"/>
                              </a:ext>
                            </a:extLst>
                          </a:hlinkClick>
                        </a:rPr>
                        <a:t>Centre Of Wellbeing, Training &amp; Culture </a:t>
                      </a: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endParaRPr lang="es-CO" sz="1800" u="none" strike="noStrike" cap="none" dirty="0">
                        <a:latin typeface="Raleway" pitchFamily="2" charset="0"/>
                      </a:endParaRPr>
                    </a:p>
                  </a:txBody>
                  <a:tcPr marL="123825" marR="123825" marT="123825" marB="123825"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pPr marL="0" marR="0" lvl="0" indent="0" algn="ctr" rtl="0">
                        <a:lnSpc>
                          <a:spcPct val="140000"/>
                        </a:lnSpc>
                        <a:spcBef>
                          <a:spcPts val="0"/>
                        </a:spcBef>
                        <a:spcAft>
                          <a:spcPts val="0"/>
                        </a:spcAft>
                        <a:buNone/>
                      </a:pPr>
                      <a:endParaRPr sz="1100" u="none" strike="noStrike" cap="none"/>
                    </a:p>
                  </a:txBody>
                  <a:tcPr marL="123825" marR="123825" marT="123825" marB="1238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18" action="ppaction://hlinksldjump">
                            <a:extLst>
                              <a:ext uri="{A12FA001-AC4F-418D-AE19-62706E023703}">
                                <ahyp:hlinkClr xmlns:ahyp="http://schemas.microsoft.com/office/drawing/2018/hyperlinkcolor" val="tx"/>
                              </a:ext>
                            </a:extLst>
                          </a:hlinkClick>
                        </a:rPr>
                        <a:t>Oldham Send Mediation And Disagreement Resolution Service </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gridSpan="3">
                  <a:txBody>
                    <a:bodyPr/>
                    <a:lstStyle/>
                    <a:p>
                      <a:pPr algn="ctr"/>
                      <a:r>
                        <a:rPr lang="en-US" sz="1800" u="none" strike="noStrike" cap="none" dirty="0">
                          <a:solidFill>
                            <a:srgbClr val="0070C0"/>
                          </a:solidFill>
                          <a:latin typeface="Raleway" pitchFamily="2" charset="0"/>
                          <a:ea typeface="Raleway"/>
                          <a:cs typeface="Raleway"/>
                          <a:sym typeface="Raleway"/>
                          <a:hlinkClick r:id="rId14" action="ppaction://hlinksldjump">
                            <a:extLst>
                              <a:ext uri="{A12FA001-AC4F-418D-AE19-62706E023703}">
                                <ahyp:hlinkClr xmlns:ahyp="http://schemas.microsoft.com/office/drawing/2018/hyperlinkcolor" val="tx"/>
                              </a:ext>
                            </a:extLst>
                          </a:hlinkClick>
                        </a:rPr>
                        <a:t>Educational Psychology &amp; Advisory Teachers (0 to 25 years old)</a:t>
                      </a:r>
                      <a:endParaRPr lang="en-US" dirty="0">
                        <a:solidFill>
                          <a:srgbClr val="0070C0"/>
                        </a:solidFill>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lnT w="38100" cap="flat" cmpd="sng" algn="ctr">
                      <a:solidFill>
                        <a:schemeClr val="accent1">
                          <a:lumMod val="50000"/>
                        </a:schemeClr>
                      </a:solidFill>
                      <a:prstDash val="solid"/>
                      <a:round/>
                      <a:headEnd type="none" w="med" len="med"/>
                      <a:tailEnd type="none" w="med" len="med"/>
                    </a:lnT>
                  </a:tcPr>
                </a:tc>
                <a:tc hMerge="1">
                  <a:txBody>
                    <a:bodyPr/>
                    <a:lstStyle/>
                    <a:p>
                      <a:pPr algn="ctr"/>
                      <a:endParaRPr lang="en-US" dirty="0"/>
                    </a:p>
                  </a:txBody>
                  <a:tcPr marL="123825" marR="123825" marT="123825" marB="123825" anchor="ctr">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pPr marL="0" marR="0" lvl="0" indent="0" algn="ctr" rtl="0">
                        <a:lnSpc>
                          <a:spcPct val="140000"/>
                        </a:lnSpc>
                        <a:spcBef>
                          <a:spcPts val="0"/>
                        </a:spcBef>
                        <a:spcAft>
                          <a:spcPts val="0"/>
                        </a:spcAft>
                        <a:buNone/>
                      </a:pPr>
                      <a:endParaRPr sz="1100" u="none" strike="noStrike" cap="none"/>
                    </a:p>
                  </a:txBody>
                  <a:tcPr marL="123825" marR="123825" marT="123825" marB="1238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19" action="ppaction://hlinksldjump">
                            <a:extLst>
                              <a:ext uri="{A12FA001-AC4F-418D-AE19-62706E023703}">
                                <ahyp:hlinkClr xmlns:ahyp="http://schemas.microsoft.com/office/drawing/2018/hyperlinkcolor" val="tx"/>
                              </a:ext>
                            </a:extLst>
                          </a:hlinkClick>
                        </a:rPr>
                        <a:t>Family Nurse Partnership ( for f</a:t>
                      </a:r>
                      <a:r>
                        <a:rPr lang="en-US" sz="1800" b="0" i="0" u="none" strike="noStrike" cap="none" dirty="0">
                          <a:solidFill>
                            <a:srgbClr val="0070C0"/>
                          </a:solidFill>
                          <a:latin typeface="Raleway" pitchFamily="2" charset="0"/>
                          <a:ea typeface="Avenir"/>
                          <a:cs typeface="Avenir"/>
                          <a:sym typeface="Avenir"/>
                          <a:hlinkClick r:id="rId19" action="ppaction://hlinksldjump">
                            <a:extLst>
                              <a:ext uri="{A12FA001-AC4F-418D-AE19-62706E023703}">
                                <ahyp:hlinkClr xmlns:ahyp="http://schemas.microsoft.com/office/drawing/2018/hyperlinkcolor" val="tx"/>
                              </a:ext>
                            </a:extLst>
                          </a:hlinkClick>
                        </a:rPr>
                        <a:t>irst time m</a:t>
                      </a:r>
                      <a:r>
                        <a:rPr lang="en-US" sz="1800" dirty="0">
                          <a:solidFill>
                            <a:srgbClr val="0070C0"/>
                          </a:solidFill>
                          <a:latin typeface="Raleway" pitchFamily="2" charset="0"/>
                          <a:ea typeface="Avenir"/>
                          <a:cs typeface="Avenir"/>
                          <a:sym typeface="Avenir"/>
                          <a:hlinkClick r:id="rId19" action="ppaction://hlinksldjump">
                            <a:extLst>
                              <a:ext uri="{A12FA001-AC4F-418D-AE19-62706E023703}">
                                <ahyp:hlinkClr xmlns:ahyp="http://schemas.microsoft.com/office/drawing/2018/hyperlinkcolor" val="tx"/>
                              </a:ext>
                            </a:extLst>
                          </a:hlinkClick>
                        </a:rPr>
                        <a:t>u</a:t>
                      </a:r>
                      <a:r>
                        <a:rPr lang="en-US" sz="1800" b="0" i="0" u="none" strike="noStrike" cap="none" dirty="0">
                          <a:solidFill>
                            <a:srgbClr val="0070C0"/>
                          </a:solidFill>
                          <a:latin typeface="Raleway" pitchFamily="2" charset="0"/>
                          <a:ea typeface="Avenir"/>
                          <a:cs typeface="Avenir"/>
                          <a:sym typeface="Avenir"/>
                          <a:hlinkClick r:id="rId19" action="ppaction://hlinksldjump">
                            <a:extLst>
                              <a:ext uri="{A12FA001-AC4F-418D-AE19-62706E023703}">
                                <ahyp:hlinkClr xmlns:ahyp="http://schemas.microsoft.com/office/drawing/2018/hyperlinkcolor" val="tx"/>
                              </a:ext>
                            </a:extLst>
                          </a:hlinkClick>
                        </a:rPr>
                        <a:t>ms, under the age of 20 years</a:t>
                      </a:r>
                      <a:r>
                        <a:rPr lang="en-US" sz="1800" u="none" strike="noStrike" cap="none" dirty="0">
                          <a:solidFill>
                            <a:srgbClr val="0070C0"/>
                          </a:solidFill>
                          <a:latin typeface="Raleway" pitchFamily="2" charset="0"/>
                          <a:ea typeface="Raleway"/>
                          <a:cs typeface="Raleway"/>
                          <a:sym typeface="Raleway"/>
                          <a:hlinkClick r:id="rId19" action="ppaction://hlinksldjump">
                            <a:extLst>
                              <a:ext uri="{A12FA001-AC4F-418D-AE19-62706E023703}">
                                <ahyp:hlinkClr xmlns:ahyp="http://schemas.microsoft.com/office/drawing/2018/hyperlinkcolor" val="tx"/>
                              </a:ext>
                            </a:extLst>
                          </a:hlinkClick>
                        </a:rPr>
                        <a:t>)</a:t>
                      </a:r>
                      <a:endParaRPr lang="en-US" sz="1800" u="none" strike="noStrike" cap="none" dirty="0">
                        <a:solidFill>
                          <a:srgbClr val="0070C0"/>
                        </a:solidFill>
                        <a:latin typeface="Raleway" pitchFamily="2" charset="0"/>
                      </a:endParaRPr>
                    </a:p>
                  </a:txBody>
                  <a:tcPr marL="123825" marR="123825" marT="123825" marB="1238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gridSpan="2">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23825" marR="123825" marT="123825" marB="123825" anchor="ctr">
                    <a:lnL w="38100" cap="flat" cmpd="sng" algn="ctr">
                      <a:solidFill>
                        <a:schemeClr val="accent1">
                          <a:lumMod val="50000"/>
                        </a:schemeClr>
                      </a:solidFill>
                      <a:prstDash val="solid"/>
                      <a:round/>
                      <a:headEnd type="none" w="med" len="med"/>
                      <a:tailEnd type="none" w="med" len="med"/>
                    </a:lnL>
                    <a:lnR w="19050" cap="flat" cmpd="sng">
                      <a:noFill/>
                      <a:prstDash val="solid"/>
                      <a:round/>
                      <a:headEnd type="none" w="sm" len="sm"/>
                      <a:tailEnd type="none" w="sm" len="sm"/>
                    </a:lnR>
                    <a:lnB w="19050" cap="flat" cmpd="sng">
                      <a:solidFill>
                        <a:srgbClr val="000000"/>
                      </a:solidFill>
                      <a:prstDash val="solid"/>
                      <a:round/>
                      <a:headEnd type="none" w="sm" len="sm"/>
                      <a:tailEnd type="none" w="sm" len="sm"/>
                    </a:lnB>
                  </a:tcPr>
                </a:tc>
                <a:tc hMerge="1">
                  <a:txBody>
                    <a:bodyPr/>
                    <a:lstStyle/>
                    <a:p>
                      <a:pPr marL="0" marR="0" lvl="0" indent="0" algn="ctr" rtl="0">
                        <a:lnSpc>
                          <a:spcPct val="140000"/>
                        </a:lnSpc>
                        <a:spcBef>
                          <a:spcPts val="0"/>
                        </a:spcBef>
                        <a:spcAft>
                          <a:spcPts val="0"/>
                        </a:spcAft>
                        <a:buNone/>
                      </a:pPr>
                      <a:endParaRPr lang="es-CO" sz="1800" u="none" strike="noStrike" cap="none" dirty="0">
                        <a:latin typeface="Raleway" pitchFamily="2" charset="0"/>
                      </a:endParaRPr>
                    </a:p>
                  </a:txBody>
                  <a:tcPr marL="123825" marR="123825" marT="123825" marB="123825" anchor="ctr">
                    <a:lnL w="38100" cap="flat" cmpd="sng" algn="ctr">
                      <a:noFill/>
                      <a:prstDash val="solid"/>
                      <a:round/>
                      <a:headEnd type="none" w="med" len="med"/>
                      <a:tailEnd type="none" w="med" len="med"/>
                    </a:lnL>
                    <a:lnR w="19050" cap="flat" cmpd="sng">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vMerge="1">
                  <a:txBody>
                    <a:bodyPr/>
                    <a:lstStyle/>
                    <a:p>
                      <a:pPr marL="0" marR="0" lvl="0" indent="0" algn="ctr" rtl="0">
                        <a:lnSpc>
                          <a:spcPct val="140000"/>
                        </a:lnSpc>
                        <a:spcBef>
                          <a:spcPts val="0"/>
                        </a:spcBef>
                        <a:spcAft>
                          <a:spcPts val="0"/>
                        </a:spcAft>
                        <a:buNone/>
                      </a:pPr>
                      <a:endParaRPr sz="1100" u="none" strike="noStrike" cap="none" dirty="0"/>
                    </a:p>
                  </a:txBody>
                  <a:tcPr marL="123825" marR="123825" marT="123825" marB="1238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73" name="Google Shape;373;p30"/>
          <p:cNvSpPr txBox="1"/>
          <p:nvPr/>
        </p:nvSpPr>
        <p:spPr>
          <a:xfrm>
            <a:off x="1206727" y="-65088"/>
            <a:ext cx="138276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PARENTING</a:t>
            </a:r>
            <a:endParaRPr sz="4400" dirty="0">
              <a:solidFill>
                <a:srgbClr val="2289B8"/>
              </a:solidFill>
            </a:endParaRPr>
          </a:p>
        </p:txBody>
      </p:sp>
      <p:grpSp>
        <p:nvGrpSpPr>
          <p:cNvPr id="374" name="Google Shape;374;p30"/>
          <p:cNvGrpSpPr/>
          <p:nvPr/>
        </p:nvGrpSpPr>
        <p:grpSpPr>
          <a:xfrm>
            <a:off x="81400" y="8668184"/>
            <a:ext cx="17644624" cy="1480900"/>
            <a:chOff x="0" y="0"/>
            <a:chExt cx="23663956" cy="2018665"/>
          </a:xfrm>
        </p:grpSpPr>
        <p:sp>
          <p:nvSpPr>
            <p:cNvPr id="375" name="Google Shape;375;p30"/>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20">
                <a:alphaModFix/>
              </a:blip>
              <a:stretch>
                <a:fillRect/>
              </a:stretch>
            </a:blipFill>
            <a:ln>
              <a:noFill/>
            </a:ln>
          </p:spPr>
          <p:txBody>
            <a:bodyPr/>
            <a:lstStyle/>
            <a:p>
              <a:endParaRPr lang="en-US"/>
            </a:p>
          </p:txBody>
        </p:sp>
        <p:sp>
          <p:nvSpPr>
            <p:cNvPr id="376" name="Google Shape;376;p30"/>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21">
                <a:alphaModFix/>
              </a:blip>
              <a:stretch>
                <a:fillRect/>
              </a:stretch>
            </a:blipFill>
            <a:ln>
              <a:noFill/>
            </a:ln>
          </p:spPr>
          <p:txBody>
            <a:bodyPr/>
            <a:lstStyle/>
            <a:p>
              <a:endParaRPr lang="en-US"/>
            </a:p>
          </p:txBody>
        </p:sp>
        <p:sp>
          <p:nvSpPr>
            <p:cNvPr id="377" name="Google Shape;377;p30"/>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22">
                <a:alphaModFix/>
              </a:blip>
              <a:stretch>
                <a:fillRect l="-4230"/>
              </a:stretch>
            </a:blipFill>
            <a:ln>
              <a:noFill/>
            </a:ln>
          </p:spPr>
          <p:txBody>
            <a:bodyPr/>
            <a:lstStyle/>
            <a:p>
              <a:endParaRPr lang="en-US"/>
            </a:p>
          </p:txBody>
        </p:sp>
      </p:grpSp>
      <p:sp>
        <p:nvSpPr>
          <p:cNvPr id="3" name="Botón de acción: ir a inicio 2">
            <a:hlinkClick r:id="rId23" action="ppaction://hlinksldjump" highlightClick="1"/>
            <a:extLst>
              <a:ext uri="{FF2B5EF4-FFF2-40B4-BE49-F238E27FC236}">
                <a16:creationId xmlns:a16="http://schemas.microsoft.com/office/drawing/2014/main" id="{32995236-7F57-5A0D-DE85-D2D6A36EDF05}"/>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aphicFrame>
        <p:nvGraphicFramePr>
          <p:cNvPr id="382" name="Google Shape;382;p31"/>
          <p:cNvGraphicFramePr/>
          <p:nvPr>
            <p:extLst>
              <p:ext uri="{D42A27DB-BD31-4B8C-83A1-F6EECF244321}">
                <p14:modId xmlns:p14="http://schemas.microsoft.com/office/powerpoint/2010/main" val="5213598"/>
              </p:ext>
            </p:extLst>
          </p:nvPr>
        </p:nvGraphicFramePr>
        <p:xfrm>
          <a:off x="1028700" y="1771543"/>
          <a:ext cx="16230600" cy="6441638"/>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4431723">
                  <a:extLst>
                    <a:ext uri="{9D8B030D-6E8A-4147-A177-3AD203B41FA5}">
                      <a16:colId xmlns:a16="http://schemas.microsoft.com/office/drawing/2014/main" val="20001"/>
                    </a:ext>
                  </a:extLst>
                </a:gridCol>
                <a:gridCol w="4010891">
                  <a:extLst>
                    <a:ext uri="{9D8B030D-6E8A-4147-A177-3AD203B41FA5}">
                      <a16:colId xmlns:a16="http://schemas.microsoft.com/office/drawing/2014/main" val="718497311"/>
                    </a:ext>
                  </a:extLst>
                </a:gridCol>
                <a:gridCol w="3730336">
                  <a:extLst>
                    <a:ext uri="{9D8B030D-6E8A-4147-A177-3AD203B41FA5}">
                      <a16:colId xmlns:a16="http://schemas.microsoft.com/office/drawing/2014/main" val="581068968"/>
                    </a:ext>
                  </a:extLst>
                </a:gridCol>
              </a:tblGrid>
              <a:tr h="804550">
                <a:tc>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b="1" u="none" strike="noStrike" cap="none" dirty="0">
                          <a:solidFill>
                            <a:srgbClr val="000000"/>
                          </a:solidFill>
                          <a:latin typeface="Raleway" pitchFamily="2" charset="0"/>
                          <a:ea typeface="Raleway"/>
                          <a:cs typeface="Raleway"/>
                        </a:rPr>
                        <a:t>Getting</a:t>
                      </a:r>
                      <a:r>
                        <a:rPr lang="en-US" sz="1800" b="1" u="none" strike="noStrike" cap="none" dirty="0">
                          <a:solidFill>
                            <a:srgbClr val="000000"/>
                          </a:solidFill>
                          <a:latin typeface="Raleway" pitchFamily="2" charset="0"/>
                          <a:ea typeface="Raleway"/>
                          <a:cs typeface="Raleway"/>
                          <a:sym typeface="Raleway"/>
                        </a:rPr>
                        <a:t> Advice</a:t>
                      </a:r>
                      <a:endParaRPr lang="en-US" sz="1800" u="none" strike="noStrike" cap="none" dirty="0">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61925" marR="161925" marT="161925" marB="16192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61925" marR="161925" marT="161925" marB="1619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Samaritans (All Age)</a:t>
                      </a:r>
                      <a:endParaRPr lang="en-US"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61925" marR="161925" marT="161925" marB="1619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lnT w="38100" cap="flat" cmpd="sng" algn="ctr">
                      <a:solidFill>
                        <a:schemeClr val="accent6">
                          <a:lumMod val="50000"/>
                        </a:schemeClr>
                      </a:solidFill>
                      <a:prstDash val="solid"/>
                      <a:round/>
                      <a:headEnd type="none" w="med" len="med"/>
                      <a:tailEnd type="none" w="med" len="med"/>
                    </a:lnT>
                  </a:tcPr>
                </a:tc>
                <a:extLst>
                  <a:ext uri="{0D108BD9-81ED-4DB2-BD59-A6C34878D82A}">
                    <a16:rowId xmlns:a16="http://schemas.microsoft.com/office/drawing/2014/main" val="10001"/>
                  </a:ext>
                </a:extLst>
              </a:tr>
              <a:tr h="0">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7"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61925" marR="161925" marT="161925" marB="1619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22481051"/>
                  </a:ext>
                </a:extLst>
              </a:tr>
              <a:tr h="374368">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8" action="ppaction://hlinksldjump">
                            <a:extLst>
                              <a:ext uri="{A12FA001-AC4F-418D-AE19-62706E023703}">
                                <ahyp:hlinkClr xmlns:ahyp="http://schemas.microsoft.com/office/drawing/2018/hyperlinkcolor" val="tx"/>
                              </a:ext>
                            </a:extLst>
                          </a:hlinkClick>
                        </a:rPr>
                        <a:t>Rethink Mental Illness (All Age)</a:t>
                      </a:r>
                      <a:endParaRPr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Early Intervention Team (All Age)</a:t>
                      </a:r>
                      <a:endParaRPr lang="en-US"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Hope and Horizon Unit (13-18 years)</a:t>
                      </a: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1083677">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1" action="ppaction://hlinksldjump">
                            <a:extLst>
                              <a:ext uri="{A12FA001-AC4F-418D-AE19-62706E023703}">
                                <ahyp:hlinkClr xmlns:ahyp="http://schemas.microsoft.com/office/drawing/2018/hyperlinkcolor" val="tx"/>
                              </a:ext>
                            </a:extLst>
                          </a:hlinkClick>
                        </a:rPr>
                        <a:t>Bipolar UK (Individuals and families affected by bipolar diagnosis)</a:t>
                      </a:r>
                      <a:endParaRPr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lgn="ctr">
                      <a:no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6">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Forensic Child and Adolescent Mental Health Services  Northwest FCAMHs NW (Under 18 years old)</a:t>
                      </a: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55038">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Young Minds (People of all ages and backgrounds)</a:t>
                      </a:r>
                      <a:endParaRPr lang="en-US"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19050" cap="flat" cmpd="sng">
                      <a:noFill/>
                      <a:prstDash val="solid"/>
                      <a:round/>
                      <a:headEnd type="none" w="sm" len="sm"/>
                      <a:tailEnd type="none" w="sm" len="sm"/>
                    </a:lnT>
                    <a:lnB w="19050" cap="flat" cmpd="sng">
                      <a:solidFill>
                        <a:srgbClr val="000000"/>
                      </a:solidFill>
                      <a:prstDash val="solid"/>
                      <a:round/>
                      <a:headEnd type="none" w="sm" len="sm"/>
                      <a:tailEnd type="none" w="sm" len="sm"/>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4" action="ppaction://hlinksldjump">
                            <a:extLst>
                              <a:ext uri="{A12FA001-AC4F-418D-AE19-62706E023703}">
                                <ahyp:hlinkClr xmlns:ahyp="http://schemas.microsoft.com/office/drawing/2018/hyperlinkcolor" val="tx"/>
                              </a:ext>
                            </a:extLst>
                          </a:hlinkClick>
                        </a:rPr>
                        <a:t>Community Mental Health Teams CMHT (16+ years)</a:t>
                      </a: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n-US"/>
                    </a:p>
                  </a:txBody>
                  <a:tcPr>
                    <a:lnL w="19050" cap="flat" cmpd="sng" algn="ctr">
                      <a:solidFill>
                        <a:srgbClr val="000000"/>
                      </a:solidFill>
                      <a:prstDash val="solid"/>
                      <a:round/>
                      <a:headEnd type="none" w="sm" len="sm"/>
                      <a:tailEnd type="none" w="sm" len="sm"/>
                    </a:lnL>
                    <a:lnT w="38100" cap="flat" cmpd="sng" algn="ctr">
                      <a:solidFill>
                        <a:schemeClr val="accent4">
                          <a:lumMod val="50000"/>
                        </a:schemeClr>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383" name="Google Shape;383;p31"/>
          <p:cNvSpPr txBox="1"/>
          <p:nvPr/>
        </p:nvSpPr>
        <p:spPr>
          <a:xfrm>
            <a:off x="1028700" y="570547"/>
            <a:ext cx="138276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PSYCHOSIS</a:t>
            </a:r>
            <a:endParaRPr sz="4400" dirty="0">
              <a:solidFill>
                <a:srgbClr val="2289B8"/>
              </a:solidFill>
            </a:endParaRPr>
          </a:p>
        </p:txBody>
      </p:sp>
      <p:grpSp>
        <p:nvGrpSpPr>
          <p:cNvPr id="384" name="Google Shape;384;p31"/>
          <p:cNvGrpSpPr/>
          <p:nvPr/>
        </p:nvGrpSpPr>
        <p:grpSpPr>
          <a:xfrm>
            <a:off x="285735" y="8501301"/>
            <a:ext cx="17747967" cy="1513999"/>
            <a:chOff x="0" y="0"/>
            <a:chExt cx="23663956" cy="2018665"/>
          </a:xfrm>
        </p:grpSpPr>
        <p:sp>
          <p:nvSpPr>
            <p:cNvPr id="385" name="Google Shape;385;p31"/>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5">
                <a:alphaModFix/>
              </a:blip>
              <a:stretch>
                <a:fillRect/>
              </a:stretch>
            </a:blipFill>
            <a:ln>
              <a:noFill/>
            </a:ln>
          </p:spPr>
          <p:txBody>
            <a:bodyPr/>
            <a:lstStyle/>
            <a:p>
              <a:endParaRPr lang="en-US"/>
            </a:p>
          </p:txBody>
        </p:sp>
        <p:sp>
          <p:nvSpPr>
            <p:cNvPr id="386" name="Google Shape;386;p31"/>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6">
                <a:alphaModFix/>
              </a:blip>
              <a:stretch>
                <a:fillRect/>
              </a:stretch>
            </a:blipFill>
            <a:ln>
              <a:noFill/>
            </a:ln>
          </p:spPr>
          <p:txBody>
            <a:bodyPr/>
            <a:lstStyle/>
            <a:p>
              <a:endParaRPr lang="en-US"/>
            </a:p>
          </p:txBody>
        </p:sp>
        <p:sp>
          <p:nvSpPr>
            <p:cNvPr id="387" name="Google Shape;387;p31"/>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7">
                <a:alphaModFix/>
              </a:blip>
              <a:stretch>
                <a:fillRect l="-4230"/>
              </a:stretch>
            </a:blipFill>
            <a:ln>
              <a:noFill/>
            </a:ln>
          </p:spPr>
          <p:txBody>
            <a:bodyPr/>
            <a:lstStyle/>
            <a:p>
              <a:endParaRPr lang="en-US"/>
            </a:p>
          </p:txBody>
        </p:sp>
      </p:grpSp>
      <p:sp>
        <p:nvSpPr>
          <p:cNvPr id="3" name="Botón de acción: ir a inicio 2">
            <a:hlinkClick r:id="rId18" action="ppaction://hlinksldjump" highlightClick="1"/>
            <a:extLst>
              <a:ext uri="{FF2B5EF4-FFF2-40B4-BE49-F238E27FC236}">
                <a16:creationId xmlns:a16="http://schemas.microsoft.com/office/drawing/2014/main" id="{793F1B3B-CA8D-7ABA-1383-2B968F05C43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ff32aeae63_0_52"/>
          <p:cNvSpPr txBox="1"/>
          <p:nvPr/>
        </p:nvSpPr>
        <p:spPr>
          <a:xfrm>
            <a:off x="588775" y="491509"/>
            <a:ext cx="14583992" cy="947952"/>
          </a:xfrm>
          <a:prstGeom prst="rect">
            <a:avLst/>
          </a:prstGeom>
          <a:noFill/>
          <a:ln>
            <a:noFill/>
          </a:ln>
        </p:spPr>
        <p:txBody>
          <a:bodyPr spcFirstLastPara="1" wrap="square" lIns="0" tIns="0" rIns="0" bIns="0" anchor="t" anchorCtr="0">
            <a:spAutoFit/>
          </a:bodyPr>
          <a:lstStyle/>
          <a:p>
            <a:pPr algn="just">
              <a:lnSpc>
                <a:spcPct val="139979"/>
              </a:lnSpc>
            </a:pPr>
            <a:r>
              <a:rPr lang="en-US" sz="4400" dirty="0">
                <a:solidFill>
                  <a:srgbClr val="2289B8"/>
                </a:solidFill>
                <a:latin typeface="Raleway Black"/>
                <a:ea typeface="Raleway Black"/>
                <a:cs typeface="Raleway Black"/>
                <a:sym typeface="Raleway Black"/>
              </a:rPr>
              <a:t>OLDHAM </a:t>
            </a:r>
            <a:r>
              <a:rPr lang="en-US" sz="4400" dirty="0" err="1">
                <a:solidFill>
                  <a:srgbClr val="2289B8"/>
                </a:solidFill>
                <a:latin typeface="Raleway Black"/>
                <a:ea typeface="Raleway Black"/>
                <a:cs typeface="Raleway Black"/>
                <a:sym typeface="Raleway Black"/>
              </a:rPr>
              <a:t>iTHRIVE</a:t>
            </a:r>
            <a:r>
              <a:rPr lang="en-US" sz="4400" dirty="0">
                <a:solidFill>
                  <a:srgbClr val="2289B8"/>
                </a:solidFill>
                <a:latin typeface="Raleway Black"/>
                <a:ea typeface="Raleway Black"/>
                <a:cs typeface="Raleway Black"/>
                <a:sym typeface="Raleway Black"/>
              </a:rPr>
              <a:t> SERVICE DIRECTORY</a:t>
            </a:r>
            <a:endParaRPr sz="4400" dirty="0">
              <a:solidFill>
                <a:srgbClr val="2289B8"/>
              </a:solidFill>
            </a:endParaRPr>
          </a:p>
        </p:txBody>
      </p:sp>
      <p:grpSp>
        <p:nvGrpSpPr>
          <p:cNvPr id="110" name="Google Shape;110;g1ff32aeae63_0_52"/>
          <p:cNvGrpSpPr/>
          <p:nvPr/>
        </p:nvGrpSpPr>
        <p:grpSpPr>
          <a:xfrm>
            <a:off x="270017" y="8724026"/>
            <a:ext cx="17747967" cy="1513999"/>
            <a:chOff x="0" y="0"/>
            <a:chExt cx="23663956" cy="2018665"/>
          </a:xfrm>
        </p:grpSpPr>
        <p:sp>
          <p:nvSpPr>
            <p:cNvPr id="111" name="Google Shape;111;g1ff32aeae63_0_52"/>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3">
                <a:alphaModFix/>
              </a:blip>
              <a:stretch>
                <a:fillRect/>
              </a:stretch>
            </a:blipFill>
            <a:ln>
              <a:noFill/>
            </a:ln>
          </p:spPr>
          <p:txBody>
            <a:bodyPr/>
            <a:lstStyle/>
            <a:p>
              <a:endParaRPr lang="en-US"/>
            </a:p>
          </p:txBody>
        </p:sp>
        <p:sp>
          <p:nvSpPr>
            <p:cNvPr id="112" name="Google Shape;112;g1ff32aeae63_0_52"/>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4">
                <a:alphaModFix/>
              </a:blip>
              <a:stretch>
                <a:fillRect/>
              </a:stretch>
            </a:blipFill>
            <a:ln>
              <a:noFill/>
            </a:ln>
          </p:spPr>
          <p:txBody>
            <a:bodyPr/>
            <a:lstStyle/>
            <a:p>
              <a:endParaRPr lang="en-US"/>
            </a:p>
          </p:txBody>
        </p:sp>
        <p:sp>
          <p:nvSpPr>
            <p:cNvPr id="113" name="Google Shape;113;g1ff32aeae63_0_52"/>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5">
                <a:alphaModFix/>
              </a:blip>
              <a:stretch>
                <a:fillRect l="-4229"/>
              </a:stretch>
            </a:blipFill>
            <a:ln>
              <a:noFill/>
            </a:ln>
          </p:spPr>
          <p:txBody>
            <a:bodyPr/>
            <a:lstStyle/>
            <a:p>
              <a:endParaRPr lang="en-US"/>
            </a:p>
          </p:txBody>
        </p:sp>
      </p:grpSp>
      <p:sp>
        <p:nvSpPr>
          <p:cNvPr id="114" name="Google Shape;114;g1ff32aeae63_0_52"/>
          <p:cNvSpPr txBox="1"/>
          <p:nvPr/>
        </p:nvSpPr>
        <p:spPr>
          <a:xfrm>
            <a:off x="588775" y="1769325"/>
            <a:ext cx="16376074" cy="3508623"/>
          </a:xfrm>
          <a:prstGeom prst="rect">
            <a:avLst/>
          </a:prstGeom>
          <a:noFill/>
          <a:ln>
            <a:noFill/>
          </a:ln>
        </p:spPr>
        <p:txBody>
          <a:bodyPr spcFirstLastPara="1" wrap="square" lIns="91425" tIns="91425" rIns="91425" bIns="91425" anchor="t" anchorCtr="0">
            <a:spAutoFit/>
          </a:bodyPr>
          <a:lstStyle/>
          <a:p>
            <a:pPr algn="just">
              <a:lnSpc>
                <a:spcPct val="150000"/>
              </a:lnSpc>
            </a:pPr>
            <a:r>
              <a:rPr lang="en-US" sz="1800" dirty="0">
                <a:solidFill>
                  <a:srgbClr val="1D1D1F"/>
                </a:solidFill>
                <a:latin typeface="Raleway"/>
              </a:rPr>
              <a:t>This directory is a source of information which includes a variety of services, tools, and information to support children's mental health and emotional wellbeing.   </a:t>
            </a:r>
            <a:endParaRPr lang="en-US" sz="1800" dirty="0">
              <a:solidFill>
                <a:srgbClr val="1D1D1F"/>
              </a:solidFill>
              <a:latin typeface="Raleway" pitchFamily="2" charset="0"/>
            </a:endParaRPr>
          </a:p>
          <a:p>
            <a:pPr algn="just">
              <a:lnSpc>
                <a:spcPct val="150000"/>
              </a:lnSpc>
            </a:pPr>
            <a:endParaRPr lang="en-US" sz="1800" dirty="0">
              <a:solidFill>
                <a:srgbClr val="1D1D1F"/>
              </a:solidFill>
              <a:latin typeface="Raleway"/>
            </a:endParaRPr>
          </a:p>
          <a:p>
            <a:pPr algn="just">
              <a:lnSpc>
                <a:spcPct val="150000"/>
              </a:lnSpc>
            </a:pPr>
            <a:r>
              <a:rPr lang="en-US" sz="1800" dirty="0">
                <a:solidFill>
                  <a:srgbClr val="1D1D1F"/>
                </a:solidFill>
                <a:latin typeface="Raleway"/>
              </a:rPr>
              <a:t>The National Health Service (NHS) in Manchester is committed to delivering services according to the </a:t>
            </a:r>
            <a:r>
              <a:rPr lang="en-US" sz="1800" dirty="0" err="1">
                <a:solidFill>
                  <a:srgbClr val="1D1D1F"/>
                </a:solidFill>
                <a:latin typeface="Raleway"/>
              </a:rPr>
              <a:t>iTHRIVE</a:t>
            </a:r>
            <a:r>
              <a:rPr lang="en-US" sz="1800" dirty="0">
                <a:solidFill>
                  <a:srgbClr val="1D1D1F"/>
                </a:solidFill>
                <a:latin typeface="Raleway"/>
              </a:rPr>
              <a:t> model.  This means that you can easily discover where to "Get Advice", "Get Help", Get More Help and to "Get Risk Support".</a:t>
            </a:r>
          </a:p>
          <a:p>
            <a:pPr algn="just">
              <a:lnSpc>
                <a:spcPct val="150000"/>
              </a:lnSpc>
            </a:pPr>
            <a:endParaRPr lang="en-US" sz="1800" dirty="0">
              <a:solidFill>
                <a:srgbClr val="1D1D1F"/>
              </a:solidFill>
              <a:latin typeface="Raleway" pitchFamily="2" charset="0"/>
            </a:endParaRPr>
          </a:p>
          <a:p>
            <a:pPr algn="just">
              <a:lnSpc>
                <a:spcPct val="150000"/>
              </a:lnSpc>
            </a:pPr>
            <a:r>
              <a:rPr lang="en-US" sz="1800" dirty="0">
                <a:solidFill>
                  <a:srgbClr val="1D1D1F"/>
                </a:solidFill>
                <a:latin typeface="Raleway"/>
              </a:rPr>
              <a:t>In the pages ahead, you will discover how best to get the information or support, you require, to support your family's emotional wellbeing and mental health.</a:t>
            </a:r>
            <a:endParaRPr lang="en-US" sz="1800" dirty="0">
              <a:solidFill>
                <a:srgbClr val="1D1D1F"/>
              </a:solidFill>
              <a:latin typeface="Raleway" pitchFamily="2" charset="0"/>
            </a:endParaRPr>
          </a:p>
        </p:txBody>
      </p:sp>
      <p:pic>
        <p:nvPicPr>
          <p:cNvPr id="115" name="Google Shape;115;g1ff32aeae63_0_52"/>
          <p:cNvPicPr preferRelativeResize="0"/>
          <p:nvPr/>
        </p:nvPicPr>
        <p:blipFill rotWithShape="1">
          <a:blip r:embed="rId6">
            <a:alphaModFix/>
          </a:blip>
          <a:srcRect l="7825" b="1273"/>
          <a:stretch/>
        </p:blipFill>
        <p:spPr>
          <a:xfrm>
            <a:off x="7178916" y="5730651"/>
            <a:ext cx="3934875" cy="3749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aphicFrame>
        <p:nvGraphicFramePr>
          <p:cNvPr id="392" name="Google Shape;392;p32"/>
          <p:cNvGraphicFramePr/>
          <p:nvPr>
            <p:extLst>
              <p:ext uri="{D42A27DB-BD31-4B8C-83A1-F6EECF244321}">
                <p14:modId xmlns:p14="http://schemas.microsoft.com/office/powerpoint/2010/main" val="637708697"/>
              </p:ext>
            </p:extLst>
          </p:nvPr>
        </p:nvGraphicFramePr>
        <p:xfrm>
          <a:off x="1028725" y="2084324"/>
          <a:ext cx="16230575" cy="4737359"/>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5335800">
                  <a:extLst>
                    <a:ext uri="{9D8B030D-6E8A-4147-A177-3AD203B41FA5}">
                      <a16:colId xmlns:a16="http://schemas.microsoft.com/office/drawing/2014/main" val="20001"/>
                    </a:ext>
                  </a:extLst>
                </a:gridCol>
                <a:gridCol w="3692450">
                  <a:extLst>
                    <a:ext uri="{9D8B030D-6E8A-4147-A177-3AD203B41FA5}">
                      <a16:colId xmlns:a16="http://schemas.microsoft.com/office/drawing/2014/main" val="20002"/>
                    </a:ext>
                  </a:extLst>
                </a:gridCol>
                <a:gridCol w="3144675">
                  <a:extLst>
                    <a:ext uri="{9D8B030D-6E8A-4147-A177-3AD203B41FA5}">
                      <a16:colId xmlns:a16="http://schemas.microsoft.com/office/drawing/2014/main" val="20003"/>
                    </a:ext>
                  </a:extLst>
                </a:gridCol>
              </a:tblGrid>
              <a:tr h="1075050">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851517">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Harmless (All Age)</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1"/>
                  </a:ext>
                </a:extLst>
              </a:tr>
              <a:tr h="851517">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7" action="ppaction://hlinksldjump">
                            <a:extLst>
                              <a:ext uri="{A12FA001-AC4F-418D-AE19-62706E023703}">
                                <ahyp:hlinkClr xmlns:ahyp="http://schemas.microsoft.com/office/drawing/2018/hyperlinkcolor" val="tx"/>
                              </a:ext>
                            </a:extLst>
                          </a:hlinkClick>
                        </a:rPr>
                        <a:t>42</a:t>
                      </a:r>
                      <a:r>
                        <a:rPr lang="en-US" sz="1800" u="none" strike="noStrike" cap="none" baseline="30000" dirty="0">
                          <a:solidFill>
                            <a:srgbClr val="0070C0"/>
                          </a:solidFill>
                          <a:latin typeface="Raleway" pitchFamily="2" charset="0"/>
                          <a:hlinkClick r:id="rId7" action="ppaction://hlinksldjump">
                            <a:extLst>
                              <a:ext uri="{A12FA001-AC4F-418D-AE19-62706E023703}">
                                <ahyp:hlinkClr xmlns:ahyp="http://schemas.microsoft.com/office/drawing/2018/hyperlinkcolor" val="tx"/>
                              </a:ext>
                            </a:extLst>
                          </a:hlinkClick>
                        </a:rPr>
                        <a:t>nd</a:t>
                      </a:r>
                      <a:r>
                        <a:rPr lang="en-US" sz="1800" u="none" strike="noStrike" cap="none" dirty="0">
                          <a:solidFill>
                            <a:srgbClr val="0070C0"/>
                          </a:solidFill>
                          <a:latin typeface="Raleway" pitchFamily="2" charset="0"/>
                          <a:hlinkClick r:id="rId7" action="ppaction://hlinksldjump">
                            <a:extLst>
                              <a:ext uri="{A12FA001-AC4F-418D-AE19-62706E023703}">
                                <ahyp:hlinkClr xmlns:ahyp="http://schemas.microsoft.com/office/drawing/2018/hyperlinkcolor" val="tx"/>
                              </a:ext>
                            </a:extLst>
                          </a:hlinkClick>
                        </a:rPr>
                        <a:t> street </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09834383"/>
                  </a:ext>
                </a:extLst>
              </a:tr>
              <a:tr h="851517">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62804052"/>
                  </a:ext>
                </a:extLst>
              </a:tr>
              <a:tr h="851517">
                <a:tc gridSpan="2">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err="1">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Kooth</a:t>
                      </a: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 (10 to 25 years) </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28575" cap="flat" cmpd="sng">
                      <a:solidFill>
                        <a:srgbClr val="000000"/>
                      </a:solidFill>
                      <a:prstDash val="solid"/>
                      <a:round/>
                      <a:headEnd type="none" w="sm" len="sm"/>
                      <a:tailEnd type="none" w="sm" len="sm"/>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2857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156751735"/>
                  </a:ext>
                </a:extLst>
              </a:tr>
            </a:tbl>
          </a:graphicData>
        </a:graphic>
      </p:graphicFrame>
      <p:sp>
        <p:nvSpPr>
          <p:cNvPr id="393" name="Google Shape;393;p32"/>
          <p:cNvSpPr txBox="1"/>
          <p:nvPr/>
        </p:nvSpPr>
        <p:spPr>
          <a:xfrm>
            <a:off x="1028700" y="570547"/>
            <a:ext cx="138276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SELF-HARM</a:t>
            </a:r>
            <a:endParaRPr sz="4400" dirty="0">
              <a:solidFill>
                <a:srgbClr val="2289B8"/>
              </a:solidFill>
            </a:endParaRPr>
          </a:p>
        </p:txBody>
      </p:sp>
      <p:grpSp>
        <p:nvGrpSpPr>
          <p:cNvPr id="394" name="Google Shape;394;p32"/>
          <p:cNvGrpSpPr/>
          <p:nvPr/>
        </p:nvGrpSpPr>
        <p:grpSpPr>
          <a:xfrm>
            <a:off x="285735" y="8501301"/>
            <a:ext cx="17747967" cy="1513999"/>
            <a:chOff x="0" y="0"/>
            <a:chExt cx="23663956" cy="2018665"/>
          </a:xfrm>
        </p:grpSpPr>
        <p:sp>
          <p:nvSpPr>
            <p:cNvPr id="395" name="Google Shape;395;p32"/>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0">
                <a:alphaModFix/>
              </a:blip>
              <a:stretch>
                <a:fillRect/>
              </a:stretch>
            </a:blipFill>
            <a:ln>
              <a:noFill/>
            </a:ln>
          </p:spPr>
          <p:txBody>
            <a:bodyPr/>
            <a:lstStyle/>
            <a:p>
              <a:endParaRPr lang="en-US"/>
            </a:p>
          </p:txBody>
        </p:sp>
        <p:sp>
          <p:nvSpPr>
            <p:cNvPr id="396" name="Google Shape;396;p32"/>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1">
                <a:alphaModFix/>
              </a:blip>
              <a:stretch>
                <a:fillRect/>
              </a:stretch>
            </a:blipFill>
            <a:ln>
              <a:noFill/>
            </a:ln>
          </p:spPr>
          <p:txBody>
            <a:bodyPr/>
            <a:lstStyle/>
            <a:p>
              <a:endParaRPr lang="en-US"/>
            </a:p>
          </p:txBody>
        </p:sp>
        <p:sp>
          <p:nvSpPr>
            <p:cNvPr id="397" name="Google Shape;397;p32"/>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2">
                <a:alphaModFix/>
              </a:blip>
              <a:stretch>
                <a:fillRect l="-4230"/>
              </a:stretch>
            </a:blipFill>
            <a:ln>
              <a:noFill/>
            </a:ln>
          </p:spPr>
          <p:txBody>
            <a:bodyPr/>
            <a:lstStyle/>
            <a:p>
              <a:endParaRPr lang="en-US"/>
            </a:p>
          </p:txBody>
        </p:sp>
      </p:grpSp>
      <p:sp>
        <p:nvSpPr>
          <p:cNvPr id="3" name="Botón de acción: ir a inicio 2">
            <a:hlinkClick r:id="rId13" action="ppaction://hlinksldjump" highlightClick="1"/>
            <a:extLst>
              <a:ext uri="{FF2B5EF4-FFF2-40B4-BE49-F238E27FC236}">
                <a16:creationId xmlns:a16="http://schemas.microsoft.com/office/drawing/2014/main" id="{E3C45F0B-0932-A121-BECE-7EF48A6ED8AB}"/>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aphicFrame>
        <p:nvGraphicFramePr>
          <p:cNvPr id="402" name="Google Shape;402;p33"/>
          <p:cNvGraphicFramePr/>
          <p:nvPr>
            <p:extLst>
              <p:ext uri="{D42A27DB-BD31-4B8C-83A1-F6EECF244321}">
                <p14:modId xmlns:p14="http://schemas.microsoft.com/office/powerpoint/2010/main" val="1571503472"/>
              </p:ext>
            </p:extLst>
          </p:nvPr>
        </p:nvGraphicFramePr>
        <p:xfrm>
          <a:off x="1028725" y="1829077"/>
          <a:ext cx="16230575" cy="5033673"/>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5335800">
                  <a:extLst>
                    <a:ext uri="{9D8B030D-6E8A-4147-A177-3AD203B41FA5}">
                      <a16:colId xmlns:a16="http://schemas.microsoft.com/office/drawing/2014/main" val="20001"/>
                    </a:ext>
                  </a:extLst>
                </a:gridCol>
                <a:gridCol w="3692450">
                  <a:extLst>
                    <a:ext uri="{9D8B030D-6E8A-4147-A177-3AD203B41FA5}">
                      <a16:colId xmlns:a16="http://schemas.microsoft.com/office/drawing/2014/main" val="20002"/>
                    </a:ext>
                  </a:extLst>
                </a:gridCol>
                <a:gridCol w="3144675">
                  <a:extLst>
                    <a:ext uri="{9D8B030D-6E8A-4147-A177-3AD203B41FA5}">
                      <a16:colId xmlns:a16="http://schemas.microsoft.com/office/drawing/2014/main" val="20003"/>
                    </a:ext>
                  </a:extLst>
                </a:gridCol>
              </a:tblGrid>
              <a:tr h="1031075">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28575"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00"/>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90500" marR="190500" marT="190500" marB="190500" anchor="ctr">
                    <a:lnL w="38100" cap="flat" cmpd="sng" algn="ctr">
                      <a:solidFill>
                        <a:schemeClr val="accent6">
                          <a:lumMod val="50000"/>
                        </a:schemeClr>
                      </a:solidFill>
                      <a:prstDash val="solid"/>
                      <a:round/>
                      <a:headEnd type="none" w="med" len="med"/>
                      <a:tailEnd type="none" w="med" len="med"/>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547089">
                <a:tc>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NHS Sexual Health (Any age)</a:t>
                      </a:r>
                      <a:endParaRPr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rPr>
                        <a:t> </a:t>
                      </a:r>
                      <a:r>
                        <a:rPr lang="en-US" sz="1800" u="none" strike="noStrike" cap="none" dirty="0">
                          <a:solidFill>
                            <a:srgbClr val="0070C0"/>
                          </a:solidFill>
                          <a:latin typeface="Raleway" pitchFamily="2" charset="0"/>
                          <a:hlinkClick r:id="rId4" action="ppaction://hlinksldjump">
                            <a:extLst>
                              <a:ext uri="{A12FA001-AC4F-418D-AE19-62706E023703}">
                                <ahyp:hlinkClr xmlns:ahyp="http://schemas.microsoft.com/office/drawing/2018/hyperlinkcolor" val="tx"/>
                              </a:ext>
                            </a:extLst>
                          </a:hlinkClick>
                        </a:rPr>
                        <a:t>School Nursing Service Oldham Community</a:t>
                      </a: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00"/>
                        </a:lnSpc>
                        <a:spcBef>
                          <a:spcPts val="0"/>
                        </a:spcBef>
                        <a:spcAft>
                          <a:spcPts val="0"/>
                        </a:spcAft>
                        <a:buNone/>
                      </a:pP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rowSpan="5">
                  <a:txBody>
                    <a:bodyPr/>
                    <a:lstStyle/>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00"/>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31446">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5" action="ppaction://hlinksldjump">
                            <a:extLst>
                              <a:ext uri="{A12FA001-AC4F-418D-AE19-62706E023703}">
                                <ahyp:hlinkClr xmlns:ahyp="http://schemas.microsoft.com/office/drawing/2018/hyperlinkcolor" val="tx"/>
                              </a:ext>
                            </a:extLst>
                          </a:hlinkClick>
                        </a:rPr>
                        <a:t>CASH (Child and young people)</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tc>
                  <a:txBody>
                    <a:bodyPr/>
                    <a:lstStyle/>
                    <a:p>
                      <a:pPr marL="0" marR="0" lvl="0" indent="0" algn="ctr" rtl="0">
                        <a:lnSpc>
                          <a:spcPct val="140000"/>
                        </a:lnSpc>
                        <a:spcBef>
                          <a:spcPts val="0"/>
                        </a:spcBef>
                        <a:spcAft>
                          <a:spcPts val="0"/>
                        </a:spcAft>
                        <a:buNone/>
                      </a:pPr>
                      <a:endParaRPr sz="1800" u="none" strike="noStrike" cap="none" dirty="0">
                        <a:solidFill>
                          <a:srgbClr val="0070C0"/>
                        </a:solidFill>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pPr marL="0" marR="0" lvl="0" indent="0" algn="ctr" rtl="0">
                        <a:lnSpc>
                          <a:spcPct val="140000"/>
                        </a:lnSpc>
                        <a:spcBef>
                          <a:spcPts val="0"/>
                        </a:spcBef>
                        <a:spcAft>
                          <a:spcPts val="0"/>
                        </a:spcAft>
                        <a:buNone/>
                      </a:pPr>
                      <a:endParaRPr sz="1100" u="none" strike="noStrike" cap="none" dirty="0"/>
                    </a:p>
                  </a:txBody>
                  <a:tcPr marL="190500" marR="190500" marT="190500" marB="190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1446">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s-CO" sz="1800" b="0" i="0" u="none" strike="noStrike" cap="none" dirty="0" err="1">
                          <a:solidFill>
                            <a:srgbClr val="0070C0"/>
                          </a:solidFill>
                          <a:latin typeface="Raleway" pitchFamily="2" charset="0"/>
                          <a:cs typeface="Arial"/>
                          <a:sym typeface="Arial"/>
                          <a:hlinkClick r:id="rId6" action="ppaction://hlinksldjump">
                            <a:extLst>
                              <a:ext uri="{A12FA001-AC4F-418D-AE19-62706E023703}">
                                <ahyp:hlinkClr xmlns:ahyp="http://schemas.microsoft.com/office/drawing/2018/hyperlinkcolor" val="tx"/>
                              </a:ext>
                            </a:extLst>
                          </a:hlinkClick>
                        </a:rPr>
                        <a:t>Early</a:t>
                      </a:r>
                      <a:r>
                        <a:rPr lang="es-CO" sz="1800" b="0" i="0" u="none" strike="noStrike" cap="none" dirty="0">
                          <a:solidFill>
                            <a:srgbClr val="0070C0"/>
                          </a:solidFill>
                          <a:latin typeface="Raleway" pitchFamily="2" charset="0"/>
                          <a:cs typeface="Arial"/>
                          <a:sym typeface="Arial"/>
                          <a:hlinkClick r:id="rId6" action="ppaction://hlinksldjump">
                            <a:extLst>
                              <a:ext uri="{A12FA001-AC4F-418D-AE19-62706E023703}">
                                <ahyp:hlinkClr xmlns:ahyp="http://schemas.microsoft.com/office/drawing/2018/hyperlinkcolor" val="tx"/>
                              </a:ext>
                            </a:extLst>
                          </a:hlinkClick>
                        </a:rPr>
                        <a:t> break (</a:t>
                      </a:r>
                      <a:r>
                        <a:rPr lang="en-US" sz="1800" dirty="0">
                          <a:solidFill>
                            <a:srgbClr val="0070C0"/>
                          </a:solidFill>
                          <a:latin typeface="Raleway" pitchFamily="2" charset="0"/>
                          <a:ea typeface="Avenir"/>
                          <a:cs typeface="Avenir"/>
                          <a:sym typeface="Avenir"/>
                          <a:hlinkClick r:id="rId6" action="ppaction://hlinksldjump">
                            <a:extLst>
                              <a:ext uri="{A12FA001-AC4F-418D-AE19-62706E023703}">
                                <ahyp:hlinkClr xmlns:ahyp="http://schemas.microsoft.com/office/drawing/2018/hyperlinkcolor" val="tx"/>
                              </a:ext>
                            </a:extLst>
                          </a:hlinkClick>
                        </a:rPr>
                        <a:t>young people, families and carers</a:t>
                      </a:r>
                      <a:r>
                        <a:rPr lang="es-CO" sz="1800" b="0" i="0" u="none" strike="noStrike" cap="none" dirty="0">
                          <a:solidFill>
                            <a:srgbClr val="0070C0"/>
                          </a:solidFill>
                          <a:latin typeface="Raleway" pitchFamily="2" charset="0"/>
                          <a:ea typeface="Avenir"/>
                          <a:cs typeface="Arial"/>
                          <a:sym typeface="Arial"/>
                          <a:hlinkClick r:id="rId6" action="ppaction://hlinksldjump">
                            <a:extLst>
                              <a:ext uri="{A12FA001-AC4F-418D-AE19-62706E023703}">
                                <ahyp:hlinkClr xmlns:ahyp="http://schemas.microsoft.com/office/drawing/2018/hyperlinkcolor" val="tx"/>
                              </a:ext>
                            </a:extLst>
                          </a:hlinkClick>
                        </a:rPr>
                        <a:t>)</a:t>
                      </a:r>
                      <a:endParaRPr lang="en-US" sz="1800"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190500" marR="190500" marT="190500" marB="190500"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tc v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extLst>
                  <a:ext uri="{0D108BD9-81ED-4DB2-BD59-A6C34878D82A}">
                    <a16:rowId xmlns:a16="http://schemas.microsoft.com/office/drawing/2014/main" val="2485920119"/>
                  </a:ext>
                </a:extLst>
              </a:tr>
              <a:tr h="531446">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7" action="ppaction://hlinksldjump">
                            <a:extLst>
                              <a:ext uri="{A12FA001-AC4F-418D-AE19-62706E023703}">
                                <ahyp:hlinkClr xmlns:ahyp="http://schemas.microsoft.com/office/drawing/2018/hyperlinkcolor" val="tx"/>
                              </a:ext>
                            </a:extLst>
                          </a:hlinkClick>
                        </a:rPr>
                        <a:t>Youth Justice Service</a:t>
                      </a:r>
                      <a:endParaRPr lang="en-US" sz="1800" u="none" strike="noStrike" cap="none" dirty="0">
                        <a:solidFill>
                          <a:srgbClr val="0070C0"/>
                        </a:solidFill>
                        <a:latin typeface="Raleway" pitchFamily="2" charset="0"/>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650777320"/>
                  </a:ext>
                </a:extLst>
              </a:tr>
              <a:tr h="531446">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dirty="0">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Oldham, Rochdale and Bury Young People’s Sexual Health Service (</a:t>
                      </a:r>
                      <a:r>
                        <a:rPr lang="en-US" sz="1800" b="0" i="0" u="none" strike="noStrike" cap="none" dirty="0">
                          <a:solidFill>
                            <a:srgbClr val="0070C0"/>
                          </a:solidFill>
                          <a:latin typeface="Raleway" pitchFamily="2" charset="0"/>
                          <a:ea typeface="Avenir"/>
                          <a:cs typeface="Avenir"/>
                          <a:sym typeface="Avenir"/>
                          <a:hlinkClick r:id="rId8" action="ppaction://hlinksldjump">
                            <a:extLst>
                              <a:ext uri="{A12FA001-AC4F-418D-AE19-62706E023703}">
                                <ahyp:hlinkClr xmlns:ahyp="http://schemas.microsoft.com/office/drawing/2018/hyperlinkcolor" val="tx"/>
                              </a:ext>
                            </a:extLst>
                          </a:hlinkClick>
                        </a:rPr>
                        <a:t>young people aged 13 – 19, adults with special educational needs and looked after children up to the age of 25)</a:t>
                      </a:r>
                      <a:endParaRPr lang="en-US" sz="1800" b="0" i="0" u="none" strike="noStrike" cap="none" dirty="0">
                        <a:solidFill>
                          <a:srgbClr val="0070C0"/>
                        </a:solidFill>
                        <a:latin typeface="Raleway" pitchFamily="2" charset="0"/>
                        <a:ea typeface="Avenir"/>
                        <a:cs typeface="Avenir"/>
                        <a:sym typeface="Avenir"/>
                      </a:endParaRPr>
                    </a:p>
                  </a:txBody>
                  <a:tcPr marL="190500" marR="190500" marT="190500" marB="190500" anchor="ctr">
                    <a:lnL w="28575"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vMerge="1">
                  <a:txBody>
                    <a:bodyPr/>
                    <a:lstStyle/>
                    <a:p>
                      <a:pPr marL="0" marR="0" lvl="0" indent="0" algn="ctr" rtl="0">
                        <a:lnSpc>
                          <a:spcPct val="140000"/>
                        </a:lnSpc>
                        <a:spcBef>
                          <a:spcPts val="0"/>
                        </a:spcBef>
                        <a:spcAft>
                          <a:spcPts val="0"/>
                        </a:spcAft>
                        <a:buNone/>
                      </a:pPr>
                      <a:endParaRPr sz="1800" u="none" strike="noStrike" cap="none" dirty="0">
                        <a:latin typeface="Raleway" pitchFamily="2" charset="0"/>
                      </a:endParaRPr>
                    </a:p>
                  </a:txBody>
                  <a:tcPr marL="190500" marR="190500" marT="190500" marB="190500" anchor="ctr">
                    <a:lnL w="38100" cap="flat" cmpd="sng" algn="ctr">
                      <a:solidFill>
                        <a:schemeClr val="accent4">
                          <a:lumMod val="50000"/>
                        </a:schemeClr>
                      </a:solidFill>
                      <a:prstDash val="solid"/>
                      <a:round/>
                      <a:headEnd type="none" w="med" len="med"/>
                      <a:tailEnd type="none" w="med" len="med"/>
                    </a:lnL>
                    <a:lnR w="28575"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28575" cap="flat" cmpd="sng" algn="ctr">
                      <a:solidFill>
                        <a:srgbClr val="000000"/>
                      </a:solidFill>
                      <a:prstDash val="solid"/>
                      <a:round/>
                      <a:headEnd type="none" w="sm" len="sm"/>
                      <a:tailEnd type="none" w="sm" len="sm"/>
                    </a:lnB>
                  </a:tcPr>
                </a:tc>
                <a:extLst>
                  <a:ext uri="{0D108BD9-81ED-4DB2-BD59-A6C34878D82A}">
                    <a16:rowId xmlns:a16="http://schemas.microsoft.com/office/drawing/2014/main" val="2688062578"/>
                  </a:ext>
                </a:extLst>
              </a:tr>
            </a:tbl>
          </a:graphicData>
        </a:graphic>
      </p:graphicFrame>
      <p:sp>
        <p:nvSpPr>
          <p:cNvPr id="403" name="Google Shape;403;p33"/>
          <p:cNvSpPr txBox="1"/>
          <p:nvPr/>
        </p:nvSpPr>
        <p:spPr>
          <a:xfrm>
            <a:off x="1028700" y="570547"/>
            <a:ext cx="138276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SEXUAL HEALTH</a:t>
            </a:r>
            <a:endParaRPr sz="4400" dirty="0">
              <a:solidFill>
                <a:srgbClr val="2289B8"/>
              </a:solidFill>
            </a:endParaRPr>
          </a:p>
        </p:txBody>
      </p:sp>
      <p:grpSp>
        <p:nvGrpSpPr>
          <p:cNvPr id="404" name="Google Shape;404;p33"/>
          <p:cNvGrpSpPr/>
          <p:nvPr/>
        </p:nvGrpSpPr>
        <p:grpSpPr>
          <a:xfrm>
            <a:off x="285735" y="8501301"/>
            <a:ext cx="17747967" cy="1513999"/>
            <a:chOff x="0" y="0"/>
            <a:chExt cx="23663956" cy="2018665"/>
          </a:xfrm>
        </p:grpSpPr>
        <p:sp>
          <p:nvSpPr>
            <p:cNvPr id="405" name="Google Shape;405;p33"/>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9">
                <a:alphaModFix/>
              </a:blip>
              <a:stretch>
                <a:fillRect/>
              </a:stretch>
            </a:blipFill>
            <a:ln>
              <a:noFill/>
            </a:ln>
          </p:spPr>
          <p:txBody>
            <a:bodyPr/>
            <a:lstStyle/>
            <a:p>
              <a:endParaRPr lang="en-US"/>
            </a:p>
          </p:txBody>
        </p:sp>
        <p:sp>
          <p:nvSpPr>
            <p:cNvPr id="406" name="Google Shape;406;p33"/>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0">
                <a:alphaModFix/>
              </a:blip>
              <a:stretch>
                <a:fillRect/>
              </a:stretch>
            </a:blipFill>
            <a:ln>
              <a:noFill/>
            </a:ln>
          </p:spPr>
          <p:txBody>
            <a:bodyPr/>
            <a:lstStyle/>
            <a:p>
              <a:endParaRPr lang="en-US"/>
            </a:p>
          </p:txBody>
        </p:sp>
        <p:sp>
          <p:nvSpPr>
            <p:cNvPr id="407" name="Google Shape;407;p33"/>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1">
                <a:alphaModFix/>
              </a:blip>
              <a:stretch>
                <a:fillRect l="-4230"/>
              </a:stretch>
            </a:blipFill>
            <a:ln>
              <a:noFill/>
            </a:ln>
          </p:spPr>
          <p:txBody>
            <a:bodyPr/>
            <a:lstStyle/>
            <a:p>
              <a:endParaRPr lang="en-US"/>
            </a:p>
          </p:txBody>
        </p:sp>
      </p:grpSp>
      <p:sp>
        <p:nvSpPr>
          <p:cNvPr id="2" name="Botón de acción: ir a inicio 1">
            <a:hlinkClick r:id="rId12" action="ppaction://hlinksldjump" highlightClick="1"/>
            <a:extLst>
              <a:ext uri="{FF2B5EF4-FFF2-40B4-BE49-F238E27FC236}">
                <a16:creationId xmlns:a16="http://schemas.microsoft.com/office/drawing/2014/main" id="{B7553BCB-7474-F41E-81AD-DDAC51ECAEAC}"/>
              </a:ext>
            </a:extLst>
          </p:cNvPr>
          <p:cNvSpPr/>
          <p:nvPr/>
        </p:nvSpPr>
        <p:spPr>
          <a:xfrm>
            <a:off x="16324118" y="739281"/>
            <a:ext cx="768927" cy="676961"/>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aphicFrame>
        <p:nvGraphicFramePr>
          <p:cNvPr id="412" name="Google Shape;412;p34"/>
          <p:cNvGraphicFramePr/>
          <p:nvPr>
            <p:extLst>
              <p:ext uri="{D42A27DB-BD31-4B8C-83A1-F6EECF244321}">
                <p14:modId xmlns:p14="http://schemas.microsoft.com/office/powerpoint/2010/main" val="1913739629"/>
              </p:ext>
            </p:extLst>
          </p:nvPr>
        </p:nvGraphicFramePr>
        <p:xfrm>
          <a:off x="1028700" y="2023425"/>
          <a:ext cx="16230600" cy="5599434"/>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5274225">
                  <a:extLst>
                    <a:ext uri="{9D8B030D-6E8A-4147-A177-3AD203B41FA5}">
                      <a16:colId xmlns:a16="http://schemas.microsoft.com/office/drawing/2014/main" val="20001"/>
                    </a:ext>
                  </a:extLst>
                </a:gridCol>
                <a:gridCol w="3814325">
                  <a:extLst>
                    <a:ext uri="{9D8B030D-6E8A-4147-A177-3AD203B41FA5}">
                      <a16:colId xmlns:a16="http://schemas.microsoft.com/office/drawing/2014/main" val="20002"/>
                    </a:ext>
                  </a:extLst>
                </a:gridCol>
                <a:gridCol w="3084400">
                  <a:extLst>
                    <a:ext uri="{9D8B030D-6E8A-4147-A177-3AD203B41FA5}">
                      <a16:colId xmlns:a16="http://schemas.microsoft.com/office/drawing/2014/main" val="20003"/>
                    </a:ext>
                  </a:extLst>
                </a:gridCol>
              </a:tblGrid>
              <a:tr h="730442">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61925" marR="161925" marT="161925" marB="161925" anchor="ctr">
                    <a:lnL w="38100" cap="flat" cmpd="sng" algn="ctr">
                      <a:solidFill>
                        <a:schemeClr val="accent4">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61925" marR="161925" marT="161925" marB="1619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60398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FRANK (Any age)</a:t>
                      </a:r>
                      <a:endParaRPr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61925" marR="161925" marT="161925" marB="1619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61925" marR="161925" marT="161925" marB="161925"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0398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We are with you (Any age)</a:t>
                      </a:r>
                      <a:endParaRPr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5" action="ppaction://hlinksldjump">
                            <a:extLst>
                              <a:ext uri="{A12FA001-AC4F-418D-AE19-62706E023703}">
                                <ahyp:hlinkClr xmlns:ahyp="http://schemas.microsoft.com/office/drawing/2018/hyperlinkcolor" val="tx"/>
                              </a:ext>
                            </a:extLst>
                          </a:hlinkClick>
                        </a:rPr>
                        <a:t>Centre Of Wellbeing, Training &amp; Culture </a:t>
                      </a:r>
                      <a:endParaRPr lang="en-US"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61925" marR="161925" marT="161925" marB="1619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03980">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6" action="ppaction://hlinksldjump">
                            <a:extLst>
                              <a:ext uri="{A12FA001-AC4F-418D-AE19-62706E023703}">
                                <ahyp:hlinkClr xmlns:ahyp="http://schemas.microsoft.com/office/drawing/2018/hyperlinkcolor" val="tx"/>
                              </a:ext>
                            </a:extLst>
                          </a:hlinkClick>
                        </a:rPr>
                        <a:t>Youth Justice Service</a:t>
                      </a:r>
                      <a:endParaRPr lang="en-US"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61925" marR="161925" marT="161925" marB="1619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38100" cap="flat" cmpd="sng" algn="ctr">
                      <a:noFill/>
                      <a:prstDash val="solid"/>
                      <a:round/>
                      <a:headEnd type="none" w="med" len="med"/>
                      <a:tailEnd type="none" w="med" len="med"/>
                    </a:lnB>
                  </a:tcPr>
                </a:tc>
                <a:extLst>
                  <a:ext uri="{0D108BD9-81ED-4DB2-BD59-A6C34878D82A}">
                    <a16:rowId xmlns:a16="http://schemas.microsoft.com/office/drawing/2014/main" val="2383414889"/>
                  </a:ext>
                </a:extLst>
              </a:tr>
              <a:tr h="1299964">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NACOA (Children of all ages affected by a parent’s drinking or similar addictive problem.)</a:t>
                      </a:r>
                      <a:endParaRPr sz="1800" u="none" strike="noStrike" cap="none"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3">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61925" marR="161925" marT="161925" marB="161925"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noFill/>
                      <a:prstDash val="solid"/>
                      <a:round/>
                      <a:headEnd type="none" w="sm" len="sm"/>
                      <a:tailEnd type="none" w="sm" len="sm"/>
                    </a:lnT>
                    <a:lnB w="19050" cap="flat" cmpd="sng" algn="ctr">
                      <a:solidFill>
                        <a:srgbClr val="000000"/>
                      </a:solid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61925" marR="161925" marT="161925" marB="1619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951972">
                <a:tc gridSpan="2">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s-CO" sz="1800" b="0" i="0" u="none" strike="noStrike" cap="none" dirty="0" err="1">
                          <a:solidFill>
                            <a:srgbClr val="0070C0"/>
                          </a:solidFill>
                          <a:latin typeface="Raleway" pitchFamily="2" charset="0"/>
                          <a:cs typeface="Arial"/>
                          <a:sym typeface="Arial"/>
                          <a:hlinkClick r:id="rId7" action="ppaction://hlinksldjump">
                            <a:extLst>
                              <a:ext uri="{A12FA001-AC4F-418D-AE19-62706E023703}">
                                <ahyp:hlinkClr xmlns:ahyp="http://schemas.microsoft.com/office/drawing/2018/hyperlinkcolor" val="tx"/>
                              </a:ext>
                            </a:extLst>
                          </a:hlinkClick>
                        </a:rPr>
                        <a:t>Early</a:t>
                      </a:r>
                      <a:r>
                        <a:rPr lang="es-CO" sz="1800" b="0" i="0" u="none" strike="noStrike" cap="none" dirty="0">
                          <a:solidFill>
                            <a:srgbClr val="0070C0"/>
                          </a:solidFill>
                          <a:latin typeface="Raleway" pitchFamily="2" charset="0"/>
                          <a:cs typeface="Arial"/>
                          <a:sym typeface="Arial"/>
                          <a:hlinkClick r:id="rId7" action="ppaction://hlinksldjump">
                            <a:extLst>
                              <a:ext uri="{A12FA001-AC4F-418D-AE19-62706E023703}">
                                <ahyp:hlinkClr xmlns:ahyp="http://schemas.microsoft.com/office/drawing/2018/hyperlinkcolor" val="tx"/>
                              </a:ext>
                            </a:extLst>
                          </a:hlinkClick>
                        </a:rPr>
                        <a:t> break (</a:t>
                      </a:r>
                      <a:r>
                        <a:rPr lang="en-US" sz="1800" dirty="0">
                          <a:solidFill>
                            <a:srgbClr val="0070C0"/>
                          </a:solidFill>
                          <a:latin typeface="Raleway" pitchFamily="2" charset="0"/>
                          <a:ea typeface="Avenir"/>
                          <a:cs typeface="Avenir"/>
                          <a:sym typeface="Avenir"/>
                          <a:hlinkClick r:id="rId7" action="ppaction://hlinksldjump">
                            <a:extLst>
                              <a:ext uri="{A12FA001-AC4F-418D-AE19-62706E023703}">
                                <ahyp:hlinkClr xmlns:ahyp="http://schemas.microsoft.com/office/drawing/2018/hyperlinkcolor" val="tx"/>
                              </a:ext>
                            </a:extLst>
                          </a:hlinkClick>
                        </a:rPr>
                        <a:t>young people, families and carers</a:t>
                      </a:r>
                      <a:r>
                        <a:rPr lang="es-CO" sz="1800" b="0" i="0" u="none" strike="noStrike" cap="none" dirty="0">
                          <a:solidFill>
                            <a:srgbClr val="0070C0"/>
                          </a:solidFill>
                          <a:latin typeface="Raleway" pitchFamily="2" charset="0"/>
                          <a:ea typeface="Avenir"/>
                          <a:cs typeface="Arial"/>
                          <a:sym typeface="Arial"/>
                          <a:hlinkClick r:id="rId7" action="ppaction://hlinksldjump">
                            <a:extLst>
                              <a:ext uri="{A12FA001-AC4F-418D-AE19-62706E023703}">
                                <ahyp:hlinkClr xmlns:ahyp="http://schemas.microsoft.com/office/drawing/2018/hyperlinkcolor" val="tx"/>
                              </a:ext>
                            </a:extLst>
                          </a:hlinkClick>
                        </a:rPr>
                        <a:t>)</a:t>
                      </a:r>
                      <a:endParaRPr lang="en-US" sz="1800" dirty="0">
                        <a:solidFill>
                          <a:srgbClr val="0070C0"/>
                        </a:solidFill>
                        <a:latin typeface="Raleway" pitchFamily="2" charset="0"/>
                      </a:endParaRPr>
                    </a:p>
                  </a:txBody>
                  <a:tcPr marL="161925" marR="161925" marT="161925" marB="1619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s-CO"/>
                    </a:p>
                  </a:txBody>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61925" marR="161925" marT="161925" marB="16192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19050" cap="flat" cmpd="sng">
                      <a:noFill/>
                      <a:prstDash val="solid"/>
                      <a:round/>
                      <a:headEnd type="none" w="sm" len="sm"/>
                      <a:tailEnd type="none" w="sm" len="sm"/>
                    </a:lnT>
                    <a:lnB w="19050" cap="flat" cmpd="sng" algn="ctr">
                      <a:solidFill>
                        <a:srgbClr val="000000"/>
                      </a:solid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sz="1100" u="none" strike="noStrike" cap="none" dirty="0"/>
                    </a:p>
                  </a:txBody>
                  <a:tcPr marL="161925" marR="161925" marT="161925" marB="1619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no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13" name="Google Shape;413;p34"/>
          <p:cNvSpPr txBox="1"/>
          <p:nvPr/>
        </p:nvSpPr>
        <p:spPr>
          <a:xfrm>
            <a:off x="1028700" y="570547"/>
            <a:ext cx="138276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SUBSTANCE MISUSE</a:t>
            </a:r>
            <a:endParaRPr sz="4400" dirty="0">
              <a:solidFill>
                <a:srgbClr val="2289B8"/>
              </a:solidFill>
            </a:endParaRPr>
          </a:p>
        </p:txBody>
      </p:sp>
      <p:grpSp>
        <p:nvGrpSpPr>
          <p:cNvPr id="414" name="Google Shape;414;p34"/>
          <p:cNvGrpSpPr/>
          <p:nvPr/>
        </p:nvGrpSpPr>
        <p:grpSpPr>
          <a:xfrm>
            <a:off x="285735" y="8501301"/>
            <a:ext cx="17747967" cy="1513999"/>
            <a:chOff x="0" y="0"/>
            <a:chExt cx="23663956" cy="2018665"/>
          </a:xfrm>
        </p:grpSpPr>
        <p:sp>
          <p:nvSpPr>
            <p:cNvPr id="415" name="Google Shape;415;p34"/>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8">
                <a:alphaModFix/>
              </a:blip>
              <a:stretch>
                <a:fillRect/>
              </a:stretch>
            </a:blipFill>
            <a:ln>
              <a:noFill/>
            </a:ln>
          </p:spPr>
          <p:txBody>
            <a:bodyPr/>
            <a:lstStyle/>
            <a:p>
              <a:endParaRPr lang="en-US"/>
            </a:p>
          </p:txBody>
        </p:sp>
        <p:sp>
          <p:nvSpPr>
            <p:cNvPr id="416" name="Google Shape;416;p34"/>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9">
                <a:alphaModFix/>
              </a:blip>
              <a:stretch>
                <a:fillRect/>
              </a:stretch>
            </a:blipFill>
            <a:ln>
              <a:noFill/>
            </a:ln>
          </p:spPr>
          <p:txBody>
            <a:bodyPr/>
            <a:lstStyle/>
            <a:p>
              <a:endParaRPr lang="en-US"/>
            </a:p>
          </p:txBody>
        </p:sp>
        <p:sp>
          <p:nvSpPr>
            <p:cNvPr id="417" name="Google Shape;417;p34"/>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0">
                <a:alphaModFix/>
              </a:blip>
              <a:stretch>
                <a:fillRect l="-4230"/>
              </a:stretch>
            </a:blipFill>
            <a:ln>
              <a:noFill/>
            </a:ln>
          </p:spPr>
          <p:txBody>
            <a:bodyPr/>
            <a:lstStyle/>
            <a:p>
              <a:endParaRPr lang="en-US"/>
            </a:p>
          </p:txBody>
        </p:sp>
      </p:grpSp>
      <p:sp>
        <p:nvSpPr>
          <p:cNvPr id="3" name="Botón de acción: ir a inicio 2">
            <a:hlinkClick r:id="rId11" action="ppaction://hlinksldjump" highlightClick="1"/>
            <a:extLst>
              <a:ext uri="{FF2B5EF4-FFF2-40B4-BE49-F238E27FC236}">
                <a16:creationId xmlns:a16="http://schemas.microsoft.com/office/drawing/2014/main" id="{34407ED0-1564-04AA-FCB0-D03ECE20B8D7}"/>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aphicFrame>
        <p:nvGraphicFramePr>
          <p:cNvPr id="422" name="Google Shape;422;p35"/>
          <p:cNvGraphicFramePr/>
          <p:nvPr>
            <p:extLst>
              <p:ext uri="{D42A27DB-BD31-4B8C-83A1-F6EECF244321}">
                <p14:modId xmlns:p14="http://schemas.microsoft.com/office/powerpoint/2010/main" val="3337594430"/>
              </p:ext>
            </p:extLst>
          </p:nvPr>
        </p:nvGraphicFramePr>
        <p:xfrm>
          <a:off x="1028700" y="1828992"/>
          <a:ext cx="16357956" cy="6035641"/>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5456725">
                  <a:extLst>
                    <a:ext uri="{9D8B030D-6E8A-4147-A177-3AD203B41FA5}">
                      <a16:colId xmlns:a16="http://schemas.microsoft.com/office/drawing/2014/main" val="20001"/>
                    </a:ext>
                  </a:extLst>
                </a:gridCol>
                <a:gridCol w="3262168">
                  <a:extLst>
                    <a:ext uri="{9D8B030D-6E8A-4147-A177-3AD203B41FA5}">
                      <a16:colId xmlns:a16="http://schemas.microsoft.com/office/drawing/2014/main" val="20002"/>
                    </a:ext>
                  </a:extLst>
                </a:gridCol>
                <a:gridCol w="3581413">
                  <a:extLst>
                    <a:ext uri="{9D8B030D-6E8A-4147-A177-3AD203B41FA5}">
                      <a16:colId xmlns:a16="http://schemas.microsoft.com/office/drawing/2014/main" val="2576129380"/>
                    </a:ext>
                  </a:extLst>
                </a:gridCol>
              </a:tblGrid>
              <a:tr h="737325">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lang="en-US" sz="1800" u="none" strike="noStrike" cap="none" dirty="0">
                        <a:latin typeface="Raleway"/>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42875" marR="142875" marT="142875" marB="142875"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384166">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Samaritans (All Age)</a:t>
                      </a:r>
                      <a:endParaRPr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Tameside Oldham and Glossop Mind TOGMIND (0 to  25 years old)</a:t>
                      </a:r>
                      <a:endParaRPr lang="en-US"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n-US"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Oldham Child and Adolescent MH Services CAMHS (Ages 0-5 , 5-11, and 11-19 years )</a:t>
                      </a:r>
                      <a:endParaRPr lang="en-US" sz="1800" b="0" i="0" u="none" strike="noStrike" cap="none" dirty="0">
                        <a:solidFill>
                          <a:srgbClr val="0070C0"/>
                        </a:solidFill>
                        <a:latin typeface="Raleway" pitchFamily="2" charset="0"/>
                        <a:sym typeface="Arial"/>
                        <a:hlinkClick r:id="rId6" action="ppaction://hlinksldjump">
                          <a:extLst>
                            <a:ext uri="{A12FA001-AC4F-418D-AE19-62706E023703}">
                              <ahyp:hlinkClr xmlns:ahyp="http://schemas.microsoft.com/office/drawing/2018/hyperlinkcolor" val="tx"/>
                            </a:ext>
                          </a:extLst>
                        </a:hlinkClick>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Papyrus (35 years and under)</a:t>
                      </a:r>
                      <a:endParaRPr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8" action="ppaction://hlinksldjump">
                            <a:extLst>
                              <a:ext uri="{A12FA001-AC4F-418D-AE19-62706E023703}">
                                <ahyp:hlinkClr xmlns:ahyp="http://schemas.microsoft.com/office/drawing/2018/hyperlinkcolor" val="tx"/>
                              </a:ext>
                            </a:extLst>
                          </a:hlinkClick>
                        </a:rPr>
                        <a:t>Early Intervention Team (All Age)</a:t>
                      </a: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s-CO"/>
                    </a:p>
                  </a:txBody>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Safe Haven &amp; Crisis Response (Any age)</a:t>
                      </a: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CALM (Any age)</a:t>
                      </a:r>
                      <a:endParaRPr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rowSpan="4">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19050" cap="flat" cmpd="sng">
                      <a:no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rowSpan="3"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142875" marR="142875" marT="142875" marB="142875" anchor="ctr">
                    <a:lnL w="19050" cap="flat" cmpd="sng">
                      <a:no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rowSpan="3" hMerge="1">
                  <a:txBody>
                    <a:bodyPr/>
                    <a:lstStyle/>
                    <a:p>
                      <a:endParaRPr lang="en-US"/>
                    </a:p>
                  </a:txBody>
                  <a:tcPr/>
                </a:tc>
                <a:extLst>
                  <a:ext uri="{0D108BD9-81ED-4DB2-BD59-A6C34878D82A}">
                    <a16:rowId xmlns:a16="http://schemas.microsoft.com/office/drawing/2014/main" val="10003"/>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Young Minds (People of all ages and backgrounds)</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vMerge="1">
                  <a:txBody>
                    <a:bodyPr/>
                    <a:lstStyle/>
                    <a:p>
                      <a:pPr marL="0" marR="0" lvl="0" indent="0" algn="ctr" rtl="0">
                        <a:lnSpc>
                          <a:spcPct val="140025"/>
                        </a:lnSpc>
                        <a:spcBef>
                          <a:spcPts val="0"/>
                        </a:spcBef>
                        <a:spcAft>
                          <a:spcPts val="0"/>
                        </a:spcAft>
                        <a:buNone/>
                      </a:pPr>
                      <a:endParaRPr sz="1100" u="none" strike="noStrike" cap="none"/>
                    </a:p>
                  </a:txBody>
                  <a:tcPr marL="142875" marR="142875" marT="142875" marB="1428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2" vMerge="1">
                  <a:txBody>
                    <a:bodyPr/>
                    <a:lstStyle/>
                    <a:p>
                      <a:pPr marL="0" marR="0" lvl="0" indent="0" algn="ctr" rtl="0">
                        <a:lnSpc>
                          <a:spcPct val="140025"/>
                        </a:lnSpc>
                        <a:spcBef>
                          <a:spcPts val="0"/>
                        </a:spcBef>
                        <a:spcAft>
                          <a:spcPts val="0"/>
                        </a:spcAft>
                        <a:buNone/>
                      </a:pPr>
                      <a:endParaRPr sz="1100" u="none" strike="noStrike" cap="none" dirty="0"/>
                    </a:p>
                  </a:txBody>
                  <a:tcPr marL="142875" marR="142875" marT="142875" marB="142875"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hMerge="1" vMerge="1">
                  <a:txBody>
                    <a:bodyPr/>
                    <a:lstStyle/>
                    <a:p>
                      <a:endParaRPr lang="en-US"/>
                    </a:p>
                  </a:txBody>
                  <a:tcPr/>
                </a:tc>
                <a:extLst>
                  <a:ext uri="{0D108BD9-81ED-4DB2-BD59-A6C34878D82A}">
                    <a16:rowId xmlns:a16="http://schemas.microsoft.com/office/drawing/2014/main" val="10004"/>
                  </a:ext>
                </a:extLst>
              </a:tr>
              <a:tr h="619824">
                <a:tc row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1" action="ppaction://hlinksldjump">
                            <a:extLst>
                              <a:ext uri="{A12FA001-AC4F-418D-AE19-62706E023703}">
                                <ahyp:hlinkClr xmlns:ahyp="http://schemas.microsoft.com/office/drawing/2018/hyperlinkcolor" val="tx"/>
                              </a:ext>
                            </a:extLst>
                          </a:hlinkClick>
                        </a:rPr>
                        <a:t>Childline (Under 19 years old)</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vMerge="1">
                  <a:txBody>
                    <a:bodyPr/>
                    <a:lstStyle/>
                    <a:p>
                      <a:endParaRPr lang="en-US"/>
                    </a:p>
                  </a:txBody>
                  <a:tcPr/>
                </a:tc>
                <a:tc gridSpan="2" vMerge="1">
                  <a:txBody>
                    <a:bodyPr/>
                    <a:lstStyle/>
                    <a:p>
                      <a:pPr marL="0" marR="0" lvl="0" indent="0" algn="ctr" rtl="0">
                        <a:lnSpc>
                          <a:spcPct val="140025"/>
                        </a:lnSpc>
                        <a:spcBef>
                          <a:spcPts val="0"/>
                        </a:spcBef>
                        <a:spcAft>
                          <a:spcPts val="0"/>
                        </a:spcAft>
                        <a:buNone/>
                      </a:pPr>
                      <a:endParaRPr sz="1100" u="none" strike="noStrike" cap="none" dirty="0"/>
                    </a:p>
                  </a:txBody>
                  <a:tcPr marL="142875" marR="142875" marT="142875" marB="142875" anchor="ctr">
                    <a:lnL w="19050" cap="flat" cmpd="sng">
                      <a:no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19050" cap="flat" cmpd="sng" algn="ctr">
                      <a:noFill/>
                      <a:prstDash val="solid"/>
                      <a:round/>
                      <a:headEnd type="none" w="sm" len="sm"/>
                      <a:tailEnd type="none" w="sm" len="sm"/>
                    </a:lnB>
                  </a:tcPr>
                </a:tc>
                <a:tc hMerge="1" vMerge="1">
                  <a:txBody>
                    <a:bodyPr/>
                    <a:lstStyle/>
                    <a:p>
                      <a:endParaRPr lang="en-US"/>
                    </a:p>
                  </a:txBody>
                  <a:tcPr/>
                </a:tc>
                <a:extLst>
                  <a:ext uri="{0D108BD9-81ED-4DB2-BD59-A6C34878D82A}">
                    <a16:rowId xmlns:a16="http://schemas.microsoft.com/office/drawing/2014/main" val="566568572"/>
                  </a:ext>
                </a:extLst>
              </a:tr>
              <a:tr h="0">
                <a:tc vMerge="1">
                  <a:txBody>
                    <a:bodyPr/>
                    <a:lstStyle/>
                    <a:p>
                      <a:pPr marL="0" marR="0" lvl="0" indent="0" algn="ctr" rtl="0">
                        <a:lnSpc>
                          <a:spcPct val="140025"/>
                        </a:lnSpc>
                        <a:spcBef>
                          <a:spcPts val="0"/>
                        </a:spcBef>
                        <a:spcAft>
                          <a:spcPts val="0"/>
                        </a:spcAft>
                        <a:buNone/>
                      </a:pPr>
                      <a:r>
                        <a:rPr lang="en-US" sz="1599" u="none" strike="noStrike" cap="none" dirty="0">
                          <a:solidFill>
                            <a:srgbClr val="000000"/>
                          </a:solidFill>
                          <a:latin typeface="Raleway"/>
                          <a:ea typeface="Raleway"/>
                          <a:cs typeface="Raleway"/>
                          <a:sym typeface="Raleway"/>
                        </a:rPr>
                        <a:t>Childline (Under 19 years old)</a:t>
                      </a:r>
                      <a:endParaRPr sz="1100" u="none" strike="noStrike" cap="none" dirty="0"/>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vMerge="1">
                  <a:txBody>
                    <a:bodyPr/>
                    <a:lstStyle/>
                    <a:p>
                      <a:pPr marL="0" marR="0" lvl="0" indent="0" algn="ctr" rtl="0">
                        <a:lnSpc>
                          <a:spcPct val="140025"/>
                        </a:lnSpc>
                        <a:spcBef>
                          <a:spcPts val="0"/>
                        </a:spcBef>
                        <a:spcAft>
                          <a:spcPts val="0"/>
                        </a:spcAft>
                        <a:buNone/>
                      </a:pPr>
                      <a:endParaRPr sz="1100" u="none" strike="noStrike" cap="none"/>
                    </a:p>
                  </a:txBody>
                  <a:tcPr marL="142875" marR="142875" marT="142875" marB="1428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42875" marR="142875" marT="142875" marB="142875" anchor="ctr">
                    <a:lnL w="381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9050" cap="flat" cmpd="sng" algn="ctr">
                      <a:solidFill>
                        <a:srgbClr val="000000"/>
                      </a:solidFill>
                      <a:prstDash val="solid"/>
                      <a:round/>
                      <a:headEnd type="none" w="sm" len="sm"/>
                      <a:tailEnd type="none" w="sm" len="sm"/>
                    </a:lnB>
                  </a:tcPr>
                </a:tc>
                <a:tc rowSpan="2">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Hope and Horizon Unit (13-18 years)</a:t>
                      </a:r>
                      <a:endParaRPr lang="en-US"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6">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13"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v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42875" marR="142875" marT="142875" marB="142875" anchor="ctr">
                    <a:lnL w="19050" cap="flat" cmpd="sng">
                      <a:no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3131705569"/>
                  </a:ext>
                </a:extLst>
              </a:tr>
            </a:tbl>
          </a:graphicData>
        </a:graphic>
      </p:graphicFrame>
      <p:sp>
        <p:nvSpPr>
          <p:cNvPr id="423" name="Google Shape;423;p35"/>
          <p:cNvSpPr txBox="1"/>
          <p:nvPr/>
        </p:nvSpPr>
        <p:spPr>
          <a:xfrm>
            <a:off x="1028700" y="570547"/>
            <a:ext cx="138276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SUICIDE</a:t>
            </a:r>
            <a:endParaRPr sz="4400" dirty="0">
              <a:solidFill>
                <a:srgbClr val="2289B8"/>
              </a:solidFill>
            </a:endParaRPr>
          </a:p>
        </p:txBody>
      </p:sp>
      <p:grpSp>
        <p:nvGrpSpPr>
          <p:cNvPr id="424" name="Google Shape;424;p35"/>
          <p:cNvGrpSpPr/>
          <p:nvPr/>
        </p:nvGrpSpPr>
        <p:grpSpPr>
          <a:xfrm>
            <a:off x="285735" y="8501301"/>
            <a:ext cx="17747967" cy="1513999"/>
            <a:chOff x="0" y="0"/>
            <a:chExt cx="23663956" cy="2018665"/>
          </a:xfrm>
        </p:grpSpPr>
        <p:sp>
          <p:nvSpPr>
            <p:cNvPr id="425" name="Google Shape;425;p35"/>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4">
                <a:alphaModFix/>
              </a:blip>
              <a:stretch>
                <a:fillRect/>
              </a:stretch>
            </a:blipFill>
            <a:ln>
              <a:noFill/>
            </a:ln>
          </p:spPr>
          <p:txBody>
            <a:bodyPr/>
            <a:lstStyle/>
            <a:p>
              <a:endParaRPr lang="en-US"/>
            </a:p>
          </p:txBody>
        </p:sp>
        <p:sp>
          <p:nvSpPr>
            <p:cNvPr id="426" name="Google Shape;426;p35"/>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5">
                <a:alphaModFix/>
              </a:blip>
              <a:stretch>
                <a:fillRect/>
              </a:stretch>
            </a:blipFill>
            <a:ln>
              <a:noFill/>
            </a:ln>
          </p:spPr>
          <p:txBody>
            <a:bodyPr/>
            <a:lstStyle/>
            <a:p>
              <a:endParaRPr lang="en-US"/>
            </a:p>
          </p:txBody>
        </p:sp>
        <p:sp>
          <p:nvSpPr>
            <p:cNvPr id="427" name="Google Shape;427;p35"/>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6">
                <a:alphaModFix/>
              </a:blip>
              <a:stretch>
                <a:fillRect l="-4230"/>
              </a:stretch>
            </a:blipFill>
            <a:ln>
              <a:noFill/>
            </a:ln>
          </p:spPr>
          <p:txBody>
            <a:bodyPr/>
            <a:lstStyle/>
            <a:p>
              <a:endParaRPr lang="en-US"/>
            </a:p>
          </p:txBody>
        </p:sp>
      </p:grpSp>
      <p:sp>
        <p:nvSpPr>
          <p:cNvPr id="3" name="Botón de acción: ir a inicio 2">
            <a:hlinkClick r:id="rId17" action="ppaction://hlinksldjump" highlightClick="1"/>
            <a:extLst>
              <a:ext uri="{FF2B5EF4-FFF2-40B4-BE49-F238E27FC236}">
                <a16:creationId xmlns:a16="http://schemas.microsoft.com/office/drawing/2014/main" id="{5CBA28CF-C45E-DB04-9E9D-CB47F89D01BA}"/>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graphicFrame>
        <p:nvGraphicFramePr>
          <p:cNvPr id="432" name="Google Shape;432;p36"/>
          <p:cNvGraphicFramePr/>
          <p:nvPr>
            <p:extLst>
              <p:ext uri="{D42A27DB-BD31-4B8C-83A1-F6EECF244321}">
                <p14:modId xmlns:p14="http://schemas.microsoft.com/office/powerpoint/2010/main" val="3201437002"/>
              </p:ext>
            </p:extLst>
          </p:nvPr>
        </p:nvGraphicFramePr>
        <p:xfrm>
          <a:off x="1028675" y="1863733"/>
          <a:ext cx="16230625" cy="6809363"/>
        </p:xfrm>
        <a:graphic>
          <a:graphicData uri="http://schemas.openxmlformats.org/drawingml/2006/table">
            <a:tbl>
              <a:tblPr>
                <a:noFill/>
                <a:tableStyleId>{3B1929FC-6638-49D3-AB63-535F109E193D}</a:tableStyleId>
              </a:tblPr>
              <a:tblGrid>
                <a:gridCol w="4057650">
                  <a:extLst>
                    <a:ext uri="{9D8B030D-6E8A-4147-A177-3AD203B41FA5}">
                      <a16:colId xmlns:a16="http://schemas.microsoft.com/office/drawing/2014/main" val="20000"/>
                    </a:ext>
                  </a:extLst>
                </a:gridCol>
                <a:gridCol w="5213400">
                  <a:extLst>
                    <a:ext uri="{9D8B030D-6E8A-4147-A177-3AD203B41FA5}">
                      <a16:colId xmlns:a16="http://schemas.microsoft.com/office/drawing/2014/main" val="20001"/>
                    </a:ext>
                  </a:extLst>
                </a:gridCol>
                <a:gridCol w="3875175">
                  <a:extLst>
                    <a:ext uri="{9D8B030D-6E8A-4147-A177-3AD203B41FA5}">
                      <a16:colId xmlns:a16="http://schemas.microsoft.com/office/drawing/2014/main" val="20002"/>
                    </a:ext>
                  </a:extLst>
                </a:gridCol>
                <a:gridCol w="3084400">
                  <a:extLst>
                    <a:ext uri="{9D8B030D-6E8A-4147-A177-3AD203B41FA5}">
                      <a16:colId xmlns:a16="http://schemas.microsoft.com/office/drawing/2014/main" val="20003"/>
                    </a:ext>
                  </a:extLst>
                </a:gridCol>
              </a:tblGrid>
              <a:tr h="769175">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a:ea typeface="Raleway"/>
                          <a:cs typeface="Raleway"/>
                        </a:rPr>
                        <a:t>Getting</a:t>
                      </a:r>
                      <a:r>
                        <a:rPr lang="en-US" sz="1800" b="1" u="none" strike="noStrike" cap="none" dirty="0">
                          <a:solidFill>
                            <a:srgbClr val="000000"/>
                          </a:solidFill>
                          <a:latin typeface="Raleway"/>
                          <a:ea typeface="Raleway"/>
                          <a:cs typeface="Raleway"/>
                          <a:sym typeface="Raleway"/>
                        </a:rPr>
                        <a:t> Advice</a:t>
                      </a:r>
                      <a:endParaRPr sz="1800" u="none" strike="noStrike" cap="none" dirty="0">
                        <a:latin typeface="Raleway"/>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BC99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9AC8E8"/>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142875" marR="142875" marT="142875" marB="14287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0">
                <a:tc gridSpan="4">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Oldham Young Carers (between 8 – 18 years old)</a:t>
                      </a:r>
                      <a:endParaRPr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The Children´s Society  (children and young people aged 5–19)</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r>
                        <a:rPr lang="es-CO" sz="1800" b="0" i="0" u="none" strike="noStrike" cap="none" dirty="0" err="1">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Early</a:t>
                      </a:r>
                      <a:r>
                        <a:rPr lang="es-CO"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Help</a:t>
                      </a:r>
                      <a:r>
                        <a:rPr lang="es-CO"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 (</a:t>
                      </a:r>
                      <a:r>
                        <a:rPr lang="es-CO" sz="1800" b="0" i="0" u="none" strike="noStrike" cap="none" dirty="0" err="1">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All Age</a:t>
                      </a:r>
                      <a:r>
                        <a:rPr lang="es-CO" sz="1800" b="0" i="0" u="none" strike="noStrike" cap="none" dirty="0">
                          <a:solidFill>
                            <a:srgbClr val="0070C0"/>
                          </a:solidFill>
                          <a:latin typeface="Raleway" pitchFamily="2" charset="0"/>
                          <a:sym typeface="Arial"/>
                          <a:hlinkClick r:id="rId5" action="ppaction://hlinksldjump">
                            <a:extLst>
                              <a:ext uri="{A12FA001-AC4F-418D-AE19-62706E023703}">
                                <ahyp:hlinkClr xmlns:ahyp="http://schemas.microsoft.com/office/drawing/2018/hyperlinkcolor" val="tx"/>
                              </a:ext>
                            </a:extLst>
                          </a:hlinkClick>
                        </a:rPr>
                        <a:t>)</a:t>
                      </a:r>
                      <a:endParaRPr lang="es-CO" sz="1800" b="0" i="0" u="none" strike="noStrike" cap="none" dirty="0">
                        <a:solidFill>
                          <a:srgbClr val="0070C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rowSpan="8">
                  <a:txBody>
                    <a:bodyPr/>
                    <a:lstStyle/>
                    <a:p>
                      <a:pPr marL="0" marR="0" lvl="0" indent="0" algn="ctr" rtl="0">
                        <a:lnSpc>
                          <a:spcPct val="140025"/>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sz="1800" u="none" strike="noStrike" cap="none" dirty="0">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sz="1800" u="none" strike="noStrike" cap="none" dirty="0">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sz="1800" u="none" strike="noStrike" cap="none" dirty="0">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sz="1800" u="none" strike="noStrike" cap="none" dirty="0">
                        <a:latin typeface="Raleway" pitchFamily="2" charset="0"/>
                      </a:endParaRPr>
                    </a:p>
                  </a:txBody>
                  <a:tcPr marL="142875" marR="142875" marT="142875" marB="142875" anchor="ctr">
                    <a:lnL w="38100" cap="flat" cmpd="sng" algn="ctr">
                      <a:no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6" action="ppaction://hlinksldjump">
                            <a:extLst>
                              <a:ext uri="{A12FA001-AC4F-418D-AE19-62706E023703}">
                                <ahyp:hlinkClr xmlns:ahyp="http://schemas.microsoft.com/office/drawing/2018/hyperlinkcolor" val="tx"/>
                              </a:ext>
                            </a:extLst>
                          </a:hlinkClick>
                        </a:rPr>
                        <a:t>Oldham Parent Carer Forum</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Clr>
                          <a:srgbClr val="000000"/>
                        </a:buClr>
                        <a:buFont typeface="Arial"/>
                        <a:buNone/>
                        <a:defRPr u="sng">
                          <a:solidFill>
                            <a:srgbClr val="0000FF"/>
                          </a:solidFill>
                          <a:uFill>
                            <a:solidFill>
                              <a:srgbClr val="0000FF"/>
                            </a:solidFill>
                          </a:uFill>
                        </a:defRPr>
                      </a:pPr>
                      <a:endParaRPr lang="es-CO" sz="1800" b="0" i="0" u="none" strike="noStrike" cap="none" dirty="0">
                        <a:solidFill>
                          <a:srgbClr val="000000"/>
                        </a:solidFill>
                        <a:latin typeface="Raleway" pitchFamily="2" charset="0"/>
                        <a:sym typeface="Arial"/>
                        <a:hlinkClick r:id="rId4" action="ppaction://hlinksldjump">
                          <a:extLst>
                            <a:ext uri="{A12FA001-AC4F-418D-AE19-62706E023703}">
                              <ahyp:hlinkClr xmlns:ahyp="http://schemas.microsoft.com/office/drawing/2018/hyperlinkcolor" val="tx"/>
                            </a:ext>
                          </a:extLst>
                        </a:hlinkClick>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tcPr>
                </a:tc>
                <a:tc v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64020609"/>
                  </a:ext>
                </a:extLst>
              </a:tr>
              <a:tr h="0">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7" action="ppaction://hlinksldjump">
                            <a:extLst>
                              <a:ext uri="{A12FA001-AC4F-418D-AE19-62706E023703}">
                                <ahyp:hlinkClr xmlns:ahyp="http://schemas.microsoft.com/office/drawing/2018/hyperlinkcolor" val="tx"/>
                              </a:ext>
                            </a:extLst>
                          </a:hlinkClick>
                        </a:rPr>
                        <a:t>Action Together </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46475085"/>
                  </a:ext>
                </a:extLst>
              </a:tr>
              <a:tr h="0">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8" action="ppaction://hlinksldjump">
                            <a:extLst>
                              <a:ext uri="{A12FA001-AC4F-418D-AE19-62706E023703}">
                                <ahyp:hlinkClr xmlns:ahyp="http://schemas.microsoft.com/office/drawing/2018/hyperlinkcolor" val="tx"/>
                              </a:ext>
                            </a:extLst>
                          </a:hlinkClick>
                        </a:rPr>
                        <a:t>Oldham Send Mediation And Disagreement Resolution Service </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628951365"/>
                  </a:ext>
                </a:extLst>
              </a:tr>
              <a:tr h="0">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9" action="ppaction://hlinksldjump">
                            <a:extLst>
                              <a:ext uri="{A12FA001-AC4F-418D-AE19-62706E023703}">
                                <ahyp:hlinkClr xmlns:ahyp="http://schemas.microsoft.com/office/drawing/2018/hyperlinkcolor" val="tx"/>
                              </a:ext>
                            </a:extLst>
                          </a:hlinkClick>
                        </a:rPr>
                        <a:t>Youth Justice Service</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142875" marR="142875" marT="142875" marB="14287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669219570"/>
                  </a:ext>
                </a:extLst>
              </a:tr>
              <a:tr h="0">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b="0" i="0" u="none" strike="noStrike" cap="none" dirty="0">
                          <a:solidFill>
                            <a:srgbClr val="0070C0"/>
                          </a:solidFill>
                          <a:latin typeface="Raleway" pitchFamily="2" charset="0"/>
                          <a:ea typeface="Raleway Black"/>
                          <a:cs typeface="Raleway Black"/>
                          <a:sym typeface="Raleway Black"/>
                          <a:hlinkClick r:id="rId10" action="ppaction://hlinksldjump">
                            <a:extLst>
                              <a:ext uri="{A12FA001-AC4F-418D-AE19-62706E023703}">
                                <ahyp:hlinkClr xmlns:ahyp="http://schemas.microsoft.com/office/drawing/2018/hyperlinkcolor" val="tx"/>
                              </a:ext>
                            </a:extLst>
                          </a:hlinkClick>
                        </a:rPr>
                        <a:t>Chat Health</a:t>
                      </a:r>
                      <a:endParaRPr lang="en-US" sz="1800" b="0" i="0" u="none" strike="noStrike" cap="none" dirty="0">
                        <a:solidFill>
                          <a:srgbClr val="0070C0"/>
                        </a:solidFill>
                        <a:latin typeface="Raleway" pitchFamily="2" charset="0"/>
                        <a:ea typeface="Raleway Black"/>
                        <a:cs typeface="Raleway Black"/>
                        <a:sym typeface="Raleway Black"/>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194657897"/>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1" action="ppaction://hlinksldjump">
                            <a:extLst>
                              <a:ext uri="{A12FA001-AC4F-418D-AE19-62706E023703}">
                                <ahyp:hlinkClr xmlns:ahyp="http://schemas.microsoft.com/office/drawing/2018/hyperlinkcolor" val="tx"/>
                              </a:ext>
                            </a:extLst>
                          </a:hlinkClick>
                        </a:rPr>
                        <a:t>Carers Trust (Young Carers)</a:t>
                      </a:r>
                      <a:endParaRPr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ea typeface="Raleway"/>
                          <a:cs typeface="Raleway"/>
                          <a:sym typeface="Raleway"/>
                        </a:rPr>
                        <a:t> </a:t>
                      </a:r>
                      <a:r>
                        <a:rPr lang="en-US" sz="1800" u="none" strike="noStrike" cap="none" dirty="0">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Centre Of Wellbeing, Training &amp; Culture </a:t>
                      </a:r>
                      <a:endParaRPr lang="en-US"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rowSpan="2">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rtl="0">
                        <a:lnSpc>
                          <a:spcPct val="140025"/>
                        </a:lnSpc>
                        <a:spcBef>
                          <a:spcPts val="0"/>
                        </a:spcBef>
                        <a:spcAft>
                          <a:spcPts val="0"/>
                        </a:spcAft>
                        <a:buNone/>
                      </a:pPr>
                      <a:endParaRPr sz="1100" u="none" strike="noStrike" cap="none"/>
                    </a:p>
                  </a:txBody>
                  <a:tcPr marL="142875" marR="142875" marT="142875" marB="1428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Childline (Under 19 years old)</a:t>
                      </a:r>
                      <a:endParaRPr lang="en-US" sz="1800" u="none" strike="noStrike" cap="none" dirty="0">
                        <a:solidFill>
                          <a:srgbClr val="0070C0"/>
                        </a:solidFill>
                        <a:latin typeface="Raleway" pitchFamily="2" charset="0"/>
                      </a:endParaRPr>
                    </a:p>
                  </a:txBody>
                  <a:tcPr marL="142875" marR="142875" marT="142875" marB="1428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142875" marR="142875" marT="142875" marB="142875" anchor="ctr">
                    <a:lnL w="38100" cap="flat" cmpd="sng" algn="ctr">
                      <a:solidFill>
                        <a:schemeClr val="accent3">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142875" marR="142875" marT="142875" marB="142875" anchor="ctr">
                    <a:lnL w="38100" cap="flat" cmpd="sng" algn="ctr">
                      <a:solidFill>
                        <a:schemeClr val="accent4">
                          <a:lumMod val="50000"/>
                        </a:schemeClr>
                      </a:solidFill>
                      <a:prstDash val="solid"/>
                      <a:round/>
                      <a:headEnd type="none" w="med" len="med"/>
                      <a:tailEnd type="none" w="med" len="med"/>
                    </a:lnL>
                    <a:lnR w="19050" cap="flat" cmpd="sng" algn="ctr">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rtl="0">
                        <a:lnSpc>
                          <a:spcPct val="140025"/>
                        </a:lnSpc>
                        <a:spcBef>
                          <a:spcPts val="0"/>
                        </a:spcBef>
                        <a:spcAft>
                          <a:spcPts val="0"/>
                        </a:spcAft>
                        <a:buNone/>
                      </a:pPr>
                      <a:endParaRPr sz="1100" u="none" strike="noStrike" cap="none"/>
                    </a:p>
                  </a:txBody>
                  <a:tcPr marL="142875" marR="142875" marT="142875" marB="1428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33" name="Google Shape;433;p36"/>
          <p:cNvSpPr txBox="1"/>
          <p:nvPr/>
        </p:nvSpPr>
        <p:spPr>
          <a:xfrm>
            <a:off x="1028700" y="570547"/>
            <a:ext cx="138276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YOUNG CARERS</a:t>
            </a:r>
            <a:endParaRPr sz="4400" dirty="0">
              <a:solidFill>
                <a:srgbClr val="2289B8"/>
              </a:solidFill>
            </a:endParaRPr>
          </a:p>
        </p:txBody>
      </p:sp>
      <p:grpSp>
        <p:nvGrpSpPr>
          <p:cNvPr id="434" name="Google Shape;434;p36"/>
          <p:cNvGrpSpPr/>
          <p:nvPr/>
        </p:nvGrpSpPr>
        <p:grpSpPr>
          <a:xfrm>
            <a:off x="285735" y="8501301"/>
            <a:ext cx="17747967" cy="1513999"/>
            <a:chOff x="0" y="0"/>
            <a:chExt cx="23663956" cy="2018665"/>
          </a:xfrm>
        </p:grpSpPr>
        <p:sp>
          <p:nvSpPr>
            <p:cNvPr id="435" name="Google Shape;435;p36"/>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4">
                <a:alphaModFix/>
              </a:blip>
              <a:stretch>
                <a:fillRect/>
              </a:stretch>
            </a:blipFill>
            <a:ln>
              <a:noFill/>
            </a:ln>
          </p:spPr>
          <p:txBody>
            <a:bodyPr/>
            <a:lstStyle/>
            <a:p>
              <a:endParaRPr lang="en-US"/>
            </a:p>
          </p:txBody>
        </p:sp>
        <p:sp>
          <p:nvSpPr>
            <p:cNvPr id="436" name="Google Shape;436;p36"/>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15">
                <a:alphaModFix/>
              </a:blip>
              <a:stretch>
                <a:fillRect/>
              </a:stretch>
            </a:blipFill>
            <a:ln>
              <a:noFill/>
            </a:ln>
          </p:spPr>
          <p:txBody>
            <a:bodyPr/>
            <a:lstStyle/>
            <a:p>
              <a:endParaRPr lang="en-US"/>
            </a:p>
          </p:txBody>
        </p:sp>
        <p:sp>
          <p:nvSpPr>
            <p:cNvPr id="437" name="Google Shape;437;p36"/>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16">
                <a:alphaModFix/>
              </a:blip>
              <a:stretch>
                <a:fillRect l="-4230"/>
              </a:stretch>
            </a:blipFill>
            <a:ln>
              <a:noFill/>
            </a:ln>
          </p:spPr>
          <p:txBody>
            <a:bodyPr/>
            <a:lstStyle/>
            <a:p>
              <a:endParaRPr lang="en-US"/>
            </a:p>
          </p:txBody>
        </p:sp>
      </p:grpSp>
      <p:sp>
        <p:nvSpPr>
          <p:cNvPr id="3" name="Botón de acción: ir a inicio 2">
            <a:hlinkClick r:id="rId17" action="ppaction://hlinksldjump" highlightClick="1"/>
            <a:extLst>
              <a:ext uri="{FF2B5EF4-FFF2-40B4-BE49-F238E27FC236}">
                <a16:creationId xmlns:a16="http://schemas.microsoft.com/office/drawing/2014/main" id="{B6947EAA-03E1-6603-8B9B-7F777814E50C}"/>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7"/>
          <p:cNvSpPr txBox="1"/>
          <p:nvPr/>
        </p:nvSpPr>
        <p:spPr>
          <a:xfrm>
            <a:off x="2657299" y="351739"/>
            <a:ext cx="13827600" cy="1895904"/>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ADDITIONAL OLDHAM SERVICE INFORMATION: LOCAL AND REGIONAL SERVICES</a:t>
            </a:r>
            <a:endParaRPr sz="4400" dirty="0">
              <a:solidFill>
                <a:srgbClr val="2289B8"/>
              </a:solidFill>
            </a:endParaRPr>
          </a:p>
        </p:txBody>
      </p:sp>
      <p:grpSp>
        <p:nvGrpSpPr>
          <p:cNvPr id="443" name="Google Shape;443;p37"/>
          <p:cNvGrpSpPr/>
          <p:nvPr/>
        </p:nvGrpSpPr>
        <p:grpSpPr>
          <a:xfrm>
            <a:off x="285735" y="8501301"/>
            <a:ext cx="17747967" cy="1513999"/>
            <a:chOff x="0" y="0"/>
            <a:chExt cx="23663956" cy="2018665"/>
          </a:xfrm>
        </p:grpSpPr>
        <p:sp>
          <p:nvSpPr>
            <p:cNvPr id="444" name="Google Shape;444;p37"/>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3">
                <a:alphaModFix/>
              </a:blip>
              <a:stretch>
                <a:fillRect/>
              </a:stretch>
            </a:blipFill>
            <a:ln>
              <a:noFill/>
            </a:ln>
          </p:spPr>
          <p:txBody>
            <a:bodyPr/>
            <a:lstStyle/>
            <a:p>
              <a:endParaRPr lang="en-US"/>
            </a:p>
          </p:txBody>
        </p:sp>
        <p:sp>
          <p:nvSpPr>
            <p:cNvPr id="445" name="Google Shape;445;p37"/>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4">
                <a:alphaModFix/>
              </a:blip>
              <a:stretch>
                <a:fillRect/>
              </a:stretch>
            </a:blipFill>
            <a:ln>
              <a:noFill/>
            </a:ln>
          </p:spPr>
          <p:txBody>
            <a:bodyPr/>
            <a:lstStyle/>
            <a:p>
              <a:endParaRPr lang="en-US"/>
            </a:p>
          </p:txBody>
        </p:sp>
        <p:sp>
          <p:nvSpPr>
            <p:cNvPr id="446" name="Google Shape;446;p37"/>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5">
                <a:alphaModFix/>
              </a:blip>
              <a:stretch>
                <a:fillRect l="-4230"/>
              </a:stretch>
            </a:blipFill>
            <a:ln>
              <a:noFill/>
            </a:ln>
          </p:spPr>
          <p:txBody>
            <a:bodyPr/>
            <a:lstStyle/>
            <a:p>
              <a:endParaRPr lang="en-US"/>
            </a:p>
          </p:txBody>
        </p:sp>
      </p:grpSp>
      <p:pic>
        <p:nvPicPr>
          <p:cNvPr id="447" name="Google Shape;447;p37"/>
          <p:cNvPicPr preferRelativeResize="0"/>
          <p:nvPr/>
        </p:nvPicPr>
        <p:blipFill>
          <a:blip r:embed="rId6">
            <a:alphaModFix/>
          </a:blip>
          <a:stretch>
            <a:fillRect/>
          </a:stretch>
        </p:blipFill>
        <p:spPr>
          <a:xfrm>
            <a:off x="6241427" y="2309445"/>
            <a:ext cx="6290175" cy="68870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8"/>
          <p:cNvSpPr txBox="1"/>
          <p:nvPr/>
        </p:nvSpPr>
        <p:spPr>
          <a:xfrm>
            <a:off x="733838" y="2281462"/>
            <a:ext cx="7962948"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help individuals achieve their full potential by providing timely and appropriate support. It includes a variety of cognitive behavioral therapy-based assistance for managing low mood, anxiety, and building confidence. The services are deliver through face-to-face, video, or phone sessions to fit individual needs. Operating year-round in schools across Oldham and from an office in central Oldham</a:t>
            </a:r>
            <a:r>
              <a:rPr lang="en-US" sz="1800" dirty="0">
                <a:latin typeface="Raleway" pitchFamily="2" charset="0"/>
                <a:ea typeface="Avenir"/>
                <a:cs typeface="Avenir"/>
                <a:sym typeface="Avenir"/>
              </a:rPr>
              <a:t>.</a:t>
            </a:r>
          </a:p>
          <a:p>
            <a:pPr marL="0" marR="0" lvl="0" indent="0" algn="just" rtl="0">
              <a:lnSpc>
                <a:spcPct val="150000"/>
              </a:lnSpc>
              <a:spcBef>
                <a:spcPts val="0"/>
              </a:spcBef>
              <a:spcAft>
                <a:spcPts val="0"/>
              </a:spcAft>
              <a:buNone/>
            </a:pP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Getting Advice, Getting Help</a:t>
            </a:r>
            <a:endParaRPr lang="en-US" sz="1800" b="1" i="0" u="none" strike="noStrike" cap="none" dirty="0">
              <a:solidFill>
                <a:srgbClr val="000000"/>
              </a:solidFill>
              <a:latin typeface="Raleway" pitchFamily="2" charset="0"/>
              <a:ea typeface="Avenir"/>
              <a:cs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1" dirty="0">
                <a:latin typeface="Raleway" pitchFamily="2" charset="0"/>
                <a:ea typeface="Avenir"/>
                <a:cs typeface="Avenir"/>
                <a:sym typeface="Avenir"/>
              </a:rPr>
              <a:t> </a:t>
            </a:r>
            <a:r>
              <a:rPr lang="en-US" sz="1800" b="1"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F</a:t>
            </a:r>
            <a:r>
              <a:rPr lang="en-US" sz="1800" i="0" u="none" strike="noStrike" cap="none" dirty="0">
                <a:solidFill>
                  <a:srgbClr val="000000"/>
                </a:solidFill>
                <a:latin typeface="Raleway" pitchFamily="2" charset="0"/>
                <a:ea typeface="Avenir"/>
                <a:cs typeface="Avenir"/>
                <a:sym typeface="Avenir"/>
              </a:rPr>
              <a:t>or children with individual needs, training and guidance to parents and school staff to enhance their understanding of young people's mental health needs.</a:t>
            </a:r>
            <a:endParaRPr lang="en-US" sz="1800" i="0" u="none" strike="noStrike" cap="none" dirty="0">
              <a:solidFill>
                <a:srgbClr val="000000"/>
              </a:solidFill>
              <a:latin typeface="Raleway" pitchFamily="2" charset="0"/>
              <a:ea typeface="Avenir"/>
              <a:cs typeface="Avenir"/>
            </a:endParaRPr>
          </a:p>
          <a:p>
            <a:pPr marL="285750" lvl="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School mental health lead or other school-based staff</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4-18 years</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latin typeface="Raleway" pitchFamily="2" charset="0"/>
                <a:ea typeface="Avenir"/>
                <a:cs typeface="Avenir"/>
                <a:sym typeface="Avenir"/>
              </a:rPr>
              <a:t>Telephone: </a:t>
            </a:r>
            <a:r>
              <a:rPr lang="en-US" sz="1800" b="0" i="0" u="none" strike="noStrike" cap="none" dirty="0">
                <a:latin typeface="Raleway" pitchFamily="2" charset="0"/>
                <a:ea typeface="Avenir"/>
                <a:cs typeface="Avenir"/>
                <a:sym typeface="Avenir"/>
              </a:rPr>
              <a:t>0161 621 9620</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https://www.penninecare.nhs.uk/oldham-mhsupport</a:t>
            </a:r>
            <a:r>
              <a:rPr lang="en-US" sz="1800"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 </a:t>
            </a:r>
            <a:endParaRPr lang="en-US" sz="1800" dirty="0">
              <a:solidFill>
                <a:srgbClr val="0070C0"/>
              </a:solidFill>
              <a:latin typeface="Raleway" pitchFamily="2" charset="0"/>
            </a:endParaRPr>
          </a:p>
        </p:txBody>
      </p:sp>
      <p:sp>
        <p:nvSpPr>
          <p:cNvPr id="453" name="Google Shape;453;p38"/>
          <p:cNvSpPr txBox="1"/>
          <p:nvPr/>
        </p:nvSpPr>
        <p:spPr>
          <a:xfrm>
            <a:off x="690729" y="0"/>
            <a:ext cx="8115299" cy="2336024"/>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YOUNG PEOPLE’S MENTAL HEALTH SUPPORT TEAM</a:t>
            </a:r>
            <a:endParaRPr sz="4400" dirty="0">
              <a:solidFill>
                <a:srgbClr val="2289B8"/>
              </a:solidFill>
            </a:endParaRPr>
          </a:p>
        </p:txBody>
      </p:sp>
      <p:grpSp>
        <p:nvGrpSpPr>
          <p:cNvPr id="454" name="Google Shape;454;p38"/>
          <p:cNvGrpSpPr/>
          <p:nvPr/>
        </p:nvGrpSpPr>
        <p:grpSpPr>
          <a:xfrm>
            <a:off x="-19050" y="0"/>
            <a:ext cx="616925" cy="10286147"/>
            <a:chOff x="0" y="0"/>
            <a:chExt cx="822567" cy="19507200"/>
          </a:xfrm>
        </p:grpSpPr>
        <p:sp>
          <p:nvSpPr>
            <p:cNvPr id="455" name="Google Shape;455;p38"/>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4">
                <a:alphaModFix/>
              </a:blip>
              <a:stretch>
                <a:fillRect/>
              </a:stretch>
            </a:blipFill>
            <a:ln>
              <a:noFill/>
            </a:ln>
          </p:spPr>
          <p:txBody>
            <a:bodyPr/>
            <a:lstStyle/>
            <a:p>
              <a:endParaRPr lang="en-US"/>
            </a:p>
          </p:txBody>
        </p:sp>
        <p:sp>
          <p:nvSpPr>
            <p:cNvPr id="456" name="Google Shape;456;p38"/>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457" name="Google Shape;457;p38"/>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458" name="Google Shape;458;p38"/>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459" name="Google Shape;459;p38"/>
          <p:cNvSpPr/>
          <p:nvPr/>
        </p:nvSpPr>
        <p:spPr>
          <a:xfrm>
            <a:off x="16549734" y="9337518"/>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6">
              <a:alphaModFix/>
            </a:blip>
            <a:stretch>
              <a:fillRect/>
            </a:stretch>
          </a:blipFill>
          <a:ln>
            <a:noFill/>
          </a:ln>
        </p:spPr>
        <p:txBody>
          <a:bodyPr/>
          <a:lstStyle/>
          <a:p>
            <a:endParaRPr lang="en-US"/>
          </a:p>
        </p:txBody>
      </p:sp>
      <p:pic>
        <p:nvPicPr>
          <p:cNvPr id="460" name="Google Shape;460;p38"/>
          <p:cNvPicPr preferRelativeResize="0"/>
          <p:nvPr/>
        </p:nvPicPr>
        <p:blipFill>
          <a:blip r:embed="rId7">
            <a:alphaModFix/>
          </a:blip>
          <a:stretch>
            <a:fillRect/>
          </a:stretch>
        </p:blipFill>
        <p:spPr>
          <a:xfrm>
            <a:off x="547878" y="9170369"/>
            <a:ext cx="1483975" cy="811382"/>
          </a:xfrm>
          <a:prstGeom prst="rect">
            <a:avLst/>
          </a:prstGeom>
          <a:noFill/>
          <a:ln>
            <a:noFill/>
          </a:ln>
        </p:spPr>
      </p:pic>
      <p:sp>
        <p:nvSpPr>
          <p:cNvPr id="4" name="Botón de acción: ir a inicio 3">
            <a:hlinkClick r:id="rId8" action="ppaction://hlinksldjump" highlightClick="1"/>
            <a:extLst>
              <a:ext uri="{FF2B5EF4-FFF2-40B4-BE49-F238E27FC236}">
                <a16:creationId xmlns:a16="http://schemas.microsoft.com/office/drawing/2014/main" id="{893DA8DE-715A-291C-FD31-29D0D765A6B7}"/>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oogle Shape;731;p58">
            <a:extLst>
              <a:ext uri="{FF2B5EF4-FFF2-40B4-BE49-F238E27FC236}">
                <a16:creationId xmlns:a16="http://schemas.microsoft.com/office/drawing/2014/main" id="{8218BFBE-82AA-A45E-7325-2662F2A1B884}"/>
              </a:ext>
            </a:extLst>
          </p:cNvPr>
          <p:cNvGrpSpPr/>
          <p:nvPr/>
        </p:nvGrpSpPr>
        <p:grpSpPr>
          <a:xfrm rot="10800000">
            <a:off x="8882745" y="0"/>
            <a:ext cx="616925" cy="10286147"/>
            <a:chOff x="0" y="0"/>
            <a:chExt cx="822567" cy="19507200"/>
          </a:xfrm>
        </p:grpSpPr>
        <p:sp>
          <p:nvSpPr>
            <p:cNvPr id="3" name="Google Shape;732;p58">
              <a:extLst>
                <a:ext uri="{FF2B5EF4-FFF2-40B4-BE49-F238E27FC236}">
                  <a16:creationId xmlns:a16="http://schemas.microsoft.com/office/drawing/2014/main" id="{578691B5-C66A-8F1C-C222-59A7376E66CB}"/>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733;p58">
              <a:extLst>
                <a:ext uri="{FF2B5EF4-FFF2-40B4-BE49-F238E27FC236}">
                  <a16:creationId xmlns:a16="http://schemas.microsoft.com/office/drawing/2014/main" id="{8EB249F9-CD9E-F540-93EE-B3A9505A5418}"/>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6" name="Google Shape;734;p58">
              <a:extLst>
                <a:ext uri="{FF2B5EF4-FFF2-40B4-BE49-F238E27FC236}">
                  <a16:creationId xmlns:a16="http://schemas.microsoft.com/office/drawing/2014/main" id="{5D1FEB41-2642-92EE-9A74-33543E4EA317}"/>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 name="Google Shape;735;p58">
              <a:extLst>
                <a:ext uri="{FF2B5EF4-FFF2-40B4-BE49-F238E27FC236}">
                  <a16:creationId xmlns:a16="http://schemas.microsoft.com/office/drawing/2014/main" id="{08127111-D34C-F400-6218-872C6177CB0A}"/>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8" name="Google Shape;453;p38">
            <a:extLst>
              <a:ext uri="{FF2B5EF4-FFF2-40B4-BE49-F238E27FC236}">
                <a16:creationId xmlns:a16="http://schemas.microsoft.com/office/drawing/2014/main" id="{256518DE-1EA7-3B91-E31F-7436599691C6}"/>
              </a:ext>
            </a:extLst>
          </p:cNvPr>
          <p:cNvSpPr txBox="1"/>
          <p:nvPr/>
        </p:nvSpPr>
        <p:spPr>
          <a:xfrm>
            <a:off x="9678266" y="16393"/>
            <a:ext cx="7473821"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KOALA NORTHWEST SLEEP SERVICE </a:t>
            </a:r>
            <a:endParaRPr lang="en-US" sz="4400" dirty="0">
              <a:solidFill>
                <a:srgbClr val="2289B8"/>
              </a:solidFill>
            </a:endParaRPr>
          </a:p>
        </p:txBody>
      </p:sp>
      <p:sp>
        <p:nvSpPr>
          <p:cNvPr id="9" name="Google Shape;452;p38">
            <a:extLst>
              <a:ext uri="{FF2B5EF4-FFF2-40B4-BE49-F238E27FC236}">
                <a16:creationId xmlns:a16="http://schemas.microsoft.com/office/drawing/2014/main" id="{7CECCDC8-C8A6-FAA0-7BFE-A2EB029FECE1}"/>
              </a:ext>
            </a:extLst>
          </p:cNvPr>
          <p:cNvSpPr txBox="1"/>
          <p:nvPr/>
        </p:nvSpPr>
        <p:spPr>
          <a:xfrm>
            <a:off x="9647446" y="1450465"/>
            <a:ext cx="8386256"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P</a:t>
            </a:r>
            <a:r>
              <a:rPr lang="en-US" sz="1800" b="0" i="0" u="none" strike="noStrike" cap="none" dirty="0">
                <a:solidFill>
                  <a:srgbClr val="000000"/>
                </a:solidFill>
                <a:latin typeface="Raleway" pitchFamily="2" charset="0"/>
                <a:ea typeface="Avenir"/>
                <a:cs typeface="Avenir"/>
                <a:sym typeface="Avenir"/>
              </a:rPr>
              <a:t>rovides children, aged 2-11 years, and their families with tailored practical and emotional support that improves wellbeing, reduces isolation and supports both children and care-givers to thrive by improving sleep routines. Koala NW have trained sleep practitioners who will carry out a sleep assessment, provide you with information and the tools to improve sleep routines, weekly support for 6 weeks to support your child’s journey. This is offered in 2 ways (1-1 support over the telephone and in person or online Sleep Better Course).</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Getting Advice, Getting Help</a:t>
            </a:r>
            <a:endParaRPr lang="en-US" sz="1800" b="1" i="0" u="none" strike="noStrike" cap="none" dirty="0">
              <a:solidFill>
                <a:srgbClr val="000000"/>
              </a:solidFill>
              <a:latin typeface="Raleway" pitchFamily="2" charset="0"/>
              <a:ea typeface="Avenir"/>
              <a:cs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S</a:t>
            </a:r>
            <a:r>
              <a:rPr lang="en-US" sz="1800" i="0" u="none" strike="noStrike" cap="none" dirty="0">
                <a:solidFill>
                  <a:srgbClr val="000000"/>
                </a:solidFill>
                <a:latin typeface="Raleway" pitchFamily="2" charset="0"/>
                <a:ea typeface="Avenir"/>
                <a:cs typeface="Avenir"/>
                <a:sym typeface="Avenir"/>
              </a:rPr>
              <a:t>upporting parents of a child between 2 and 11 years, where the child has difficulty settling at night, frequently wakes throughout the night or wakes early to start the day.</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a:t>
            </a:r>
            <a:r>
              <a:rPr lang="en-US" sz="1800" dirty="0">
                <a:latin typeface="Raleway" pitchFamily="2" charset="0"/>
                <a:ea typeface="Avenir"/>
                <a:cs typeface="Avenir"/>
                <a:sym typeface="Avenir"/>
              </a:rPr>
              <a:t>f referral or professional referral (with parents' knowledge and agreement)</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Parents of a child between 2 and 11 years</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0151 608 8288</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sym typeface="Avenir"/>
              </a:rPr>
              <a:t>Email: </a:t>
            </a:r>
            <a:r>
              <a:rPr lang="en-US" sz="1800" dirty="0">
                <a:latin typeface="Raleway" pitchFamily="2" charset="0"/>
                <a:ea typeface="Avenir"/>
                <a:sym typeface="Avenir"/>
              </a:rPr>
              <a:t> </a:t>
            </a:r>
            <a:r>
              <a:rPr lang="en-US" sz="1800" dirty="0">
                <a:solidFill>
                  <a:srgbClr val="0070C0"/>
                </a:solidFill>
                <a:latin typeface="Raleway" pitchFamily="2" charset="0"/>
                <a:ea typeface="Avenir"/>
                <a:sym typeface="Avenir"/>
                <a:hlinkClick r:id="rId9">
                  <a:extLst>
                    <a:ext uri="{A12FA001-AC4F-418D-AE19-62706E023703}">
                      <ahyp:hlinkClr xmlns:ahyp="http://schemas.microsoft.com/office/drawing/2018/hyperlinkcolor" val="tx"/>
                    </a:ext>
                  </a:extLst>
                </a:hlinkClick>
              </a:rPr>
              <a:t>Sleep@koalanw.co.uk</a:t>
            </a:r>
            <a:r>
              <a:rPr lang="en-US" sz="1800" dirty="0">
                <a:solidFill>
                  <a:srgbClr val="0070C0"/>
                </a:solidFill>
                <a:latin typeface="Raleway" pitchFamily="2" charset="0"/>
                <a:ea typeface="Avenir"/>
                <a:sym typeface="Avenir"/>
              </a:rPr>
              <a:t> </a:t>
            </a:r>
            <a:r>
              <a:rPr lang="en-US" sz="1800" dirty="0">
                <a:latin typeface="Raleway" pitchFamily="2" charset="0"/>
                <a:ea typeface="Avenir"/>
                <a:sym typeface="Avenir"/>
              </a:rPr>
              <a:t>or </a:t>
            </a:r>
            <a:r>
              <a:rPr lang="en-US" sz="1800" dirty="0">
                <a:solidFill>
                  <a:srgbClr val="0070C0"/>
                </a:solidFill>
                <a:latin typeface="Raleway" pitchFamily="2" charset="0"/>
                <a:ea typeface="Avenir"/>
                <a:sym typeface="Avenir"/>
                <a:hlinkClick r:id="rId10">
                  <a:extLst>
                    <a:ext uri="{A12FA001-AC4F-418D-AE19-62706E023703}">
                      <ahyp:hlinkClr xmlns:ahyp="http://schemas.microsoft.com/office/drawing/2018/hyperlinkcolor" val="tx"/>
                    </a:ext>
                  </a:extLst>
                </a:hlinkClick>
              </a:rPr>
              <a:t>admin@koalanw.co.uk</a:t>
            </a:r>
            <a:r>
              <a:rPr lang="en-US" sz="1800" dirty="0">
                <a:solidFill>
                  <a:srgbClr val="0070C0"/>
                </a:solidFill>
                <a:latin typeface="Raleway" pitchFamily="2" charset="0"/>
                <a:ea typeface="Avenir"/>
                <a:sym typeface="Avenir"/>
              </a:rPr>
              <a:t> </a:t>
            </a:r>
            <a:endParaRPr lang="en-US" sz="1800" dirty="0">
              <a:solidFill>
                <a:srgbClr val="0070C0"/>
              </a:solidFill>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11">
                  <a:extLst>
                    <a:ext uri="{A12FA001-AC4F-418D-AE19-62706E023703}">
                      <ahyp:hlinkClr xmlns:ahyp="http://schemas.microsoft.com/office/drawing/2018/hyperlinkcolor" val="tx"/>
                    </a:ext>
                  </a:extLst>
                </a:hlinkClick>
              </a:rPr>
              <a:t>https://koalanw.co.uk/</a:t>
            </a:r>
            <a:endParaRPr lang="en-US" sz="1800" dirty="0">
              <a:solidFill>
                <a:srgbClr val="0070C0"/>
              </a:solidFill>
              <a:latin typeface="Raleway" pitchFamily="2" charset="0"/>
            </a:endParaRPr>
          </a:p>
        </p:txBody>
      </p:sp>
      <p:pic>
        <p:nvPicPr>
          <p:cNvPr id="10" name="Imagen 9">
            <a:extLst>
              <a:ext uri="{FF2B5EF4-FFF2-40B4-BE49-F238E27FC236}">
                <a16:creationId xmlns:a16="http://schemas.microsoft.com/office/drawing/2014/main" id="{8ACBD099-5BFD-9A34-7464-D768C283370B}"/>
              </a:ext>
            </a:extLst>
          </p:cNvPr>
          <p:cNvPicPr>
            <a:picLocks noChangeAspect="1"/>
          </p:cNvPicPr>
          <p:nvPr/>
        </p:nvPicPr>
        <p:blipFill>
          <a:blip r:embed="rId12"/>
          <a:stretch>
            <a:fillRect/>
          </a:stretch>
        </p:blipFill>
        <p:spPr>
          <a:xfrm>
            <a:off x="9499670" y="8998008"/>
            <a:ext cx="2452844" cy="113648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9"/>
          <p:cNvSpPr txBox="1"/>
          <p:nvPr/>
        </p:nvSpPr>
        <p:spPr>
          <a:xfrm>
            <a:off x="670763" y="-16517"/>
            <a:ext cx="8300357" cy="1895904"/>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COMMUNITY MENTAL HEALTH TEAM CMHT</a:t>
            </a:r>
            <a:endParaRPr sz="4400" dirty="0"/>
          </a:p>
        </p:txBody>
      </p:sp>
      <p:sp>
        <p:nvSpPr>
          <p:cNvPr id="466" name="Google Shape;466;p39"/>
          <p:cNvSpPr txBox="1"/>
          <p:nvPr/>
        </p:nvSpPr>
        <p:spPr>
          <a:xfrm>
            <a:off x="713436" y="1912297"/>
            <a:ext cx="8300357" cy="498598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Assistance for long-term and serious mental health issues.</a:t>
            </a:r>
          </a:p>
          <a:p>
            <a:pPr marL="0" marR="0" lvl="0" indent="0" algn="just" rtl="0">
              <a:lnSpc>
                <a:spcPct val="150000"/>
              </a:lnSpc>
              <a:spcBef>
                <a:spcPts val="0"/>
              </a:spcBef>
              <a:spcAft>
                <a:spcPts val="0"/>
              </a:spcAft>
              <a:buNone/>
            </a:pP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 Getting Risk Support</a:t>
            </a:r>
            <a:endParaRPr lang="en-US" sz="1800" b="1"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For severe and enduring mental health problems. </a:t>
            </a:r>
            <a:r>
              <a:rPr lang="en-US" sz="1800" dirty="0">
                <a:latin typeface="Raleway" pitchFamily="2" charset="0"/>
                <a:ea typeface="Avenir"/>
                <a:cs typeface="Avenir"/>
                <a:sym typeface="Avenir"/>
              </a:rPr>
              <a:t>Provides </a:t>
            </a:r>
            <a:r>
              <a:rPr lang="en-US" sz="1800" b="0" i="0" u="none" strike="noStrike" cap="none" dirty="0">
                <a:solidFill>
                  <a:srgbClr val="000000"/>
                </a:solidFill>
                <a:latin typeface="Raleway" pitchFamily="2" charset="0"/>
                <a:ea typeface="Avenir"/>
                <a:cs typeface="Avenir"/>
                <a:sym typeface="Avenir"/>
              </a:rPr>
              <a:t>consideration to carers’ needs and carry out risk assessment and management.</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16+ years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Referral through a consultant, hospital ward, or the single point of entry. </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0161 770 4151</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https://www.penninecare.nhs.uk/oldhamcmhteast</a:t>
            </a:r>
            <a:endParaRPr sz="1800" dirty="0">
              <a:solidFill>
                <a:srgbClr val="0070C0"/>
              </a:solidFill>
              <a:latin typeface="Raleway" pitchFamily="2" charset="0"/>
            </a:endParaRPr>
          </a:p>
        </p:txBody>
      </p:sp>
      <p:grpSp>
        <p:nvGrpSpPr>
          <p:cNvPr id="467" name="Google Shape;467;p39"/>
          <p:cNvGrpSpPr/>
          <p:nvPr/>
        </p:nvGrpSpPr>
        <p:grpSpPr>
          <a:xfrm>
            <a:off x="-19050" y="0"/>
            <a:ext cx="616925" cy="10286147"/>
            <a:chOff x="0" y="0"/>
            <a:chExt cx="822567" cy="19507200"/>
          </a:xfrm>
        </p:grpSpPr>
        <p:sp>
          <p:nvSpPr>
            <p:cNvPr id="468" name="Google Shape;468;p39"/>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4">
                <a:alphaModFix/>
              </a:blip>
              <a:stretch>
                <a:fillRect/>
              </a:stretch>
            </a:blipFill>
            <a:ln>
              <a:noFill/>
            </a:ln>
          </p:spPr>
          <p:txBody>
            <a:bodyPr/>
            <a:lstStyle/>
            <a:p>
              <a:endParaRPr lang="en-US"/>
            </a:p>
          </p:txBody>
        </p:sp>
        <p:sp>
          <p:nvSpPr>
            <p:cNvPr id="469" name="Google Shape;469;p39"/>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470" name="Google Shape;470;p39"/>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471" name="Google Shape;471;p39"/>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472" name="Google Shape;472;p39"/>
          <p:cNvSpPr/>
          <p:nvPr/>
        </p:nvSpPr>
        <p:spPr>
          <a:xfrm>
            <a:off x="16698683" y="9375985"/>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6">
              <a:alphaModFix/>
            </a:blip>
            <a:stretch>
              <a:fillRect/>
            </a:stretch>
          </a:blipFill>
          <a:ln>
            <a:noFill/>
          </a:ln>
        </p:spPr>
        <p:txBody>
          <a:bodyPr/>
          <a:lstStyle/>
          <a:p>
            <a:endParaRPr lang="en-US"/>
          </a:p>
        </p:txBody>
      </p:sp>
      <p:pic>
        <p:nvPicPr>
          <p:cNvPr id="473" name="Google Shape;473;p39"/>
          <p:cNvPicPr preferRelativeResize="0"/>
          <p:nvPr/>
        </p:nvPicPr>
        <p:blipFill>
          <a:blip r:embed="rId7">
            <a:alphaModFix/>
          </a:blip>
          <a:stretch>
            <a:fillRect/>
          </a:stretch>
        </p:blipFill>
        <p:spPr>
          <a:xfrm>
            <a:off x="547878" y="9213225"/>
            <a:ext cx="1483975" cy="811382"/>
          </a:xfrm>
          <a:prstGeom prst="rect">
            <a:avLst/>
          </a:prstGeom>
          <a:noFill/>
          <a:ln>
            <a:noFill/>
          </a:ln>
        </p:spPr>
      </p:pic>
      <p:sp>
        <p:nvSpPr>
          <p:cNvPr id="4" name="Botón de acción: ir a inicio 3">
            <a:hlinkClick r:id="rId8" action="ppaction://hlinksldjump" highlightClick="1"/>
            <a:extLst>
              <a:ext uri="{FF2B5EF4-FFF2-40B4-BE49-F238E27FC236}">
                <a16:creationId xmlns:a16="http://schemas.microsoft.com/office/drawing/2014/main" id="{AFFDEEED-E7BF-F1E6-53BC-47D5BFC34696}"/>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oogle Shape;731;p58">
            <a:extLst>
              <a:ext uri="{FF2B5EF4-FFF2-40B4-BE49-F238E27FC236}">
                <a16:creationId xmlns:a16="http://schemas.microsoft.com/office/drawing/2014/main" id="{1F560954-42AC-DF1F-7D69-776D8A79F320}"/>
              </a:ext>
            </a:extLst>
          </p:cNvPr>
          <p:cNvGrpSpPr/>
          <p:nvPr/>
        </p:nvGrpSpPr>
        <p:grpSpPr>
          <a:xfrm rot="10800000">
            <a:off x="9144000" y="-1"/>
            <a:ext cx="616925" cy="10286147"/>
            <a:chOff x="0" y="0"/>
            <a:chExt cx="822567" cy="19507200"/>
          </a:xfrm>
        </p:grpSpPr>
        <p:sp>
          <p:nvSpPr>
            <p:cNvPr id="3" name="Google Shape;732;p58">
              <a:extLst>
                <a:ext uri="{FF2B5EF4-FFF2-40B4-BE49-F238E27FC236}">
                  <a16:creationId xmlns:a16="http://schemas.microsoft.com/office/drawing/2014/main" id="{5E905A3F-FB51-15AA-A198-6C642AC0F624}"/>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733;p58">
              <a:extLst>
                <a:ext uri="{FF2B5EF4-FFF2-40B4-BE49-F238E27FC236}">
                  <a16:creationId xmlns:a16="http://schemas.microsoft.com/office/drawing/2014/main" id="{14CE02EA-FA80-DE97-6DD4-533D40D76498}"/>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6" name="Google Shape;734;p58">
              <a:extLst>
                <a:ext uri="{FF2B5EF4-FFF2-40B4-BE49-F238E27FC236}">
                  <a16:creationId xmlns:a16="http://schemas.microsoft.com/office/drawing/2014/main" id="{786235E9-76AA-E118-848F-6133F3ADA2BC}"/>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 name="Google Shape;735;p58">
              <a:extLst>
                <a:ext uri="{FF2B5EF4-FFF2-40B4-BE49-F238E27FC236}">
                  <a16:creationId xmlns:a16="http://schemas.microsoft.com/office/drawing/2014/main" id="{F97588A2-4819-3AFB-7F79-B086FF8E0E90}"/>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8" name="Google Shape;465;p39">
            <a:extLst>
              <a:ext uri="{FF2B5EF4-FFF2-40B4-BE49-F238E27FC236}">
                <a16:creationId xmlns:a16="http://schemas.microsoft.com/office/drawing/2014/main" id="{BCB26065-3D71-7C37-4028-29D20E319026}"/>
              </a:ext>
            </a:extLst>
          </p:cNvPr>
          <p:cNvSpPr txBox="1"/>
          <p:nvPr/>
        </p:nvSpPr>
        <p:spPr>
          <a:xfrm>
            <a:off x="9932530" y="16393"/>
            <a:ext cx="7468582"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PARENTING TEAM </a:t>
            </a:r>
          </a:p>
        </p:txBody>
      </p:sp>
      <p:sp>
        <p:nvSpPr>
          <p:cNvPr id="9" name="Google Shape;466;p39">
            <a:extLst>
              <a:ext uri="{FF2B5EF4-FFF2-40B4-BE49-F238E27FC236}">
                <a16:creationId xmlns:a16="http://schemas.microsoft.com/office/drawing/2014/main" id="{A3758766-A4D3-6AA5-11F5-44E5BC55F0D6}"/>
              </a:ext>
            </a:extLst>
          </p:cNvPr>
          <p:cNvSpPr txBox="1"/>
          <p:nvPr/>
        </p:nvSpPr>
        <p:spPr>
          <a:xfrm>
            <a:off x="9980234" y="1015295"/>
            <a:ext cx="8079820"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a:t>
            </a:r>
            <a:r>
              <a:rPr lang="en-US" sz="1800" b="0" i="0" u="none" strike="noStrike" cap="none" dirty="0" err="1">
                <a:solidFill>
                  <a:srgbClr val="000000"/>
                </a:solidFill>
                <a:latin typeface="Raleway" pitchFamily="2" charset="0"/>
                <a:ea typeface="Avenir"/>
                <a:cs typeface="Avenir"/>
                <a:sym typeface="Avenir"/>
              </a:rPr>
              <a:t>programmes</a:t>
            </a:r>
            <a:r>
              <a:rPr lang="en-US" sz="1800" b="0" i="0" u="none" strike="noStrike" cap="none" dirty="0">
                <a:solidFill>
                  <a:srgbClr val="000000"/>
                </a:solidFill>
                <a:latin typeface="Raleway" pitchFamily="2" charset="0"/>
                <a:ea typeface="Avenir"/>
                <a:cs typeface="Avenir"/>
                <a:sym typeface="Avenir"/>
              </a:rPr>
              <a:t>  are part of the 0-19 Right Start Service. And help parents and carers to understand the different behavioral and developmental stages of their baby, child or teenager and support parents and carers to become more confident in their parenting role. Services are based on evidence to make a positive difference for parents. They are delivered by experienced, trained practitioners who are able to provide support, advice and guidance to parents to help them find ways to deal with challenging behaviors, reduce stress and have strengthened relationships with their children. Parenting </a:t>
            </a:r>
            <a:r>
              <a:rPr lang="en-US" sz="1800" b="0" i="0" u="none" strike="noStrike" cap="none" dirty="0" err="1">
                <a:solidFill>
                  <a:srgbClr val="000000"/>
                </a:solidFill>
                <a:latin typeface="Raleway" pitchFamily="2" charset="0"/>
                <a:ea typeface="Avenir"/>
                <a:cs typeface="Avenir"/>
                <a:sym typeface="Avenir"/>
              </a:rPr>
              <a:t>programmes</a:t>
            </a:r>
            <a:r>
              <a:rPr lang="en-US" sz="1800" b="0" i="0" u="none" strike="noStrike" cap="none" dirty="0">
                <a:solidFill>
                  <a:srgbClr val="000000"/>
                </a:solidFill>
                <a:latin typeface="Raleway" pitchFamily="2" charset="0"/>
                <a:ea typeface="Avenir"/>
                <a:cs typeface="Avenir"/>
                <a:sym typeface="Avenir"/>
              </a:rPr>
              <a:t> are delivered throughout the year, across Oldham with morning, afternoon, and evening sessions available.</a:t>
            </a:r>
          </a:p>
          <a:p>
            <a:pPr marL="0" marR="0" lvl="0" indent="0" algn="just" rtl="0">
              <a:lnSpc>
                <a:spcPct val="150000"/>
              </a:lnSpc>
              <a:spcBef>
                <a:spcPts val="0"/>
              </a:spcBef>
              <a:spcAft>
                <a:spcPts val="0"/>
              </a:spcAft>
              <a:buNone/>
            </a:pPr>
            <a:endParaRPr lang="en-US" sz="1800" b="1"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0" i="0" u="none" strike="noStrike" cap="none" dirty="0">
                <a:solidFill>
                  <a:srgbClr val="000000"/>
                </a:solidFill>
                <a:latin typeface="Raleway" pitchFamily="2" charset="0"/>
                <a:ea typeface="Avenir"/>
                <a:cs typeface="Avenir"/>
                <a:sym typeface="Avenir"/>
              </a:rPr>
              <a:t> </a:t>
            </a: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Provide group-based parenting support to parents.</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Parents of children aged 0-16yrs</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Self-referra</a:t>
            </a:r>
            <a:r>
              <a:rPr lang="en-US" sz="1800" dirty="0">
                <a:latin typeface="Raleway" pitchFamily="2" charset="0"/>
                <a:ea typeface="Avenir"/>
                <a:cs typeface="Avenir"/>
                <a:sym typeface="Avenir"/>
              </a:rPr>
              <a:t>l </a:t>
            </a:r>
            <a:endParaRPr lang="en-US" sz="1800" b="0"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sym typeface="Avenir"/>
              </a:rPr>
              <a:t>Email: </a:t>
            </a:r>
            <a:r>
              <a:rPr lang="en-US" sz="1800" dirty="0">
                <a:solidFill>
                  <a:srgbClr val="0070C0"/>
                </a:solidFill>
                <a:latin typeface="Raleway" pitchFamily="2" charset="0"/>
                <a:ea typeface="Avenir"/>
                <a:sym typeface="Avenir"/>
                <a:hlinkClick r:id="rId9">
                  <a:extLst>
                    <a:ext uri="{A12FA001-AC4F-418D-AE19-62706E023703}">
                      <ahyp:hlinkClr xmlns:ahyp="http://schemas.microsoft.com/office/drawing/2018/hyperlinkcolor" val="tx"/>
                    </a:ext>
                  </a:extLst>
                </a:hlinkClick>
              </a:rPr>
              <a:t>parentsupporthub@oldham.gov.uk</a:t>
            </a:r>
            <a:r>
              <a:rPr lang="en-US" sz="1800" dirty="0">
                <a:solidFill>
                  <a:srgbClr val="0070C0"/>
                </a:solidFill>
                <a:latin typeface="Raleway" pitchFamily="2" charset="0"/>
                <a:ea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p>
          <a:p>
            <a:pPr marR="0" lvl="0" algn="just" rtl="0">
              <a:lnSpc>
                <a:spcPct val="150000"/>
              </a:lnSpc>
              <a:spcBef>
                <a:spcPts val="0"/>
              </a:spcBef>
              <a:spcAft>
                <a:spcPts val="0"/>
              </a:spcAft>
            </a:pPr>
            <a:r>
              <a:rPr lang="en-US" sz="1800" b="1" dirty="0">
                <a:latin typeface="Raleway" pitchFamily="2" charset="0"/>
                <a:sym typeface="Avenir"/>
              </a:rPr>
              <a:t>     </a:t>
            </a:r>
            <a:r>
              <a:rPr lang="en-US" sz="1800" dirty="0">
                <a:solidFill>
                  <a:srgbClr val="0070C0"/>
                </a:solidFill>
                <a:latin typeface="Raleway" pitchFamily="2" charset="0"/>
                <a:sym typeface="Avenir"/>
                <a:hlinkClick r:id="rId10">
                  <a:extLst>
                    <a:ext uri="{A12FA001-AC4F-418D-AE19-62706E023703}">
                      <ahyp:hlinkClr xmlns:ahyp="http://schemas.microsoft.com/office/drawing/2018/hyperlinkcolor" val="tx"/>
                    </a:ext>
                  </a:extLst>
                </a:hlinkClick>
              </a:rPr>
              <a:t>https://familyhubs.oldham.gov.uk/parenting-support-programmes/</a:t>
            </a:r>
            <a:endParaRPr sz="1800" dirty="0">
              <a:solidFill>
                <a:srgbClr val="0070C0"/>
              </a:solidFill>
              <a:latin typeface="Raleway"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0"/>
          <p:cNvSpPr txBox="1"/>
          <p:nvPr/>
        </p:nvSpPr>
        <p:spPr>
          <a:xfrm>
            <a:off x="722276" y="134986"/>
            <a:ext cx="14829986"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COMMUNITY PAEDIATRIC SERVICE (CPS)</a:t>
            </a:r>
            <a:endParaRPr sz="4400" dirty="0"/>
          </a:p>
        </p:txBody>
      </p:sp>
      <p:sp>
        <p:nvSpPr>
          <p:cNvPr id="479" name="Google Shape;479;p40"/>
          <p:cNvSpPr txBox="1"/>
          <p:nvPr/>
        </p:nvSpPr>
        <p:spPr>
          <a:xfrm>
            <a:off x="772272" y="995511"/>
            <a:ext cx="16595784" cy="8448467"/>
          </a:xfrm>
          <a:prstGeom prst="rect">
            <a:avLst/>
          </a:prstGeom>
          <a:noFill/>
          <a:ln>
            <a:noFill/>
          </a:ln>
        </p:spPr>
        <p:txBody>
          <a:bodyPr spcFirstLastPara="1" wrap="square" lIns="0" tIns="0" rIns="0" bIns="0" anchor="t" anchorCtr="0">
            <a:spAutoFit/>
          </a:bodyPr>
          <a:lstStyle/>
          <a:p>
            <a:pPr algn="just"/>
            <a:r>
              <a:rPr lang="en-GB" sz="1800" b="0" i="0" dirty="0">
                <a:solidFill>
                  <a:srgbClr val="000000"/>
                </a:solidFill>
                <a:effectLst/>
                <a:latin typeface="Raleway" pitchFamily="2" charset="0"/>
              </a:rPr>
              <a:t>Provide assessment and diagnosis for children aged 0-18 years, who experience difficulties in their development.  CPS assess and manage children and young people with developmental delay, complex physical and motor difficulties, genetic and neuro-regressive conditions, autism and ADHD (new assessments for autism and ADHD - under 8 years), dyspraxia assessments. </a:t>
            </a:r>
          </a:p>
          <a:p>
            <a:pPr algn="just"/>
            <a:r>
              <a:rPr lang="en-GB" sz="1800" b="0" i="0" dirty="0">
                <a:solidFill>
                  <a:srgbClr val="000000"/>
                </a:solidFill>
                <a:effectLst/>
                <a:latin typeface="Raleway" pitchFamily="2" charset="0"/>
              </a:rPr>
              <a:t>They diagnose and plan the care management for children with neuro-developmental concerns, neuro-disabilities or complex health needs. </a:t>
            </a:r>
          </a:p>
          <a:p>
            <a:pPr algn="just"/>
            <a:endParaRPr lang="en-GB" sz="1800" b="0" i="0" dirty="0">
              <a:solidFill>
                <a:srgbClr val="000000"/>
              </a:solidFill>
              <a:effectLst/>
              <a:latin typeface="Raleway" pitchFamily="2" charset="0"/>
            </a:endParaRPr>
          </a:p>
          <a:p>
            <a:pPr algn="just"/>
            <a:r>
              <a:rPr lang="en-GB" sz="1800" b="0" i="0" dirty="0">
                <a:solidFill>
                  <a:srgbClr val="000000"/>
                </a:solidFill>
                <a:effectLst/>
                <a:latin typeface="Raleway" pitchFamily="2" charset="0"/>
              </a:rPr>
              <a:t>The team consists of Paediatricians, Speciality Community Doctor, Nurse Practitioners, Service Co-ordinator, Specialist Outreach Nursery Nurses and Admin.</a:t>
            </a:r>
          </a:p>
          <a:p>
            <a:pPr algn="just"/>
            <a:endParaRPr lang="en-GB" sz="1800" b="0" i="0" dirty="0">
              <a:solidFill>
                <a:srgbClr val="000000"/>
              </a:solidFill>
              <a:effectLst/>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Support: </a:t>
            </a:r>
          </a:p>
          <a:p>
            <a:pPr marL="285750" marR="0" lvl="0" indent="-285750" algn="just" rtl="0">
              <a:lnSpc>
                <a:spcPct val="150000"/>
              </a:lnSpc>
              <a:spcBef>
                <a:spcPts val="0"/>
              </a:spcBef>
              <a:spcAft>
                <a:spcPts val="0"/>
              </a:spcAft>
              <a:buFont typeface="Wingdings" panose="05000000000000000000" pitchFamily="2" charset="2"/>
              <a:buChar char="ü"/>
            </a:pPr>
            <a:r>
              <a:rPr lang="en-GB" sz="1800" b="0" i="0" dirty="0">
                <a:solidFill>
                  <a:srgbClr val="000000"/>
                </a:solidFill>
                <a:effectLst/>
                <a:latin typeface="Raleway" pitchFamily="2" charset="0"/>
              </a:rPr>
              <a:t>Medical advice for children with special educational needs, to support Educational Health Care Plans  </a:t>
            </a:r>
          </a:p>
          <a:p>
            <a:pPr marL="285750" indent="-285750" algn="just">
              <a:buFont typeface="Wingdings" panose="05000000000000000000" pitchFamily="2" charset="2"/>
              <a:buChar char="ü"/>
            </a:pPr>
            <a:r>
              <a:rPr lang="en-GB" sz="1800" b="0" i="0" dirty="0">
                <a:solidFill>
                  <a:srgbClr val="000000"/>
                </a:solidFill>
                <a:effectLst/>
                <a:latin typeface="Raleway" pitchFamily="2" charset="0"/>
              </a:rPr>
              <a:t>Statutory health assessments for Children Looked After</a:t>
            </a:r>
          </a:p>
          <a:p>
            <a:pPr marL="285750" indent="-285750" algn="just">
              <a:buFont typeface="Wingdings" panose="05000000000000000000" pitchFamily="2" charset="2"/>
              <a:buChar char="ü"/>
            </a:pPr>
            <a:r>
              <a:rPr lang="en-GB" sz="1800" b="0" i="0" dirty="0">
                <a:solidFill>
                  <a:srgbClr val="000000"/>
                </a:solidFill>
                <a:effectLst/>
                <a:latin typeface="Raleway" pitchFamily="2" charset="0"/>
              </a:rPr>
              <a:t>Adoption medical assessments and medical advice to prospective adopters</a:t>
            </a:r>
          </a:p>
          <a:p>
            <a:pPr marL="285750" indent="-285750" algn="just">
              <a:buFont typeface="Wingdings" panose="05000000000000000000" pitchFamily="2" charset="2"/>
              <a:buChar char="ü"/>
            </a:pPr>
            <a:r>
              <a:rPr lang="en-GB" sz="1800" b="0" i="0" dirty="0">
                <a:solidFill>
                  <a:srgbClr val="000000"/>
                </a:solidFill>
                <a:effectLst/>
                <a:latin typeface="Raleway" pitchFamily="2" charset="0"/>
              </a:rPr>
              <a:t>Assessment and diagnosis for children with motor co-ordination, attention and social communication difficulties</a:t>
            </a:r>
          </a:p>
          <a:p>
            <a:pPr marL="285750" indent="-285750" algn="just">
              <a:buFont typeface="Wingdings" panose="05000000000000000000" pitchFamily="2" charset="2"/>
              <a:buChar char="ü"/>
            </a:pPr>
            <a:r>
              <a:rPr lang="en-GB" sz="1800" b="0" i="0" dirty="0" err="1">
                <a:solidFill>
                  <a:srgbClr val="000000"/>
                </a:solidFill>
                <a:effectLst/>
                <a:latin typeface="Raleway" pitchFamily="2" charset="0"/>
              </a:rPr>
              <a:t>Neurodisability</a:t>
            </a:r>
            <a:r>
              <a:rPr lang="en-GB" sz="1800" b="0" i="0" dirty="0">
                <a:solidFill>
                  <a:srgbClr val="000000"/>
                </a:solidFill>
                <a:effectLst/>
                <a:latin typeface="Raleway" pitchFamily="2" charset="0"/>
              </a:rPr>
              <a:t> clinics in Special schools</a:t>
            </a:r>
          </a:p>
          <a:p>
            <a:pPr marL="285750" indent="-285750" algn="just">
              <a:buFont typeface="Wingdings" panose="05000000000000000000" pitchFamily="2" charset="2"/>
              <a:buChar char="ü"/>
            </a:pPr>
            <a:r>
              <a:rPr lang="en-GB" sz="1800" b="0" i="0" dirty="0">
                <a:solidFill>
                  <a:srgbClr val="000000"/>
                </a:solidFill>
                <a:effectLst/>
                <a:latin typeface="Raleway" pitchFamily="2" charset="0"/>
              </a:rPr>
              <a:t>Neuro-developmental clinics both Paediatrician and Nurse led clinics </a:t>
            </a:r>
          </a:p>
          <a:p>
            <a:pPr marL="285750" indent="-285750" algn="just">
              <a:buFont typeface="Wingdings" panose="05000000000000000000" pitchFamily="2" charset="2"/>
              <a:buChar char="ü"/>
            </a:pPr>
            <a:r>
              <a:rPr lang="en-GB" sz="1800" b="0" i="0" dirty="0">
                <a:solidFill>
                  <a:srgbClr val="000000"/>
                </a:solidFill>
                <a:effectLst/>
                <a:latin typeface="Raleway" pitchFamily="2" charset="0"/>
              </a:rPr>
              <a:t>Palliative/end of life care for children and young people</a:t>
            </a:r>
          </a:p>
          <a:p>
            <a:pPr marL="285750" indent="-285750" algn="just">
              <a:buFont typeface="Wingdings" panose="05000000000000000000" pitchFamily="2" charset="2"/>
              <a:buChar char="ü"/>
            </a:pPr>
            <a:r>
              <a:rPr lang="en-GB" sz="1800" b="0" i="0" dirty="0">
                <a:solidFill>
                  <a:srgbClr val="000000"/>
                </a:solidFill>
                <a:effectLst/>
                <a:latin typeface="Raleway" pitchFamily="2" charset="0"/>
              </a:rPr>
              <a:t>Assessment and management of children and young people with neuro-disabilities from congenital and acquired conditions, cerebral palsy, </a:t>
            </a:r>
            <a:r>
              <a:rPr lang="en-GB" sz="1800" b="0" i="0" dirty="0" err="1">
                <a:solidFill>
                  <a:srgbClr val="000000"/>
                </a:solidFill>
                <a:effectLst/>
                <a:latin typeface="Raleway" pitchFamily="2" charset="0"/>
              </a:rPr>
              <a:t>neuroregressive</a:t>
            </a:r>
            <a:r>
              <a:rPr lang="en-GB" sz="1800" b="0" i="0" dirty="0">
                <a:solidFill>
                  <a:srgbClr val="000000"/>
                </a:solidFill>
                <a:effectLst/>
                <a:latin typeface="Raleway" pitchFamily="2" charset="0"/>
              </a:rPr>
              <a:t> conditions, metabolic and genetic causes</a:t>
            </a:r>
          </a:p>
          <a:p>
            <a:pPr marL="285750" indent="-285750" algn="just">
              <a:buFont typeface="Wingdings" panose="05000000000000000000" pitchFamily="2" charset="2"/>
              <a:buChar char="ü"/>
            </a:pPr>
            <a:r>
              <a:rPr lang="en-GB" sz="1800" b="0" i="0" dirty="0">
                <a:solidFill>
                  <a:srgbClr val="000000"/>
                </a:solidFill>
                <a:effectLst/>
                <a:latin typeface="Raleway" pitchFamily="2" charset="0"/>
              </a:rPr>
              <a:t>Assessment of autism and ADHD (under 8 years old)</a:t>
            </a:r>
          </a:p>
          <a:p>
            <a:pPr marL="285750" indent="-285750" algn="just">
              <a:buFont typeface="Wingdings" panose="05000000000000000000" pitchFamily="2" charset="2"/>
              <a:buChar char="ü"/>
            </a:pPr>
            <a:r>
              <a:rPr lang="en-GB" sz="1800" b="0" i="0" dirty="0">
                <a:solidFill>
                  <a:srgbClr val="000000"/>
                </a:solidFill>
                <a:effectLst/>
                <a:latin typeface="Raleway" pitchFamily="2" charset="0"/>
              </a:rPr>
              <a:t>Co-ordination of care – close liaison with allied health professionals, health visitors, learning disability nursing team, special school nursing, CAMHS, social care and education</a:t>
            </a:r>
          </a:p>
          <a:p>
            <a:pPr marL="285750" indent="-285750" algn="just">
              <a:buFont typeface="Wingdings" panose="05000000000000000000" pitchFamily="2" charset="2"/>
              <a:buChar char="ü"/>
            </a:pPr>
            <a:r>
              <a:rPr lang="en-GB" sz="1800" b="0" i="0" dirty="0">
                <a:solidFill>
                  <a:srgbClr val="000000"/>
                </a:solidFill>
                <a:effectLst/>
                <a:latin typeface="Raleway" pitchFamily="2" charset="0"/>
              </a:rPr>
              <a:t>Specialist Outreach Nursery Nurses provide developmental assessment and intervention for Pre-school children under the care of a Paediatrician.</a:t>
            </a:r>
          </a:p>
          <a:p>
            <a:pPr marL="285750" indent="-285750" algn="just">
              <a:buFont typeface="Wingdings" panose="05000000000000000000" pitchFamily="2" charset="2"/>
              <a:buChar char="ü"/>
            </a:pPr>
            <a:r>
              <a:rPr lang="en-GB" sz="1800" dirty="0">
                <a:latin typeface="Raleway" pitchFamily="2" charset="0"/>
              </a:rPr>
              <a:t>Advice on sleep for children with neuro-disability open to the service.</a:t>
            </a:r>
            <a:endParaRPr lang="en-US" sz="1800" strike="sngStrike"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ü"/>
            </a:pPr>
            <a:r>
              <a:rPr lang="en-US" sz="1800" b="1" i="0" strike="noStrike" cap="none" dirty="0">
                <a:solidFill>
                  <a:srgbClr val="000000"/>
                </a:solidFill>
                <a:latin typeface="Raleway" pitchFamily="2" charset="0"/>
                <a:ea typeface="Avenir"/>
                <a:cs typeface="Avenir"/>
                <a:sym typeface="Avenir"/>
              </a:rPr>
              <a:t>Age Range</a:t>
            </a:r>
            <a:r>
              <a:rPr lang="en-US" sz="1800" b="0" i="0" strike="noStrike" cap="none" dirty="0">
                <a:solidFill>
                  <a:srgbClr val="000000"/>
                </a:solidFill>
                <a:latin typeface="Raleway" pitchFamily="2" charset="0"/>
                <a:ea typeface="Avenir"/>
                <a:cs typeface="Avenir"/>
                <a:sym typeface="Avenir"/>
              </a:rPr>
              <a:t>: 0-18 years</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Telephone: </a:t>
            </a:r>
            <a:r>
              <a:rPr lang="en-US" sz="1800" b="0" i="0" strike="noStrike" cap="none" dirty="0">
                <a:solidFill>
                  <a:srgbClr val="000000"/>
                </a:solidFill>
                <a:latin typeface="Raleway" pitchFamily="2" charset="0"/>
                <a:ea typeface="Avenir"/>
                <a:cs typeface="Avenir"/>
                <a:sym typeface="Avenir"/>
              </a:rPr>
              <a:t>0161 357 5228 (option 2)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Email: </a:t>
            </a:r>
            <a:r>
              <a:rPr lang="en-US" sz="1800" b="0" i="0" strike="noStrike" cap="none" dirty="0">
                <a:solidFill>
                  <a:srgbClr val="00000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oldhamcommunitypeads@nca.nhs.uk</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Website: </a:t>
            </a:r>
            <a:r>
              <a:rPr lang="en-GB" sz="1800" dirty="0">
                <a:solidFill>
                  <a:srgbClr val="0070C0"/>
                </a:solidFill>
                <a:latin typeface="Raleway" pitchFamily="2" charset="0"/>
                <a:hlinkClick r:id="rId4">
                  <a:extLst>
                    <a:ext uri="{A12FA001-AC4F-418D-AE19-62706E023703}">
                      <ahyp:hlinkClr xmlns:ahyp="http://schemas.microsoft.com/office/drawing/2018/hyperlinkcolor" val="tx"/>
                    </a:ext>
                  </a:extLst>
                </a:hlinkClick>
              </a:rPr>
              <a:t>Paediatric Service :: Northern Care Alliance</a:t>
            </a:r>
            <a:endParaRPr lang="en-US" sz="1800" strike="sngStrike" dirty="0">
              <a:solidFill>
                <a:srgbClr val="0070C0"/>
              </a:solidFill>
              <a:highlight>
                <a:srgbClr val="FFFF00"/>
              </a:highlight>
              <a:latin typeface="Raleway" pitchFamily="2" charset="0"/>
            </a:endParaRPr>
          </a:p>
        </p:txBody>
      </p:sp>
      <p:grpSp>
        <p:nvGrpSpPr>
          <p:cNvPr id="481" name="Google Shape;481;p40"/>
          <p:cNvGrpSpPr/>
          <p:nvPr/>
        </p:nvGrpSpPr>
        <p:grpSpPr>
          <a:xfrm>
            <a:off x="-19050" y="0"/>
            <a:ext cx="616925" cy="10286147"/>
            <a:chOff x="0" y="0"/>
            <a:chExt cx="822567" cy="19507200"/>
          </a:xfrm>
        </p:grpSpPr>
        <p:sp>
          <p:nvSpPr>
            <p:cNvPr id="482" name="Google Shape;482;p4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483" name="Google Shape;483;p4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484" name="Google Shape;484;p4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485" name="Google Shape;485;p4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4" name="Botón de acción: ir a inicio 3">
            <a:hlinkClick r:id="rId7" action="ppaction://hlinksldjump" highlightClick="1"/>
            <a:extLst>
              <a:ext uri="{FF2B5EF4-FFF2-40B4-BE49-F238E27FC236}">
                <a16:creationId xmlns:a16="http://schemas.microsoft.com/office/drawing/2014/main" id="{A870B6E4-F945-7FFB-744E-FEAA6E1CF958}"/>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36C7FB6D-40F1-64EC-505C-E0C05467D79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2276" y="9505673"/>
            <a:ext cx="2219325" cy="638175"/>
          </a:xfrm>
          <a:prstGeom prst="rect">
            <a:avLst/>
          </a:prstGeom>
          <a:noFill/>
          <a:ln>
            <a:noFill/>
          </a:ln>
        </p:spPr>
      </p:pic>
      <p:pic>
        <p:nvPicPr>
          <p:cNvPr id="3" name="Picture 2">
            <a:extLst>
              <a:ext uri="{FF2B5EF4-FFF2-40B4-BE49-F238E27FC236}">
                <a16:creationId xmlns:a16="http://schemas.microsoft.com/office/drawing/2014/main" id="{42451E06-C166-FF02-D154-B2D7DC1BB7DB}"/>
              </a:ext>
            </a:extLst>
          </p:cNvPr>
          <p:cNvPicPr>
            <a:picLocks noChangeAspect="1"/>
          </p:cNvPicPr>
          <p:nvPr/>
        </p:nvPicPr>
        <p:blipFill>
          <a:blip r:embed="rId9"/>
          <a:stretch>
            <a:fillRect/>
          </a:stretch>
        </p:blipFill>
        <p:spPr>
          <a:xfrm>
            <a:off x="11769860" y="423763"/>
            <a:ext cx="1426588" cy="469433"/>
          </a:xfrm>
          <a:prstGeom prst="rect">
            <a:avLst/>
          </a:prstGeom>
        </p:spPr>
      </p:pic>
      <p:pic>
        <p:nvPicPr>
          <p:cNvPr id="6" name="Imagen 5">
            <a:extLst>
              <a:ext uri="{FF2B5EF4-FFF2-40B4-BE49-F238E27FC236}">
                <a16:creationId xmlns:a16="http://schemas.microsoft.com/office/drawing/2014/main" id="{BC3237A4-C820-42E7-F0C9-D53C562CFA69}"/>
              </a:ext>
            </a:extLst>
          </p:cNvPr>
          <p:cNvPicPr>
            <a:picLocks noChangeAspect="1"/>
          </p:cNvPicPr>
          <p:nvPr/>
        </p:nvPicPr>
        <p:blipFill>
          <a:blip r:embed="rId10"/>
          <a:stretch>
            <a:fillRect/>
          </a:stretch>
        </p:blipFill>
        <p:spPr>
          <a:xfrm>
            <a:off x="16701194" y="9443978"/>
            <a:ext cx="1481456" cy="65232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2"/>
          <p:cNvSpPr txBox="1"/>
          <p:nvPr/>
        </p:nvSpPr>
        <p:spPr>
          <a:xfrm>
            <a:off x="854529" y="0"/>
            <a:ext cx="8289472" cy="1895904"/>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SPEECH AND LANGUAGE THERAPY (SALT)</a:t>
            </a:r>
            <a:endParaRPr sz="4400" dirty="0"/>
          </a:p>
        </p:txBody>
      </p:sp>
      <p:sp>
        <p:nvSpPr>
          <p:cNvPr id="507" name="Google Shape;507;p42"/>
          <p:cNvSpPr txBox="1"/>
          <p:nvPr/>
        </p:nvSpPr>
        <p:spPr>
          <a:xfrm>
            <a:off x="861416" y="1709857"/>
            <a:ext cx="8935727" cy="706347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program offers care and support specifically tailored for children and young individuals in Oldham facing speech, language, and communication difficulties that cannot be adequately addressed by health visiting, educational placements, or other support services. They also provide a service for adults who stammer, making this an all-age pathway. The children they see sometimes have other health services/ professionals involved in their care. They work collaboratively with parents, health and social care staff and schools/ settings.</a:t>
            </a:r>
          </a:p>
          <a:p>
            <a:pPr marL="0" marR="0" lvl="0" indent="0" algn="just" rtl="0">
              <a:lnSpc>
                <a:spcPct val="150000"/>
              </a:lnSpc>
              <a:spcBef>
                <a:spcPts val="0"/>
              </a:spcBef>
              <a:spcAft>
                <a:spcPts val="0"/>
              </a:spcAft>
              <a:buNone/>
            </a:pP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Care and support for the residents of Oldham</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GP, health professional, social care professional, patient or parent/carer, education professional</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0-19 years</a:t>
            </a: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a:t>
            </a:r>
            <a:r>
              <a:rPr lang="en-US" sz="1800" b="1" dirty="0">
                <a:latin typeface="Raleway" pitchFamily="2" charset="0"/>
                <a:ea typeface="Avenir"/>
                <a:cs typeface="Avenir"/>
                <a:sym typeface="Avenir"/>
              </a:rPr>
              <a:t> </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0161 357 5119</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childsaltoldham@nca.nhs.uk</a:t>
            </a:r>
            <a:endParaRPr lang="en-US" sz="1800" dirty="0">
              <a:solidFill>
                <a:srgbClr val="0070C0"/>
              </a:solidFill>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https://www.northerncarealliance.nhs.uk/our-services/childrens-speech-and-language-therapy-service?q=%2Four-services</a:t>
            </a:r>
            <a:r>
              <a:rPr lang="en-US" sz="1800"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grpSp>
        <p:nvGrpSpPr>
          <p:cNvPr id="508" name="Google Shape;508;p42"/>
          <p:cNvGrpSpPr/>
          <p:nvPr/>
        </p:nvGrpSpPr>
        <p:grpSpPr>
          <a:xfrm>
            <a:off x="-19050" y="0"/>
            <a:ext cx="616925" cy="10286147"/>
            <a:chOff x="0" y="0"/>
            <a:chExt cx="822567" cy="19507200"/>
          </a:xfrm>
        </p:grpSpPr>
        <p:sp>
          <p:nvSpPr>
            <p:cNvPr id="509" name="Google Shape;509;p4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510" name="Google Shape;510;p4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511" name="Google Shape;511;p4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512" name="Google Shape;512;p42"/>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513" name="Google Shape;513;p42"/>
          <p:cNvSpPr/>
          <p:nvPr/>
        </p:nvSpPr>
        <p:spPr>
          <a:xfrm>
            <a:off x="16698683" y="9438755"/>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7">
              <a:alphaModFix/>
            </a:blip>
            <a:stretch>
              <a:fillRect/>
            </a:stretch>
          </a:blipFill>
          <a:ln>
            <a:noFill/>
          </a:ln>
        </p:spPr>
        <p:txBody>
          <a:bodyPr/>
          <a:lstStyle/>
          <a:p>
            <a:endParaRPr lang="en-US"/>
          </a:p>
        </p:txBody>
      </p:sp>
      <p:pic>
        <p:nvPicPr>
          <p:cNvPr id="514" name="Google Shape;514;p42"/>
          <p:cNvPicPr preferRelativeResize="0"/>
          <p:nvPr/>
        </p:nvPicPr>
        <p:blipFill>
          <a:blip r:embed="rId8">
            <a:alphaModFix/>
          </a:blip>
          <a:stretch>
            <a:fillRect/>
          </a:stretch>
        </p:blipFill>
        <p:spPr>
          <a:xfrm>
            <a:off x="672279" y="9305928"/>
            <a:ext cx="2313854" cy="821050"/>
          </a:xfrm>
          <a:prstGeom prst="rect">
            <a:avLst/>
          </a:prstGeom>
          <a:noFill/>
          <a:ln>
            <a:noFill/>
          </a:ln>
        </p:spPr>
      </p:pic>
      <p:sp>
        <p:nvSpPr>
          <p:cNvPr id="4" name="Botón de acción: ir a inicio 3">
            <a:hlinkClick r:id="rId9" action="ppaction://hlinksldjump" highlightClick="1"/>
            <a:extLst>
              <a:ext uri="{FF2B5EF4-FFF2-40B4-BE49-F238E27FC236}">
                <a16:creationId xmlns:a16="http://schemas.microsoft.com/office/drawing/2014/main" id="{5A9D74A7-19CC-0D57-3713-87A26CCE87B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oogle Shape;731;p58">
            <a:extLst>
              <a:ext uri="{FF2B5EF4-FFF2-40B4-BE49-F238E27FC236}">
                <a16:creationId xmlns:a16="http://schemas.microsoft.com/office/drawing/2014/main" id="{86A181DE-28E6-EA9F-25D1-97031E733265}"/>
              </a:ext>
            </a:extLst>
          </p:cNvPr>
          <p:cNvGrpSpPr/>
          <p:nvPr/>
        </p:nvGrpSpPr>
        <p:grpSpPr>
          <a:xfrm rot="10800000">
            <a:off x="9870610" y="0"/>
            <a:ext cx="616925" cy="10286147"/>
            <a:chOff x="0" y="0"/>
            <a:chExt cx="822567" cy="19507200"/>
          </a:xfrm>
        </p:grpSpPr>
        <p:sp>
          <p:nvSpPr>
            <p:cNvPr id="3" name="Google Shape;732;p58">
              <a:extLst>
                <a:ext uri="{FF2B5EF4-FFF2-40B4-BE49-F238E27FC236}">
                  <a16:creationId xmlns:a16="http://schemas.microsoft.com/office/drawing/2014/main" id="{C41C0EB2-DF56-DEF0-377F-5FFCD927A099}"/>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5" name="Google Shape;733;p58">
              <a:extLst>
                <a:ext uri="{FF2B5EF4-FFF2-40B4-BE49-F238E27FC236}">
                  <a16:creationId xmlns:a16="http://schemas.microsoft.com/office/drawing/2014/main" id="{BCD25833-E1C1-2E84-90BE-47DE8D311B1D}"/>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6" name="Google Shape;734;p58">
              <a:extLst>
                <a:ext uri="{FF2B5EF4-FFF2-40B4-BE49-F238E27FC236}">
                  <a16:creationId xmlns:a16="http://schemas.microsoft.com/office/drawing/2014/main" id="{F1683370-27BE-2421-DECE-B231A65BEF58}"/>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 name="Google Shape;735;p58">
              <a:extLst>
                <a:ext uri="{FF2B5EF4-FFF2-40B4-BE49-F238E27FC236}">
                  <a16:creationId xmlns:a16="http://schemas.microsoft.com/office/drawing/2014/main" id="{83DE2603-D5F3-5386-CF61-227E8460F582}"/>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8" name="Google Shape;506;p42">
            <a:extLst>
              <a:ext uri="{FF2B5EF4-FFF2-40B4-BE49-F238E27FC236}">
                <a16:creationId xmlns:a16="http://schemas.microsoft.com/office/drawing/2014/main" id="{1A7DCB1E-62FF-C7B4-169B-3F53F5B12035}"/>
              </a:ext>
            </a:extLst>
          </p:cNvPr>
          <p:cNvSpPr txBox="1"/>
          <p:nvPr/>
        </p:nvSpPr>
        <p:spPr>
          <a:xfrm>
            <a:off x="10617889" y="16393"/>
            <a:ext cx="6783749" cy="1895904"/>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AUTISM YOUTH CLUB (AYC)</a:t>
            </a:r>
            <a:endParaRPr lang="en-US" sz="4400" dirty="0"/>
          </a:p>
        </p:txBody>
      </p:sp>
      <p:sp>
        <p:nvSpPr>
          <p:cNvPr id="9" name="Google Shape;507;p42">
            <a:extLst>
              <a:ext uri="{FF2B5EF4-FFF2-40B4-BE49-F238E27FC236}">
                <a16:creationId xmlns:a16="http://schemas.microsoft.com/office/drawing/2014/main" id="{846DEA7C-C3B8-FFB2-C9E0-42B6FD628CDA}"/>
              </a:ext>
            </a:extLst>
          </p:cNvPr>
          <p:cNvSpPr txBox="1"/>
          <p:nvPr/>
        </p:nvSpPr>
        <p:spPr>
          <a:xfrm>
            <a:off x="10611000" y="1826958"/>
            <a:ext cx="7311112" cy="706347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dirty="0">
                <a:solidFill>
                  <a:srgbClr val="3F3F3F"/>
                </a:solidFill>
                <a:effectLst/>
                <a:highlight>
                  <a:srgbClr val="FFFFFF"/>
                </a:highlight>
                <a:latin typeface="Raleway" pitchFamily="2" charset="0"/>
              </a:rPr>
              <a:t>AYC Youth Group is for children and young people in Oldham who are on the autism spectrum, with a formal diagnosis. AYC allows children the opportunity to socialize, spend time with their peers, develop friendships, and develop social skills. </a:t>
            </a:r>
            <a:r>
              <a:rPr lang="en-US" sz="1800" dirty="0">
                <a:solidFill>
                  <a:srgbClr val="3F3F3F"/>
                </a:solidFill>
                <a:highlight>
                  <a:srgbClr val="FFFFFF"/>
                </a:highlight>
                <a:latin typeface="Raleway" pitchFamily="2" charset="0"/>
              </a:rPr>
              <a:t>S</a:t>
            </a:r>
            <a:r>
              <a:rPr lang="en-US" sz="1800" b="0" i="0" dirty="0">
                <a:solidFill>
                  <a:srgbClr val="3F3F3F"/>
                </a:solidFill>
                <a:effectLst/>
                <a:highlight>
                  <a:srgbClr val="FFFFFF"/>
                </a:highlight>
                <a:latin typeface="Raleway" pitchFamily="2" charset="0"/>
              </a:rPr>
              <a:t>taff at AYC will work through the transition with parent and child. </a:t>
            </a:r>
          </a:p>
          <a:p>
            <a:pPr marL="0" marR="0" lvl="0" indent="0" algn="just" rtl="0">
              <a:lnSpc>
                <a:spcPct val="150000"/>
              </a:lnSpc>
              <a:spcBef>
                <a:spcPts val="0"/>
              </a:spcBef>
              <a:spcAft>
                <a:spcPts val="0"/>
              </a:spcAft>
              <a:buNone/>
            </a:pPr>
            <a:endParaRPr lang="en-US" sz="1800" b="0" i="0" dirty="0">
              <a:solidFill>
                <a:srgbClr val="3F3F3F"/>
              </a:solidFill>
              <a:effectLst/>
              <a:highlight>
                <a:srgbClr val="FFFFFF"/>
              </a:highlight>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Support for children diagnosed with autism to develop social skills such as sharing, turn-taking and take part in a structured or unstructured activities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elf-referral</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8-18 years</a:t>
            </a: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a:t>
            </a:r>
            <a:r>
              <a:rPr lang="en-US" sz="1800" b="1" dirty="0">
                <a:latin typeface="Raleway" pitchFamily="2" charset="0"/>
                <a:ea typeface="Avenir"/>
                <a:cs typeface="Avenir"/>
                <a:sym typeface="Avenir"/>
              </a:rPr>
              <a:t> </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07738 044 049</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10">
                  <a:extLst>
                    <a:ext uri="{A12FA001-AC4F-418D-AE19-62706E023703}">
                      <ahyp:hlinkClr xmlns:ahyp="http://schemas.microsoft.com/office/drawing/2018/hyperlinkcolor" val="tx"/>
                    </a:ext>
                  </a:extLst>
                </a:hlinkClick>
              </a:rPr>
              <a:t>sharon.salt@oldham.gov.uk</a:t>
            </a:r>
            <a:endParaRPr lang="en-US" sz="1800" b="0" i="0" u="sng"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11">
                  <a:extLst>
                    <a:ext uri="{A12FA001-AC4F-418D-AE19-62706E023703}">
                      <ahyp:hlinkClr xmlns:ahyp="http://schemas.microsoft.com/office/drawing/2018/hyperlinkcolor" val="tx"/>
                    </a:ext>
                  </a:extLst>
                </a:hlinkClick>
              </a:rPr>
              <a:t>https://www.oldham.gov.uk/hsc/services/records/2/64?send=1</a:t>
            </a:r>
            <a:r>
              <a:rPr lang="en-US" sz="1800" b="0" i="0" u="none"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7"/>
          <p:cNvGraphicFramePr/>
          <p:nvPr>
            <p:extLst>
              <p:ext uri="{D42A27DB-BD31-4B8C-83A1-F6EECF244321}">
                <p14:modId xmlns:p14="http://schemas.microsoft.com/office/powerpoint/2010/main" val="3619270087"/>
              </p:ext>
            </p:extLst>
          </p:nvPr>
        </p:nvGraphicFramePr>
        <p:xfrm>
          <a:off x="623388" y="668849"/>
          <a:ext cx="17120327" cy="8587556"/>
        </p:xfrm>
        <a:graphic>
          <a:graphicData uri="http://schemas.openxmlformats.org/drawingml/2006/table">
            <a:tbl>
              <a:tblPr>
                <a:noFill/>
                <a:tableStyleId>{3B1929FC-6638-49D3-AB63-535F109E193D}</a:tableStyleId>
              </a:tblPr>
              <a:tblGrid>
                <a:gridCol w="1240972">
                  <a:extLst>
                    <a:ext uri="{9D8B030D-6E8A-4147-A177-3AD203B41FA5}">
                      <a16:colId xmlns:a16="http://schemas.microsoft.com/office/drawing/2014/main" val="20000"/>
                    </a:ext>
                  </a:extLst>
                </a:gridCol>
                <a:gridCol w="5660571">
                  <a:extLst>
                    <a:ext uri="{9D8B030D-6E8A-4147-A177-3AD203B41FA5}">
                      <a16:colId xmlns:a16="http://schemas.microsoft.com/office/drawing/2014/main" val="20001"/>
                    </a:ext>
                  </a:extLst>
                </a:gridCol>
                <a:gridCol w="247469">
                  <a:extLst>
                    <a:ext uri="{9D8B030D-6E8A-4147-A177-3AD203B41FA5}">
                      <a16:colId xmlns:a16="http://schemas.microsoft.com/office/drawing/2014/main" val="3698679983"/>
                    </a:ext>
                  </a:extLst>
                </a:gridCol>
                <a:gridCol w="202056">
                  <a:extLst>
                    <a:ext uri="{9D8B030D-6E8A-4147-A177-3AD203B41FA5}">
                      <a16:colId xmlns:a16="http://schemas.microsoft.com/office/drawing/2014/main" val="3972780328"/>
                    </a:ext>
                  </a:extLst>
                </a:gridCol>
                <a:gridCol w="1403892">
                  <a:extLst>
                    <a:ext uri="{9D8B030D-6E8A-4147-A177-3AD203B41FA5}">
                      <a16:colId xmlns:a16="http://schemas.microsoft.com/office/drawing/2014/main" val="934848220"/>
                    </a:ext>
                  </a:extLst>
                </a:gridCol>
                <a:gridCol w="1246109">
                  <a:extLst>
                    <a:ext uri="{9D8B030D-6E8A-4147-A177-3AD203B41FA5}">
                      <a16:colId xmlns:a16="http://schemas.microsoft.com/office/drawing/2014/main" val="20003"/>
                    </a:ext>
                  </a:extLst>
                </a:gridCol>
                <a:gridCol w="783772">
                  <a:extLst>
                    <a:ext uri="{9D8B030D-6E8A-4147-A177-3AD203B41FA5}">
                      <a16:colId xmlns:a16="http://schemas.microsoft.com/office/drawing/2014/main" val="3157584541"/>
                    </a:ext>
                  </a:extLst>
                </a:gridCol>
                <a:gridCol w="1563395">
                  <a:extLst>
                    <a:ext uri="{9D8B030D-6E8A-4147-A177-3AD203B41FA5}">
                      <a16:colId xmlns:a16="http://schemas.microsoft.com/office/drawing/2014/main" val="2223287743"/>
                    </a:ext>
                  </a:extLst>
                </a:gridCol>
                <a:gridCol w="1983636">
                  <a:extLst>
                    <a:ext uri="{9D8B030D-6E8A-4147-A177-3AD203B41FA5}">
                      <a16:colId xmlns:a16="http://schemas.microsoft.com/office/drawing/2014/main" val="2763016424"/>
                    </a:ext>
                  </a:extLst>
                </a:gridCol>
                <a:gridCol w="422920">
                  <a:extLst>
                    <a:ext uri="{9D8B030D-6E8A-4147-A177-3AD203B41FA5}">
                      <a16:colId xmlns:a16="http://schemas.microsoft.com/office/drawing/2014/main" val="20005"/>
                    </a:ext>
                  </a:extLst>
                </a:gridCol>
                <a:gridCol w="2365535">
                  <a:extLst>
                    <a:ext uri="{9D8B030D-6E8A-4147-A177-3AD203B41FA5}">
                      <a16:colId xmlns:a16="http://schemas.microsoft.com/office/drawing/2014/main" val="627767965"/>
                    </a:ext>
                  </a:extLst>
                </a:gridCol>
              </a:tblGrid>
              <a:tr h="357589">
                <a:tc rowSpan="17">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Advice</a:t>
                      </a:r>
                      <a:endParaRPr sz="1800" u="none" strike="noStrike" cap="none" dirty="0">
                        <a:latin typeface="Raleway" pitchFamily="2" charset="0"/>
                      </a:endParaRPr>
                    </a:p>
                  </a:txBody>
                  <a:tcPr marL="66675" marR="66675" marT="66675" marB="6667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BC993"/>
                    </a:solidFill>
                  </a:tcPr>
                </a:tc>
                <a:tc gridSpan="2">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Pregnancy &amp; Birth</a:t>
                      </a:r>
                      <a:endParaRPr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hMerge="1">
                  <a:txBody>
                    <a:bodyPr/>
                    <a:lstStyle/>
                    <a:p>
                      <a:r>
                        <a:rPr lang="en-US" sz="1800" b="1" u="none" strike="noStrike" cap="none">
                          <a:solidFill>
                            <a:srgbClr val="000000"/>
                          </a:solidFill>
                          <a:latin typeface="Raleway" pitchFamily="2" charset="0"/>
                          <a:ea typeface="Raleway"/>
                          <a:cs typeface="Raleway"/>
                          <a:sym typeface="Raleway"/>
                        </a:rPr>
                        <a:t>0-5 Years</a:t>
                      </a:r>
                      <a:endParaRPr lang="en-US" sz="1800"/>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gridSpan="2">
                  <a:txBody>
                    <a:bodyPr/>
                    <a:lstStyle/>
                    <a:p>
                      <a:r>
                        <a:rPr lang="en-US" sz="1800" b="1" u="none" strike="noStrike" cap="none">
                          <a:solidFill>
                            <a:srgbClr val="000000"/>
                          </a:solidFill>
                          <a:latin typeface="Raleway" pitchFamily="2" charset="0"/>
                          <a:ea typeface="Raleway"/>
                          <a:cs typeface="Raleway"/>
                          <a:sym typeface="Raleway"/>
                        </a:rPr>
                        <a:t>0-5 Years</a:t>
                      </a:r>
                      <a:endParaRPr lang="es-CO"/>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hMerge="1">
                  <a:txBody>
                    <a:bodyPr/>
                    <a:lstStyle/>
                    <a:p>
                      <a:endParaRPr lang="en-US"/>
                    </a:p>
                  </a:txBody>
                  <a:tcPr>
                    <a:lnL w="19050" cap="flat" cmpd="sng" algn="ctr">
                      <a:solidFill>
                        <a:srgbClr val="000000"/>
                      </a:solidFill>
                      <a:prstDash val="solid"/>
                      <a:round/>
                      <a:headEnd type="none" w="sm" len="sm"/>
                      <a:tailEnd type="none" w="sm" len="sm"/>
                    </a:lnL>
                  </a:tcPr>
                </a:tc>
                <a:tc gridSpan="2">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Primary Years</a:t>
                      </a:r>
                      <a:endParaRPr sz="1800" u="none" strike="noStrike" cap="none" dirty="0">
                        <a:latin typeface="Raleway" pitchFamily="2" charset="0"/>
                      </a:endParaRPr>
                    </a:p>
                  </a:txBody>
                  <a:tcPr marL="66675" marR="66675" marT="66675" marB="66675" anchor="ctr">
                    <a:lnL w="19050" cap="flat" cmpd="sng" algn="ctr">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hMerge="1">
                  <a:txBody>
                    <a:bodyPr/>
                    <a:lstStyle/>
                    <a:p>
                      <a:endParaRPr lang="en-US"/>
                    </a:p>
                  </a:txBody>
                  <a:tcPr/>
                </a:tc>
                <a:tc gridSpan="2">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Secondary Years</a:t>
                      </a:r>
                      <a:endParaRPr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hMerge="1">
                  <a:txBody>
                    <a:bodyPr/>
                    <a:lstStyle/>
                    <a:p>
                      <a:endParaRPr lang="en-US"/>
                    </a:p>
                  </a:txBody>
                  <a:tcPr>
                    <a:lnL w="38100" cap="flat" cmpd="sng" algn="ctr">
                      <a:solidFill>
                        <a:schemeClr val="accent3">
                          <a:lumMod val="50000"/>
                        </a:schemeClr>
                      </a:solidFill>
                      <a:prstDash val="solid"/>
                      <a:round/>
                      <a:headEnd type="none" w="med" len="med"/>
                      <a:tailEnd type="none" w="med" len="med"/>
                    </a:lnL>
                  </a:tcPr>
                </a:tc>
                <a:tc gridSpan="2">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Transitions to Adulthood [16 years +] </a:t>
                      </a:r>
                      <a:endParaRPr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s-CO"/>
                    </a:p>
                  </a:txBody>
                  <a:tcPr/>
                </a:tc>
                <a:tc gridSpan="2">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General Practice Services &amp; Practice Nurses (all ages)</a:t>
                      </a: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algn="ctr"/>
                      <a:r>
                        <a:rPr lang="en-US" sz="1800" b="0" i="0" u="none" strike="noStrike" cap="none" dirty="0">
                          <a:solidFill>
                            <a:schemeClr val="tx1"/>
                          </a:solidFill>
                          <a:latin typeface="Raleway" pitchFamily="2" charset="0"/>
                          <a:sym typeface="Arial"/>
                        </a:rPr>
                        <a:t>Oldham Parent Carer Forum</a:t>
                      </a:r>
                      <a:endParaRPr lang="en-US" sz="1800"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8">
                  <a:txBody>
                    <a:bodyPr/>
                    <a:lstStyle/>
                    <a:p>
                      <a:pPr algn="ctr"/>
                      <a:r>
                        <a:rPr lang="en-US" sz="1800" b="0" i="0" u="none" strike="noStrike" cap="none" dirty="0">
                          <a:solidFill>
                            <a:schemeClr val="tx1"/>
                          </a:solidFill>
                          <a:latin typeface="Raleway" pitchFamily="2" charset="0"/>
                          <a:sym typeface="Arial"/>
                        </a:rPr>
                        <a:t>Oldham Parent </a:t>
                      </a:r>
                      <a:r>
                        <a:rPr lang="en-US" sz="1800" b="0" i="0" u="none" strike="noStrike" cap="none" dirty="0" err="1">
                          <a:solidFill>
                            <a:schemeClr val="tx1"/>
                          </a:solidFill>
                          <a:latin typeface="Raleway" pitchFamily="2" charset="0"/>
                          <a:sym typeface="Arial"/>
                        </a:rPr>
                        <a:t>Carer</a:t>
                      </a:r>
                      <a:r>
                        <a:rPr lang="en-US" sz="1800" b="0" i="0" u="none" strike="noStrike" cap="none" dirty="0">
                          <a:solidFill>
                            <a:schemeClr val="tx1"/>
                          </a:solidFill>
                          <a:latin typeface="Raleway" pitchFamily="2" charset="0"/>
                          <a:sym typeface="Arial"/>
                        </a:rPr>
                        <a:t> Forum</a:t>
                      </a:r>
                      <a:endParaRPr lang="es-CO" dirty="0"/>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lnT w="38100" cap="flat" cmpd="sng" algn="ctr">
                      <a:solidFill>
                        <a:schemeClr val="accent3">
                          <a:lumMod val="5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dirty="0"/>
                    </a:p>
                  </a:txBody>
                  <a:tcPr marL="66675" marR="66675" marT="66675" marB="66675"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38100" cap="flat" cmpd="sng" algn="ctr">
                      <a:noFill/>
                      <a:prstDash val="solid"/>
                      <a:round/>
                      <a:headEnd type="none" w="med" len="med"/>
                      <a:tailEnd type="none" w="med" len="med"/>
                    </a:lnB>
                  </a:tcPr>
                </a:tc>
                <a:tc hMerge="1">
                  <a:txBody>
                    <a:bodyPr/>
                    <a:lstStyle/>
                    <a:p>
                      <a:endParaRPr lang="es-CO"/>
                    </a:p>
                  </a:txBody>
                  <a:tcPr>
                    <a:lnL w="19050" cap="flat" cmpd="sng" algn="ctr">
                      <a:solidFill>
                        <a:srgbClr val="000000"/>
                      </a:solidFill>
                      <a:prstDash val="solid"/>
                      <a:round/>
                      <a:headEnd type="none" w="sm" len="sm"/>
                      <a:tailEnd type="none" w="sm" len="sm"/>
                    </a:lnL>
                    <a:lnT w="38100" cap="flat" cmpd="sng" algn="ctr">
                      <a:solidFill>
                        <a:schemeClr val="accent3">
                          <a:lumMod val="50000"/>
                        </a:schemeClr>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1"/>
                  </a:ext>
                </a:extLst>
              </a:tr>
              <a:tr h="0">
                <a:tc vMerge="1">
                  <a:txBody>
                    <a:bodyPr/>
                    <a:lstStyle/>
                    <a:p>
                      <a:endParaRPr lang="es-CO"/>
                    </a:p>
                  </a:txBody>
                  <a:tcPr/>
                </a:tc>
                <a:tc gridSpan="8">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s-MX" sz="1800" u="none" strike="noStrike" cap="none" dirty="0">
                          <a:solidFill>
                            <a:schemeClr val="tx1"/>
                          </a:solidFill>
                          <a:latin typeface="Raleway" pitchFamily="2" charset="0"/>
                        </a:rPr>
                        <a:t>Oldham </a:t>
                      </a:r>
                      <a:r>
                        <a:rPr lang="es-MX" sz="1800" u="none" strike="noStrike" cap="none" dirty="0" err="1">
                          <a:solidFill>
                            <a:schemeClr val="tx1"/>
                          </a:solidFill>
                          <a:latin typeface="Raleway" pitchFamily="2" charset="0"/>
                        </a:rPr>
                        <a:t>Family</a:t>
                      </a:r>
                      <a:r>
                        <a:rPr lang="es-MX" sz="1800" u="none" strike="noStrike" cap="none" dirty="0">
                          <a:solidFill>
                            <a:schemeClr val="tx1"/>
                          </a:solidFill>
                          <a:latin typeface="Raleway" pitchFamily="2" charset="0"/>
                        </a:rPr>
                        <a:t> </a:t>
                      </a:r>
                      <a:r>
                        <a:rPr lang="es-MX" sz="1800" u="none" strike="noStrike" cap="none" dirty="0" err="1">
                          <a:solidFill>
                            <a:schemeClr val="tx1"/>
                          </a:solidFill>
                          <a:latin typeface="Raleway" pitchFamily="2" charset="0"/>
                        </a:rPr>
                        <a:t>Hubs</a:t>
                      </a:r>
                      <a:endParaRPr lang="es-MX"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s-MX"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noFill/>
                      <a:prstDash val="solid"/>
                      <a:round/>
                      <a:headEnd type="none" w="med" len="med"/>
                      <a:tailEnd type="none" w="med" len="med"/>
                    </a:lnR>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66675" marR="66675" marT="66675" marB="66675" anchor="ctr">
                    <a:lnL w="38100" cap="flat" cmpd="sng" algn="ctr">
                      <a:no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3014558126"/>
                  </a:ext>
                </a:extLst>
              </a:tr>
              <a:tr h="0">
                <a:tc vMerge="1">
                  <a:txBody>
                    <a:bodyPr/>
                    <a:lstStyle/>
                    <a:p>
                      <a:endParaRPr lang="en-US"/>
                    </a:p>
                  </a:txBody>
                  <a:tcPr/>
                </a:tc>
                <a:tc gridSpan="3">
                  <a:txBody>
                    <a:bodyPr/>
                    <a:lstStyle/>
                    <a:p>
                      <a:pPr marL="0" marR="0" lvl="0" indent="0" algn="ctr" rtl="0">
                        <a:lnSpc>
                          <a:spcPct val="140025"/>
                        </a:lnSpc>
                        <a:spcBef>
                          <a:spcPts val="0"/>
                        </a:spcBef>
                        <a:spcAft>
                          <a:spcPts val="0"/>
                        </a:spcAft>
                        <a:buNone/>
                      </a:pPr>
                      <a:r>
                        <a:rPr lang="es-MX" sz="1800" u="none" strike="noStrike" cap="none" dirty="0">
                          <a:solidFill>
                            <a:schemeClr val="tx1"/>
                          </a:solidFill>
                          <a:latin typeface="Raleway" pitchFamily="2" charset="0"/>
                        </a:rPr>
                        <a:t>Oldham </a:t>
                      </a:r>
                      <a:r>
                        <a:rPr lang="es-MX" sz="1800" u="none" strike="noStrike" cap="none" dirty="0" err="1">
                          <a:solidFill>
                            <a:schemeClr val="tx1"/>
                          </a:solidFill>
                          <a:latin typeface="Raleway" pitchFamily="2" charset="0"/>
                        </a:rPr>
                        <a:t>Parenting</a:t>
                      </a:r>
                      <a:r>
                        <a:rPr lang="es-MX" sz="1800" u="none" strike="noStrike" cap="none" dirty="0">
                          <a:solidFill>
                            <a:schemeClr val="tx1"/>
                          </a:solidFill>
                          <a:latin typeface="Raleway" pitchFamily="2" charset="0"/>
                        </a:rPr>
                        <a:t> </a:t>
                      </a:r>
                      <a:r>
                        <a:rPr lang="es-MX" sz="1800" u="none" strike="noStrike" cap="none" dirty="0" err="1">
                          <a:solidFill>
                            <a:schemeClr val="tx1"/>
                          </a:solidFill>
                          <a:latin typeface="Raleway" pitchFamily="2" charset="0"/>
                        </a:rPr>
                        <a:t>Team</a:t>
                      </a:r>
                      <a:r>
                        <a:rPr lang="es-MX" sz="1800" u="none" strike="noStrike" cap="none" dirty="0">
                          <a:solidFill>
                            <a:schemeClr val="tx1"/>
                          </a:solidFill>
                          <a:latin typeface="Raleway" pitchFamily="2" charset="0"/>
                        </a:rPr>
                        <a:t> </a:t>
                      </a: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s-MX"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4">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s-CO" sz="1800" u="none" strike="noStrike" cap="none" dirty="0" err="1">
                          <a:solidFill>
                            <a:schemeClr val="tx1"/>
                          </a:solidFill>
                          <a:latin typeface="Raleway" pitchFamily="2" charset="0"/>
                        </a:rPr>
                        <a:t>MyHappyMind</a:t>
                      </a:r>
                      <a:r>
                        <a:rPr lang="es-CO" sz="1800" u="none" strike="noStrike" cap="none" dirty="0">
                          <a:solidFill>
                            <a:schemeClr val="tx1"/>
                          </a:solidFill>
                          <a:latin typeface="Raleway" pitchFamily="2" charset="0"/>
                        </a:rPr>
                        <a:t> (3-11 </a:t>
                      </a:r>
                      <a:r>
                        <a:rPr lang="es-CO" sz="1800" u="none" strike="noStrike" cap="none" dirty="0" err="1">
                          <a:solidFill>
                            <a:schemeClr val="tx1"/>
                          </a:solidFill>
                          <a:latin typeface="Raleway" pitchFamily="2" charset="0"/>
                        </a:rPr>
                        <a:t>years</a:t>
                      </a:r>
                      <a:r>
                        <a:rPr lang="es-CO" sz="1800" u="none" strike="noStrike" cap="none" dirty="0">
                          <a:solidFill>
                            <a:schemeClr val="tx1"/>
                          </a:solidFill>
                          <a:latin typeface="Raleway" pitchFamily="2" charset="0"/>
                        </a:rPr>
                        <a:t>)</a:t>
                      </a: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Oldham Parenting Team  </a:t>
                      </a: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66675" marR="66675" marT="66675" marB="66675" anchor="ctr">
                    <a:lnL w="38100" cap="flat" cmpd="sng" algn="ctr">
                      <a:no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7681499"/>
                  </a:ext>
                </a:extLst>
              </a:tr>
              <a:tr h="394527">
                <a:tc vMerge="1">
                  <a:txBody>
                    <a:bodyPr/>
                    <a:lstStyle/>
                    <a:p>
                      <a:endParaRPr lang="es-CO"/>
                    </a:p>
                  </a:txBody>
                  <a:tcPr/>
                </a:tc>
                <a:tc gridSpan="4">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Health Visitors</a:t>
                      </a: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3">
                          <a:lumMod val="50000"/>
                        </a:schemeClr>
                      </a:solidFill>
                      <a:prstDash val="solid"/>
                      <a:round/>
                      <a:headEnd type="none" w="med" len="med"/>
                      <a:tailEnd type="none" w="med" len="med"/>
                    </a:lnL>
                    <a:lnT w="38100" cap="flat" cmpd="sng" algn="ctr">
                      <a:solidFill>
                        <a:schemeClr val="accent3">
                          <a:lumMod val="50000"/>
                        </a:schemeClr>
                      </a:solidFill>
                      <a:prstDash val="solid"/>
                      <a:round/>
                      <a:headEnd type="none" w="med" len="med"/>
                      <a:tailEnd type="none" w="med" len="med"/>
                    </a:lnT>
                  </a:tcPr>
                </a:tc>
                <a:tc hMerge="1">
                  <a:txBody>
                    <a:bodyPr/>
                    <a:lstStyle/>
                    <a:p>
                      <a:endParaRPr lang="es-CO"/>
                    </a:p>
                  </a:txBody>
                  <a:tcPr>
                    <a:lnL w="38100" cap="flat" cmpd="sng" algn="ctr">
                      <a:solidFill>
                        <a:schemeClr val="accent3">
                          <a:lumMod val="50000"/>
                        </a:schemeClr>
                      </a:solidFill>
                      <a:prstDash val="solid"/>
                      <a:round/>
                      <a:headEnd type="none" w="med" len="med"/>
                      <a:tailEnd type="none" w="med" len="med"/>
                    </a:lnL>
                    <a:lnT w="38100" cap="flat" cmpd="sng" algn="ctr">
                      <a:solidFill>
                        <a:schemeClr val="accent3">
                          <a:lumMod val="50000"/>
                        </a:schemeClr>
                      </a:solidFill>
                      <a:prstDash val="solid"/>
                      <a:round/>
                      <a:headEnd type="none" w="med" len="med"/>
                      <a:tailEnd type="none" w="med" len="med"/>
                    </a:lnT>
                  </a:tcPr>
                </a:tc>
                <a:tc hMerge="1">
                  <a:txBody>
                    <a:bodyPr/>
                    <a:lstStyle/>
                    <a:p>
                      <a:endParaRPr lang="en-US"/>
                    </a:p>
                  </a:txBody>
                  <a:tcPr>
                    <a:lnL w="38100" cap="flat" cmpd="sng" algn="ctr">
                      <a:solidFill>
                        <a:schemeClr val="accent3">
                          <a:lumMod val="50000"/>
                        </a:schemeClr>
                      </a:solidFill>
                      <a:prstDash val="solid"/>
                      <a:round/>
                      <a:headEnd type="none" w="med" len="med"/>
                      <a:tailEnd type="none" w="med" len="med"/>
                    </a:lnL>
                    <a:lnT w="38100" cap="flat" cmpd="sng" algn="ctr">
                      <a:solidFill>
                        <a:schemeClr val="accent3">
                          <a:lumMod val="50000"/>
                        </a:schemeClr>
                      </a:solidFill>
                      <a:prstDash val="solid"/>
                      <a:round/>
                      <a:headEnd type="none" w="med" len="med"/>
                      <a:tailEnd type="none" w="med" len="med"/>
                    </a:lnT>
                  </a:tcPr>
                </a:tc>
                <a:tc gridSpan="6">
                  <a:txBody>
                    <a:bodyPr/>
                    <a:lstStyle/>
                    <a:p>
                      <a:pPr marL="0" marR="0" lvl="0" indent="0" algn="ctr" rtl="0">
                        <a:lnSpc>
                          <a:spcPct val="140025"/>
                        </a:lnSpc>
                        <a:spcBef>
                          <a:spcPts val="0"/>
                        </a:spcBef>
                        <a:spcAft>
                          <a:spcPts val="0"/>
                        </a:spcAft>
                        <a:buNone/>
                      </a:pPr>
                      <a:r>
                        <a:rPr lang="es-CO" sz="1800" u="none" strike="noStrike" cap="none" dirty="0">
                          <a:solidFill>
                            <a:schemeClr val="tx1"/>
                          </a:solidFill>
                          <a:latin typeface="Raleway" pitchFamily="2" charset="0"/>
                        </a:rPr>
                        <a:t>Mental </a:t>
                      </a:r>
                      <a:r>
                        <a:rPr lang="es-CO" sz="1800" u="none" strike="noStrike" cap="none" dirty="0" err="1">
                          <a:solidFill>
                            <a:schemeClr val="tx1"/>
                          </a:solidFill>
                          <a:latin typeface="Raleway" pitchFamily="2" charset="0"/>
                        </a:rPr>
                        <a:t>Health</a:t>
                      </a:r>
                      <a:r>
                        <a:rPr lang="es-CO" sz="1800" u="none" strike="noStrike" cap="none" dirty="0">
                          <a:solidFill>
                            <a:schemeClr val="tx1"/>
                          </a:solidFill>
                          <a:latin typeface="Raleway" pitchFamily="2" charset="0"/>
                        </a:rPr>
                        <a:t> In </a:t>
                      </a:r>
                      <a:r>
                        <a:rPr lang="es-CO" sz="1800" u="none" strike="noStrike" cap="none" dirty="0" err="1">
                          <a:solidFill>
                            <a:schemeClr val="tx1"/>
                          </a:solidFill>
                          <a:latin typeface="Raleway" pitchFamily="2" charset="0"/>
                        </a:rPr>
                        <a:t>Education</a:t>
                      </a:r>
                      <a:r>
                        <a:rPr lang="es-CO" sz="1800" u="none" strike="noStrike" cap="none" dirty="0">
                          <a:solidFill>
                            <a:schemeClr val="tx1"/>
                          </a:solidFill>
                          <a:latin typeface="Raleway" pitchFamily="2" charset="0"/>
                        </a:rPr>
                        <a:t> (</a:t>
                      </a:r>
                      <a:r>
                        <a:rPr lang="es-CO" sz="1800" u="none" strike="noStrike" cap="none" dirty="0" err="1">
                          <a:solidFill>
                            <a:schemeClr val="tx1"/>
                          </a:solidFill>
                          <a:latin typeface="Raleway" pitchFamily="2" charset="0"/>
                        </a:rPr>
                        <a:t>primary</a:t>
                      </a:r>
                      <a:r>
                        <a:rPr lang="es-CO" sz="1800" u="none" strike="noStrike" cap="none" dirty="0">
                          <a:solidFill>
                            <a:schemeClr val="tx1"/>
                          </a:solidFill>
                          <a:latin typeface="Raleway" pitchFamily="2" charset="0"/>
                        </a:rPr>
                        <a:t> </a:t>
                      </a:r>
                      <a:r>
                        <a:rPr lang="es-CO" sz="1800" u="none" strike="noStrike" cap="none" dirty="0" err="1">
                          <a:solidFill>
                            <a:schemeClr val="tx1"/>
                          </a:solidFill>
                          <a:latin typeface="Raleway" pitchFamily="2" charset="0"/>
                        </a:rPr>
                        <a:t>to</a:t>
                      </a:r>
                      <a:r>
                        <a:rPr lang="es-CO" sz="1800" u="none" strike="noStrike" cap="none" dirty="0">
                          <a:solidFill>
                            <a:schemeClr val="tx1"/>
                          </a:solidFill>
                          <a:latin typeface="Raleway" pitchFamily="2" charset="0"/>
                        </a:rPr>
                        <a:t> 18yrs)</a:t>
                      </a: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19050" cap="flat" cmpd="sng" algn="ctr">
                      <a:solidFill>
                        <a:srgbClr val="000000"/>
                      </a:solidFill>
                      <a:prstDash val="solid"/>
                      <a:round/>
                      <a:headEnd type="none" w="sm" len="sm"/>
                      <a:tailEnd type="none" w="sm" len="sm"/>
                    </a:lnL>
                    <a:lnR w="38100" cap="flat" cmpd="sng" algn="ctr">
                      <a:no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38100" cap="flat" cmpd="sng" algn="ctr">
                      <a:no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r h="394527">
                <a:tc vMerge="1">
                  <a:txBody>
                    <a:bodyPr/>
                    <a:lstStyle/>
                    <a:p>
                      <a:endParaRPr lang="en-US"/>
                    </a:p>
                  </a:txBody>
                  <a:tcPr/>
                </a:tc>
                <a:tc gridSpan="3">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rPr>
                        <a:t>Oldham Early Attachment Service (from pregnancy to baby’s second birthday)</a:t>
                      </a: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n-US"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lang="en-US"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B w="38100" cap="flat" cmpd="sng" algn="ctr">
                      <a:solidFill>
                        <a:schemeClr val="accent3">
                          <a:lumMod val="50000"/>
                        </a:schemeClr>
                      </a:solidFill>
                      <a:prstDash val="solid"/>
                      <a:round/>
                      <a:headEnd type="none" w="med" len="med"/>
                      <a:tailEnd type="none" w="med" len="med"/>
                    </a:lnB>
                  </a:tcPr>
                </a:tc>
                <a:tc gridSpan="7">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rPr>
                        <a:t>Centre Of Wellbeing, Training &amp; Culture</a:t>
                      </a: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noFill/>
                      <a:prstDash val="solid"/>
                      <a:round/>
                      <a:headEnd type="none" w="sm" len="sm"/>
                      <a:tailEnd type="none" w="sm" len="sm"/>
                    </a:lnT>
                    <a:lnB w="38100" cap="flat" cmpd="sng" algn="ctr">
                      <a:no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lnT w="12700" cmpd="sng">
                      <a:noFill/>
                      <a:prstDash val="solid"/>
                    </a:lnT>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38100" cap="flat" cmpd="sng" algn="ctr">
                      <a:no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08302548"/>
                  </a:ext>
                </a:extLst>
              </a:tr>
              <a:tr h="0">
                <a:tc vMerge="1">
                  <a:txBody>
                    <a:bodyPr/>
                    <a:lstStyle/>
                    <a:p>
                      <a:endParaRPr lang="es-CO"/>
                    </a:p>
                  </a:txBody>
                  <a:tcPr/>
                </a:tc>
                <a:tc gridSpan="3">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Family Nurse Partnership</a:t>
                      </a: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hMerge="1">
                  <a:txBody>
                    <a:bodyPr/>
                    <a:lstStyle/>
                    <a:p>
                      <a:endParaRPr lang="es-CO"/>
                    </a:p>
                  </a:txBody>
                  <a:tcPr>
                    <a:lnT>
                      <a:noFill/>
                    </a:lnT>
                  </a:tcPr>
                </a:tc>
                <a:tc gridSpan="3">
                  <a:txBody>
                    <a:bodyPr/>
                    <a:lstStyle/>
                    <a:p>
                      <a:pPr marL="0" marR="0" lvl="0" indent="0" algn="ctr" rtl="0">
                        <a:lnSpc>
                          <a:spcPct val="140025"/>
                        </a:lnSpc>
                        <a:spcBef>
                          <a:spcPts val="0"/>
                        </a:spcBef>
                        <a:spcAft>
                          <a:spcPts val="0"/>
                        </a:spcAft>
                        <a:buNone/>
                      </a:pPr>
                      <a:r>
                        <a:rPr lang="es-CO" sz="1800" u="none" strike="noStrike" cap="none" dirty="0" err="1">
                          <a:solidFill>
                            <a:schemeClr val="tx1"/>
                          </a:solidFill>
                          <a:latin typeface="Raleway" pitchFamily="2" charset="0"/>
                        </a:rPr>
                        <a:t>Autism</a:t>
                      </a:r>
                      <a:r>
                        <a:rPr lang="es-CO" sz="1800" u="none" strike="noStrike" cap="none" dirty="0">
                          <a:solidFill>
                            <a:schemeClr val="tx1"/>
                          </a:solidFill>
                          <a:latin typeface="Raleway" pitchFamily="2" charset="0"/>
                        </a:rPr>
                        <a:t> </a:t>
                      </a:r>
                      <a:r>
                        <a:rPr lang="es-CO" sz="1800" u="none" strike="noStrike" cap="none" dirty="0" err="1">
                          <a:solidFill>
                            <a:schemeClr val="tx1"/>
                          </a:solidFill>
                          <a:latin typeface="Raleway" pitchFamily="2" charset="0"/>
                        </a:rPr>
                        <a:t>Youth</a:t>
                      </a:r>
                      <a:r>
                        <a:rPr lang="es-CO" sz="1800" u="none" strike="noStrike" cap="none" dirty="0">
                          <a:solidFill>
                            <a:schemeClr val="tx1"/>
                          </a:solidFill>
                          <a:latin typeface="Raleway" pitchFamily="2" charset="0"/>
                        </a:rPr>
                        <a:t> Club (AYC)</a:t>
                      </a: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mpd="sng">
                      <a:noFill/>
                      <a:prstDash val="solid"/>
                    </a:lnL>
                  </a:tcPr>
                </a:tc>
                <a:tc gridSpan="2">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66675" marR="66675" marT="66675" marB="66675" anchor="ctr">
                    <a:lnL w="38100" cap="flat" cmpd="sng" algn="ctr">
                      <a:no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0">
                <a:tc vMerge="1">
                  <a:txBody>
                    <a:bodyPr/>
                    <a:lstStyle/>
                    <a:p>
                      <a:endParaRPr lang="en-US"/>
                    </a:p>
                  </a:txBody>
                  <a:tcPr>
                    <a:lnT w="19050" cap="flat" cmpd="sng" algn="ctr">
                      <a:solidFill>
                        <a:srgbClr val="000000"/>
                      </a:solidFill>
                      <a:prstDash val="solid"/>
                      <a:round/>
                      <a:headEnd type="none" w="sm" len="sm"/>
                      <a:tailEnd type="none" w="sm" len="sm"/>
                    </a:lnT>
                  </a:tcPr>
                </a:tc>
                <a:tc rowSpan="4">
                  <a:txBody>
                    <a:bodyPr/>
                    <a:lstStyle/>
                    <a:p>
                      <a:pPr algn="ctr"/>
                      <a:endParaRPr lang="en-US" sz="1800" dirty="0">
                        <a:solidFill>
                          <a:schemeClr val="tx1"/>
                        </a:solidFill>
                        <a:latin typeface="Raleway" pitchFamily="2" charset="0"/>
                      </a:endParaRPr>
                    </a:p>
                  </a:txBody>
                  <a:tcPr>
                    <a:lnL w="38100" cap="flat" cmpd="sng" algn="ctr">
                      <a:solidFill>
                        <a:schemeClr val="accent3">
                          <a:lumMod val="50000"/>
                        </a:schemeClr>
                      </a:solidFill>
                      <a:prstDash val="solid"/>
                      <a:round/>
                      <a:headEnd type="none" w="med" len="med"/>
                      <a:tailEnd type="none" w="med" len="med"/>
                    </a:lnL>
                    <a:lnR w="12700" cmpd="sng">
                      <a:noFill/>
                      <a:prstDash val="soli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rowSpan="2" gridSpan="3">
                  <a:txBody>
                    <a:bodyPr/>
                    <a:lstStyle/>
                    <a:p>
                      <a:pPr algn="ctr"/>
                      <a:endParaRPr lang="en-US" sz="1800" dirty="0">
                        <a:solidFill>
                          <a:schemeClr val="tx1"/>
                        </a:solidFill>
                        <a:latin typeface="Raleway" pitchFamily="2" charset="0"/>
                      </a:endParaRPr>
                    </a:p>
                  </a:txBody>
                  <a:tcPr>
                    <a:lnL w="12700" cmpd="sng">
                      <a:noFill/>
                      <a:prstDash val="soli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rowSpan="2" hMerge="1">
                  <a:txBody>
                    <a:bodyPr/>
                    <a:lstStyle/>
                    <a:p>
                      <a:endParaRPr lang="es-CO"/>
                    </a:p>
                  </a:txBody>
                  <a:tcPr>
                    <a:lnL w="38100" cap="flat" cmpd="sng" algn="ctr">
                      <a:solidFill>
                        <a:schemeClr val="accent3">
                          <a:lumMod val="50000"/>
                        </a:schemeClr>
                      </a:solidFill>
                      <a:prstDash val="solid"/>
                      <a:round/>
                      <a:headEnd type="none" w="med" len="med"/>
                      <a:tailEnd type="none" w="med" len="med"/>
                    </a:lnL>
                    <a:lnT w="38100" cap="flat" cmpd="sng" algn="ctr">
                      <a:solidFill>
                        <a:schemeClr val="accent3">
                          <a:lumMod val="50000"/>
                        </a:schemeClr>
                      </a:solidFill>
                      <a:prstDash val="solid"/>
                      <a:round/>
                      <a:headEnd type="none" w="med" len="med"/>
                      <a:tailEnd type="none" w="med" len="med"/>
                    </a:lnT>
                  </a:tcPr>
                </a:tc>
                <a:tc rowSpan="2" hMerge="1">
                  <a:txBody>
                    <a:bodyPr/>
                    <a:lstStyle/>
                    <a:p>
                      <a:endParaRPr lang="en-US"/>
                    </a:p>
                  </a:txBody>
                  <a:tcPr>
                    <a:lnL w="38100" cap="flat" cmpd="sng" algn="ctr">
                      <a:solidFill>
                        <a:schemeClr val="accent3">
                          <a:lumMod val="50000"/>
                        </a:schemeClr>
                      </a:solidFill>
                      <a:prstDash val="solid"/>
                      <a:round/>
                      <a:headEnd type="none" w="med" len="med"/>
                      <a:tailEnd type="none" w="med" len="med"/>
                    </a:lnL>
                    <a:lnT w="12700" cmpd="sng">
                      <a:noFill/>
                      <a:prstDash val="solid"/>
                    </a:lnT>
                  </a:tcPr>
                </a:tc>
                <a:tc gridSpan="6">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rPr>
                        <a:t>Oldham SEND Workshops – Autism Post Diagnosis workshops</a:t>
                      </a: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lnL w="19050" cap="flat" cmpd="sng" algn="ctr">
                      <a:solidFill>
                        <a:srgbClr val="000000"/>
                      </a:solidFill>
                      <a:prstDash val="solid"/>
                      <a:round/>
                      <a:headEnd type="none" w="sm" len="sm"/>
                      <a:tailEnd type="none" w="sm" len="sm"/>
                    </a:lnL>
                    <a:lnT w="38100" cap="flat" cmpd="sng" algn="ctr">
                      <a:solidFill>
                        <a:schemeClr val="accent3">
                          <a:lumMod val="50000"/>
                        </a:schemeClr>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507316365"/>
                  </a:ext>
                </a:extLst>
              </a:tr>
              <a:tr h="394527">
                <a:tc v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100" u="none" strike="noStrike" cap="none"/>
                    </a:p>
                  </a:txBody>
                  <a:tcPr marL="66675" marR="66675" marT="66675" marB="666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3" vMerge="1">
                  <a:txBody>
                    <a:bodyPr/>
                    <a:lstStyle/>
                    <a:p>
                      <a:endParaRPr lang="en-US"/>
                    </a:p>
                  </a:txBody>
                  <a:tcPr/>
                </a:tc>
                <a:tc hMerge="1" vMerge="1">
                  <a:txBody>
                    <a:bodyPr/>
                    <a:lstStyle/>
                    <a:p>
                      <a:endParaRPr lang="es-CO"/>
                    </a:p>
                  </a:txBody>
                  <a:tcPr/>
                </a:tc>
                <a:tc hMerge="1" vMerge="1">
                  <a:txBody>
                    <a:bodyPr/>
                    <a:lstStyle/>
                    <a:p>
                      <a:endParaRPr lang="en-US"/>
                    </a:p>
                  </a:txBody>
                  <a:tcPr/>
                </a:tc>
                <a:tc gridSpan="6">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Oldham Young Carers (8-18 years)</a:t>
                      </a: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394527">
                <a:tc vMerge="1">
                  <a:txBody>
                    <a:bodyPr/>
                    <a:lstStyle/>
                    <a:p>
                      <a:endParaRPr lang="en-US"/>
                    </a:p>
                  </a:txBody>
                  <a:tcPr/>
                </a:tc>
                <a:tc vMerge="1">
                  <a:txBody>
                    <a:bodyPr/>
                    <a:lstStyle/>
                    <a:p>
                      <a:endParaRPr lang="en-US"/>
                    </a:p>
                  </a:txBody>
                  <a:tcPr/>
                </a:tc>
                <a:tc gridSpan="9">
                  <a:txBody>
                    <a:bodyPr/>
                    <a:lstStyle/>
                    <a:p>
                      <a:pPr algn="ctr"/>
                      <a:r>
                        <a:rPr lang="en-US" sz="1800" b="0" i="0" u="none" strike="noStrike" cap="none" dirty="0">
                          <a:solidFill>
                            <a:schemeClr val="tx1"/>
                          </a:solidFill>
                          <a:latin typeface="Raleway" pitchFamily="2" charset="0"/>
                          <a:sym typeface="Arial"/>
                        </a:rPr>
                        <a:t>Chat Health (Parents and carers of 5–19-year-olds and 11-19 years old)</a:t>
                      </a:r>
                      <a:endParaRPr lang="en-US" sz="1800"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pPr marL="0" marR="0" lvl="0" indent="0" algn="ctr" rtl="0">
                        <a:lnSpc>
                          <a:spcPct val="140025"/>
                        </a:lnSpc>
                        <a:spcBef>
                          <a:spcPts val="0"/>
                        </a:spcBef>
                        <a:spcAft>
                          <a:spcPts val="0"/>
                        </a:spcAft>
                        <a:buClr>
                          <a:srgbClr val="000000"/>
                        </a:buClr>
                        <a:buFont typeface="Arial"/>
                        <a:buNone/>
                      </a:pPr>
                      <a:endParaRPr lang="en-US" sz="1800" b="0" i="0" u="none" strike="noStrike" cap="none" dirty="0">
                        <a:solidFill>
                          <a:srgbClr val="000000"/>
                        </a:solidFill>
                        <a:latin typeface="Raleway" pitchFamily="2" charset="0"/>
                        <a:sym typeface="Arial"/>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89633056"/>
                  </a:ext>
                </a:extLst>
              </a:tr>
              <a:tr h="394527">
                <a:tc v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100" u="none" strike="noStrike" cap="none"/>
                    </a:p>
                  </a:txBody>
                  <a:tcPr marL="66675" marR="66675" marT="66675" marB="666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8">
                  <a:txBody>
                    <a:bodyPr/>
                    <a:lstStyle/>
                    <a:p>
                      <a:pPr algn="ctr"/>
                      <a:r>
                        <a:rPr lang="en-US" sz="1800" b="0" i="0" u="none" strike="noStrike" cap="none" dirty="0">
                          <a:solidFill>
                            <a:schemeClr val="tx1"/>
                          </a:solidFill>
                          <a:latin typeface="Raleway" pitchFamily="2" charset="0"/>
                          <a:sym typeface="Arial"/>
                        </a:rPr>
                        <a:t>Oldham SEND Information Advice and Support Service (SEND IASS)</a:t>
                      </a:r>
                      <a:endParaRPr lang="en-US" sz="1800"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lnL w="38100" cap="flat" cmpd="sng" algn="ctr">
                      <a:solidFill>
                        <a:schemeClr val="accent3">
                          <a:lumMod val="50000"/>
                        </a:schemeClr>
                      </a:solidFill>
                      <a:prstDash val="solid"/>
                      <a:round/>
                      <a:headEnd type="none" w="med" len="med"/>
                      <a:tailEnd type="none" w="med" len="med"/>
                    </a:lnL>
                  </a:tcPr>
                </a:tc>
                <a:tc hMerge="1">
                  <a:txBody>
                    <a:bodyPr/>
                    <a:lstStyle/>
                    <a:p>
                      <a:endParaRPr lang="en-US"/>
                    </a:p>
                  </a:txBody>
                  <a:tcPr>
                    <a:lnL w="38100" cap="flat" cmpd="sng" algn="ctr">
                      <a:solidFill>
                        <a:schemeClr val="accent3">
                          <a:lumMod val="50000"/>
                        </a:schemeClr>
                      </a:solidFill>
                      <a:prstDash val="solid"/>
                      <a:round/>
                      <a:headEnd type="none" w="med" len="med"/>
                      <a:tailEnd type="none" w="med" len="med"/>
                    </a:lnL>
                  </a:tcPr>
                </a:tc>
                <a:tc hMerge="1">
                  <a:txBody>
                    <a:bodyPr/>
                    <a:lstStyle/>
                    <a:p>
                      <a:pPr marL="0" marR="0" lvl="0" indent="0" algn="ctr" rtl="0">
                        <a:lnSpc>
                          <a:spcPct val="140025"/>
                        </a:lnSpc>
                        <a:spcBef>
                          <a:spcPts val="0"/>
                        </a:spcBef>
                        <a:spcAft>
                          <a:spcPts val="0"/>
                        </a:spcAft>
                        <a:buClr>
                          <a:srgbClr val="000000"/>
                        </a:buClr>
                        <a:buFont typeface="Arial"/>
                        <a:buNone/>
                      </a:pPr>
                      <a:endParaRPr lang="en-US" sz="1800" b="0" i="0" u="none" strike="noStrike" cap="none" dirty="0">
                        <a:solidFill>
                          <a:srgbClr val="000000"/>
                        </a:solidFill>
                        <a:latin typeface="Raleway" pitchFamily="2" charset="0"/>
                        <a:sym typeface="Arial"/>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lnL w="38100" cap="flat" cmpd="sng" algn="ctr">
                      <a:solidFill>
                        <a:schemeClr val="accent3">
                          <a:lumMod val="50000"/>
                        </a:schemeClr>
                      </a:solidFill>
                      <a:prstDash val="solid"/>
                      <a:round/>
                      <a:headEnd type="none" w="med" len="med"/>
                      <a:tailEnd type="none" w="med" len="med"/>
                    </a:lnL>
                  </a:tcPr>
                </a:tc>
                <a:tc hMerge="1">
                  <a:txBody>
                    <a:bodyPr/>
                    <a:lstStyle/>
                    <a:p>
                      <a:endParaRPr lang="es-CO"/>
                    </a:p>
                  </a:txBody>
                  <a:tcPr>
                    <a:lnL w="38100" cap="flat" cmpd="sng" algn="ctr">
                      <a:solidFill>
                        <a:schemeClr val="accent3">
                          <a:lumMod val="50000"/>
                        </a:schemeClr>
                      </a:solidFill>
                      <a:prstDash val="solid"/>
                      <a:round/>
                      <a:headEnd type="none" w="med" len="med"/>
                      <a:tailEnd type="none" w="med" len="med"/>
                    </a:lnL>
                  </a:tcPr>
                </a:tc>
                <a:tc>
                  <a:txBody>
                    <a:bodyPr/>
                    <a:lstStyle/>
                    <a:p>
                      <a:pPr marL="0" marR="0" lvl="0" indent="0" algn="ctr" rtl="0">
                        <a:lnSpc>
                          <a:spcPct val="140025"/>
                        </a:lnSpc>
                        <a:spcBef>
                          <a:spcPts val="0"/>
                        </a:spcBef>
                        <a:spcAft>
                          <a:spcPts val="0"/>
                        </a:spcAft>
                        <a:buClr>
                          <a:srgbClr val="000000"/>
                        </a:buClr>
                        <a:buFont typeface="Arial"/>
                        <a:buNone/>
                      </a:pPr>
                      <a:endParaRPr lang="en-US" sz="1800" b="0" i="0" u="none" strike="noStrike" cap="none" dirty="0">
                        <a:solidFill>
                          <a:srgbClr val="000000"/>
                        </a:solidFill>
                        <a:latin typeface="Raleway" pitchFamily="2" charset="0"/>
                        <a:sym typeface="Arial"/>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0">
                <a:tc vMerge="1">
                  <a:txBody>
                    <a:bodyPr/>
                    <a:lstStyle/>
                    <a:p>
                      <a:endParaRPr lang="en-US"/>
                    </a:p>
                  </a:txBody>
                  <a:tcPr/>
                </a:tc>
                <a:tc gridSpan="10">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dirty="0">
                          <a:solidFill>
                            <a:schemeClr val="tx1"/>
                          </a:solidFill>
                          <a:latin typeface="Raleway" pitchFamily="2" charset="0"/>
                        </a:rPr>
                        <a:t>Street Games</a:t>
                      </a: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3609175"/>
                  </a:ext>
                </a:extLst>
              </a:tr>
              <a:tr h="0">
                <a:tc vMerge="1">
                  <a:txBody>
                    <a:bodyPr/>
                    <a:lstStyle/>
                    <a:p>
                      <a:endParaRPr lang="es-CO"/>
                    </a:p>
                  </a:txBody>
                  <a:tcPr/>
                </a:tc>
                <a:tc gridSpan="6">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Ghazali Trust</a:t>
                      </a: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3">
                          <a:lumMod val="50000"/>
                        </a:schemeClr>
                      </a:solidFill>
                      <a:prstDash val="solid"/>
                      <a:round/>
                      <a:headEnd type="none" w="med" len="med"/>
                      <a:tailEnd type="none" w="med" len="med"/>
                    </a:lnL>
                    <a:lnT w="38100" cap="flat" cmpd="sng" algn="ctr">
                      <a:solidFill>
                        <a:schemeClr val="accent3">
                          <a:lumMod val="50000"/>
                        </a:schemeClr>
                      </a:solidFill>
                      <a:prstDash val="solid"/>
                      <a:round/>
                      <a:headEnd type="none" w="med" len="med"/>
                      <a:tailEnd type="none" w="med" len="med"/>
                    </a:lnT>
                  </a:tcPr>
                </a:tc>
                <a:tc hMerge="1">
                  <a:txBody>
                    <a:bodyPr/>
                    <a:lstStyle/>
                    <a:p>
                      <a:endParaRPr lang="es-CO"/>
                    </a:p>
                  </a:txBody>
                  <a:tcPr>
                    <a:lnL w="38100" cap="flat" cmpd="sng" algn="ctr">
                      <a:solidFill>
                        <a:schemeClr val="accent3">
                          <a:lumMod val="50000"/>
                        </a:schemeClr>
                      </a:solidFill>
                      <a:prstDash val="solid"/>
                      <a:round/>
                      <a:headEnd type="none" w="med" len="med"/>
                      <a:tailEnd type="none" w="med" len="med"/>
                    </a:lnL>
                  </a:tcPr>
                </a:tc>
                <a:tc hMerge="1">
                  <a:txBody>
                    <a:bodyPr/>
                    <a:lstStyle/>
                    <a:p>
                      <a:endParaRPr lang="en-US"/>
                    </a:p>
                  </a:txBody>
                  <a:tcPr>
                    <a:lnL w="38100" cap="flat" cmpd="sng" algn="ctr">
                      <a:solidFill>
                        <a:schemeClr val="accent3">
                          <a:lumMod val="50000"/>
                        </a:schemeClr>
                      </a:solidFill>
                      <a:prstDash val="solid"/>
                      <a:round/>
                      <a:headEnd type="none" w="med" len="med"/>
                      <a:tailEnd type="none" w="med" len="med"/>
                    </a:lnL>
                  </a:tcPr>
                </a:tc>
                <a:tc hMerge="1">
                  <a:txBody>
                    <a:bodyPr/>
                    <a:lstStyle/>
                    <a:p>
                      <a:endParaRPr lang="es-CO"/>
                    </a:p>
                  </a:txBody>
                  <a:tcPr>
                    <a:lnL w="38100" cap="flat" cmpd="sng" algn="ctr">
                      <a:solidFill>
                        <a:schemeClr val="accent3">
                          <a:lumMod val="50000"/>
                        </a:schemeClr>
                      </a:solidFill>
                      <a:prstDash val="solid"/>
                      <a:round/>
                      <a:headEnd type="none" w="med" len="med"/>
                      <a:tailEnd type="none" w="med" len="med"/>
                    </a:lnL>
                    <a:lnT w="38100" cap="flat" cmpd="sng" algn="ctr">
                      <a:solidFill>
                        <a:schemeClr val="accent3">
                          <a:lumMod val="50000"/>
                        </a:schemeClr>
                      </a:solidFill>
                      <a:prstDash val="solid"/>
                      <a:round/>
                      <a:headEnd type="none" w="med" len="med"/>
                      <a:tailEnd type="none" w="med" len="med"/>
                    </a:lnT>
                  </a:tcPr>
                </a:tc>
                <a:tc hMerge="1">
                  <a:txBody>
                    <a:bodyPr/>
                    <a:lstStyle/>
                    <a:p>
                      <a:endParaRPr lang="en-US"/>
                    </a:p>
                  </a:txBody>
                  <a:tcPr/>
                </a:tc>
                <a:tc gridSpan="4">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Positive Steps -Independent Impartial Carers Guidance</a:t>
                      </a: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10007"/>
                  </a:ext>
                </a:extLst>
              </a:tr>
              <a:tr h="0">
                <a:tc vMerge="1">
                  <a:txBody>
                    <a:bodyPr/>
                    <a:lstStyle/>
                    <a:p>
                      <a:endParaRPr lang="es-CO"/>
                    </a:p>
                  </a:txBody>
                  <a:tcPr/>
                </a:tc>
                <a:tc gridSpan="10">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Early Help </a:t>
                      </a: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pPr marL="0" marR="0" lvl="0" indent="0" algn="ctr" rtl="0">
                        <a:lnSpc>
                          <a:spcPct val="140025"/>
                        </a:lnSpc>
                        <a:spcBef>
                          <a:spcPts val="0"/>
                        </a:spcBef>
                        <a:spcAft>
                          <a:spcPts val="0"/>
                        </a:spcAft>
                        <a:buNone/>
                      </a:pPr>
                      <a:endParaRPr sz="1100" u="none" strike="noStrike" cap="none"/>
                    </a:p>
                  </a:txBody>
                  <a:tcPr marL="66675" marR="66675" marT="66675" marB="66675"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B w="19050" cap="flat" cmpd="sng" algn="ctr">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8"/>
                  </a:ext>
                </a:extLst>
              </a:tr>
              <a:tr h="337850">
                <a:tc vMerge="1">
                  <a:txBody>
                    <a:bodyPr/>
                    <a:lstStyle/>
                    <a:p>
                      <a:endParaRPr lang="en-US"/>
                    </a:p>
                  </a:txBody>
                  <a:tcPr/>
                </a:tc>
                <a:tc rowSpan="3" gridSpan="2">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rowSpan="3" hMerge="1">
                  <a:txBody>
                    <a:bodyPr/>
                    <a:lstStyle/>
                    <a:p>
                      <a:endParaRPr lang="en-US"/>
                    </a:p>
                  </a:txBody>
                  <a:tcPr>
                    <a:lnL w="38100" cap="flat" cmpd="sng" algn="ctr">
                      <a:solidFill>
                        <a:schemeClr val="accent3">
                          <a:lumMod val="50000"/>
                        </a:schemeClr>
                      </a:solidFill>
                      <a:prstDash val="solid"/>
                      <a:round/>
                      <a:headEnd type="none" w="med" len="med"/>
                      <a:tailEnd type="none" w="med" len="med"/>
                    </a:lnL>
                  </a:tcPr>
                </a:tc>
                <a:tc gridSpan="8">
                  <a:txBody>
                    <a:bodyPr/>
                    <a:lstStyle/>
                    <a:p>
                      <a:r>
                        <a:rPr lang="en-US" sz="1800" b="0" i="0" u="none" strike="noStrike" cap="none">
                          <a:solidFill>
                            <a:schemeClr val="tx1"/>
                          </a:solidFill>
                          <a:latin typeface="Raleway" pitchFamily="2" charset="0"/>
                          <a:sym typeface="Arial"/>
                        </a:rPr>
                        <a:t>Oldham Short Breaks Play and Leisure provision </a:t>
                      </a:r>
                      <a:endParaRPr lang="es-CO"/>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lnL w="19050" cap="flat" cmpd="sng" algn="ctr">
                      <a:solidFill>
                        <a:srgbClr val="000000"/>
                      </a:solidFill>
                      <a:prstDash val="solid"/>
                      <a:round/>
                      <a:headEnd type="none" w="sm" len="sm"/>
                      <a:tailEnd type="none" w="sm" len="sm"/>
                    </a:lnL>
                    <a:lnT w="19050" cap="flat" cmpd="sng" algn="ctr">
                      <a:solidFill>
                        <a:srgbClr val="000000"/>
                      </a:solidFill>
                      <a:prstDash val="solid"/>
                      <a:round/>
                      <a:headEnd type="none" w="sm" len="sm"/>
                      <a:tailEnd type="none" w="sm" len="sm"/>
                    </a:lnT>
                  </a:tcPr>
                </a:tc>
                <a:tc hMerge="1">
                  <a:txBody>
                    <a:bodyPr/>
                    <a:lstStyle/>
                    <a:p>
                      <a:endParaRPr lang="en-US"/>
                    </a:p>
                  </a:txBody>
                  <a:tcPr/>
                </a:tc>
                <a:extLst>
                  <a:ext uri="{0D108BD9-81ED-4DB2-BD59-A6C34878D82A}">
                    <a16:rowId xmlns:a16="http://schemas.microsoft.com/office/drawing/2014/main" val="784455053"/>
                  </a:ext>
                </a:extLst>
              </a:tr>
              <a:tr h="337850">
                <a:tc vMerge="1">
                  <a:txBody>
                    <a:bodyPr/>
                    <a:lstStyle/>
                    <a:p>
                      <a:endParaRPr lang="en-US"/>
                    </a:p>
                  </a:txBody>
                  <a:tcPr/>
                </a:tc>
                <a:tc gridSpan="2" v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L w="38100" cap="flat" cmpd="sng" algn="ctr">
                      <a:solidFill>
                        <a:schemeClr val="accent3">
                          <a:lumMod val="50000"/>
                        </a:schemeClr>
                      </a:solid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hMerge="1" vMerge="1">
                  <a:txBody>
                    <a:bodyPr/>
                    <a:lstStyle/>
                    <a:p>
                      <a:endParaRPr lang="en-US"/>
                    </a:p>
                  </a:txBody>
                  <a:tcPr/>
                </a:tc>
                <a:tc gridSpan="8">
                  <a:txBody>
                    <a:bodyPr/>
                    <a:lstStyle/>
                    <a:p>
                      <a:r>
                        <a:rPr lang="en-US" sz="1800" b="0" i="0" u="none" strike="noStrike" cap="none">
                          <a:solidFill>
                            <a:schemeClr val="tx1"/>
                          </a:solidFill>
                          <a:latin typeface="Raleway" pitchFamily="2" charset="0"/>
                          <a:sym typeface="Arial"/>
                        </a:rPr>
                        <a:t>Oldham SEND Mediation and Disagreement Resolution Service</a:t>
                      </a:r>
                      <a:endParaRPr lang="es-CO"/>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2622698904"/>
                  </a:ext>
                </a:extLst>
              </a:tr>
              <a:tr h="337850">
                <a:tc vMerge="1">
                  <a:txBody>
                    <a:bodyPr/>
                    <a:lstStyle/>
                    <a:p>
                      <a:endParaRPr lang="es-CO"/>
                    </a:p>
                  </a:txBody>
                  <a:tcPr>
                    <a:lnT w="19050" cap="flat" cmpd="sng" algn="ctr">
                      <a:solidFill>
                        <a:srgbClr val="000000"/>
                      </a:solidFill>
                      <a:prstDash val="solid"/>
                      <a:round/>
                      <a:headEnd type="none" w="sm" len="sm"/>
                      <a:tailEnd type="none" w="sm" len="sm"/>
                    </a:lnT>
                  </a:tcPr>
                </a:tc>
                <a:tc gridSpan="2" v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66675" marR="66675" marT="66675" marB="66675" anchor="ctr">
                    <a:lnR w="38100" cap="flat" cmpd="sng" algn="ctr">
                      <a:solidFill>
                        <a:schemeClr val="accent3">
                          <a:lumMod val="50000"/>
                        </a:schemeClr>
                      </a:solidFill>
                      <a:prstDash val="solid"/>
                      <a:round/>
                      <a:headEnd type="none" w="med" len="med"/>
                      <a:tailEnd type="none" w="med" len="med"/>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vMerge="1">
                  <a:txBody>
                    <a:bodyPr/>
                    <a:lstStyle/>
                    <a:p>
                      <a:endParaRPr lang="en-US"/>
                    </a:p>
                  </a:txBody>
                  <a:tcPr/>
                </a:tc>
                <a:tc gridSpan="8">
                  <a:txBody>
                    <a:bodyPr/>
                    <a:lstStyle/>
                    <a:p>
                      <a:r>
                        <a:rPr lang="en-US" sz="1800" u="none" strike="noStrike" cap="none" dirty="0">
                          <a:solidFill>
                            <a:schemeClr val="tx1"/>
                          </a:solidFill>
                          <a:latin typeface="Raleway" pitchFamily="2" charset="0"/>
                          <a:ea typeface="Raleway"/>
                          <a:cs typeface="Raleway"/>
                          <a:sym typeface="Raleway"/>
                        </a:rPr>
                        <a:t>Forensic Child and Adolescent Mental Health Services Northwest FCAMHs NW</a:t>
                      </a:r>
                      <a:endParaRPr lang="es-CO" dirty="0"/>
                    </a:p>
                  </a:txBody>
                  <a:tcPr marL="66675" marR="66675" marT="66675" marB="66675" anchor="ctr">
                    <a:lnL w="38100" cap="flat" cmpd="sng" algn="ctr">
                      <a:solidFill>
                        <a:schemeClr val="accent3">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3">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42" name="Google Shape;142;p7"/>
          <p:cNvSpPr txBox="1"/>
          <p:nvPr/>
        </p:nvSpPr>
        <p:spPr>
          <a:xfrm>
            <a:off x="544285" y="-82087"/>
            <a:ext cx="71979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GETTING ADVICE</a:t>
            </a:r>
            <a:endParaRPr sz="4400" dirty="0">
              <a:solidFill>
                <a:srgbClr val="2289B8"/>
              </a:solidFill>
            </a:endParaRPr>
          </a:p>
        </p:txBody>
      </p:sp>
      <p:grpSp>
        <p:nvGrpSpPr>
          <p:cNvPr id="143" name="Google Shape;143;p7"/>
          <p:cNvGrpSpPr/>
          <p:nvPr/>
        </p:nvGrpSpPr>
        <p:grpSpPr>
          <a:xfrm>
            <a:off x="270017" y="8501301"/>
            <a:ext cx="17747967" cy="1513999"/>
            <a:chOff x="0" y="0"/>
            <a:chExt cx="23663956" cy="2018665"/>
          </a:xfrm>
        </p:grpSpPr>
        <p:sp>
          <p:nvSpPr>
            <p:cNvPr id="144" name="Google Shape;144;p7"/>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3">
                <a:alphaModFix/>
              </a:blip>
              <a:stretch>
                <a:fillRect/>
              </a:stretch>
            </a:blipFill>
            <a:ln>
              <a:noFill/>
            </a:ln>
          </p:spPr>
          <p:txBody>
            <a:bodyPr/>
            <a:lstStyle/>
            <a:p>
              <a:endParaRPr lang="en-US"/>
            </a:p>
          </p:txBody>
        </p:sp>
        <p:sp>
          <p:nvSpPr>
            <p:cNvPr id="145" name="Google Shape;145;p7"/>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4">
                <a:alphaModFix/>
              </a:blip>
              <a:stretch>
                <a:fillRect/>
              </a:stretch>
            </a:blipFill>
            <a:ln>
              <a:noFill/>
            </a:ln>
          </p:spPr>
          <p:txBody>
            <a:bodyPr/>
            <a:lstStyle/>
            <a:p>
              <a:endParaRPr lang="en-US"/>
            </a:p>
          </p:txBody>
        </p:sp>
        <p:sp>
          <p:nvSpPr>
            <p:cNvPr id="146" name="Google Shape;146;p7"/>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5">
                <a:alphaModFix/>
              </a:blip>
              <a:stretch>
                <a:fillRect l="-4230"/>
              </a:stretch>
            </a:blipFill>
            <a:ln>
              <a:noFill/>
            </a:ln>
          </p:spPr>
          <p:txBody>
            <a:bodyPr/>
            <a:lstStyle/>
            <a:p>
              <a:endParaRPr lang="en-US"/>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3"/>
          <p:cNvSpPr txBox="1"/>
          <p:nvPr/>
        </p:nvSpPr>
        <p:spPr>
          <a:xfrm>
            <a:off x="1028700" y="570547"/>
            <a:ext cx="16230600"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FORENSIC CHILD AND ADOLESCENT MENTAL HEALTH SERVICES NORTHWEST FCAMHS NW</a:t>
            </a:r>
            <a:endParaRPr sz="4400" dirty="0"/>
          </a:p>
        </p:txBody>
      </p:sp>
      <p:sp>
        <p:nvSpPr>
          <p:cNvPr id="520" name="Google Shape;520;p43"/>
          <p:cNvSpPr txBox="1"/>
          <p:nvPr/>
        </p:nvSpPr>
        <p:spPr>
          <a:xfrm>
            <a:off x="1028700" y="2467212"/>
            <a:ext cx="16230600" cy="457048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Multi-disciplinary community service with a range of clinical expertise that provides outreach across the Northwest of England. They also have access to the services of a wider multi-disciplinary team working in the young people’s services at GM Mental Health NHS Foundation as required</a:t>
            </a:r>
            <a:r>
              <a:rPr lang="en-US" sz="1800" dirty="0">
                <a:latin typeface="Raleway" pitchFamily="2" charset="0"/>
                <a:ea typeface="Avenir"/>
                <a:cs typeface="Avenir"/>
                <a:sym typeface="Avenir"/>
              </a:rPr>
              <a:t> and such as r</a:t>
            </a:r>
            <a:r>
              <a:rPr lang="en-US" sz="1800" b="0" i="0" u="none" strike="noStrike" cap="none" dirty="0">
                <a:solidFill>
                  <a:srgbClr val="000000"/>
                </a:solidFill>
                <a:latin typeface="Raleway" pitchFamily="2" charset="0"/>
                <a:ea typeface="Avenir"/>
                <a:cs typeface="Avenir"/>
                <a:sym typeface="Avenir"/>
              </a:rPr>
              <a:t>isk management advice, liaison, specialist assessment, complex case formulation, intervention, </a:t>
            </a:r>
            <a:r>
              <a:rPr lang="en-US" sz="1800" dirty="0">
                <a:latin typeface="Raleway" pitchFamily="2" charset="0"/>
                <a:ea typeface="Avenir"/>
                <a:cs typeface="Avenir"/>
                <a:sym typeface="Avenir"/>
              </a:rPr>
              <a:t>t</a:t>
            </a:r>
            <a:r>
              <a:rPr lang="en-US" sz="1800" b="0" i="0" u="none" strike="noStrike" cap="none" dirty="0">
                <a:solidFill>
                  <a:srgbClr val="000000"/>
                </a:solidFill>
                <a:latin typeface="Raleway" pitchFamily="2" charset="0"/>
                <a:ea typeface="Avenir"/>
                <a:cs typeface="Avenir"/>
                <a:sym typeface="Avenir"/>
              </a:rPr>
              <a:t>raining, clinical consultation, specialist interventions.</a:t>
            </a:r>
          </a:p>
          <a:p>
            <a:pPr marL="0" marR="0" lvl="0" indent="0" algn="just" rtl="0">
              <a:lnSpc>
                <a:spcPct val="150000"/>
              </a:lnSpc>
              <a:spcBef>
                <a:spcPts val="0"/>
              </a:spcBef>
              <a:spcAft>
                <a:spcPts val="0"/>
              </a:spcAft>
              <a:buNone/>
            </a:pP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 Getting Risk Support</a:t>
            </a:r>
            <a:endParaRPr lang="en-US" sz="1800" b="1" i="0" u="none" strike="noStrike" cap="none" dirty="0">
              <a:solidFill>
                <a:srgbClr val="000000"/>
              </a:solidFill>
              <a:latin typeface="Raleway" pitchFamily="2" charset="0"/>
              <a:ea typeface="Avenir"/>
              <a:cs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work with agencies to ensure best practice in managing complex needs and high-risk behaviors in young people</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Up to 18 years</a:t>
            </a:r>
            <a:r>
              <a:rPr lang="en-US" sz="1800" dirty="0">
                <a:latin typeface="Raleway" pitchFamily="2" charset="0"/>
                <a:ea typeface="Avenir"/>
                <a:cs typeface="Avenir"/>
                <a:sym typeface="Avenir"/>
              </a:rPr>
              <a:t>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 </a:t>
            </a:r>
            <a:r>
              <a:rPr lang="en-US" sz="1800" b="0" i="0" u="none" strike="noStrike" cap="none" dirty="0">
                <a:solidFill>
                  <a:srgbClr val="000000"/>
                </a:solidFill>
                <a:latin typeface="Raleway" pitchFamily="2" charset="0"/>
                <a:ea typeface="Avenir"/>
                <a:cs typeface="Avenir"/>
                <a:sym typeface="Avenir"/>
              </a:rPr>
              <a:t>Professional referral only – referrals by Youth Justice Service, Mental Health, Education, Children’s Services, Fire &amp; Police, Youth Services.</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0161 358 0585</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gmmh-ft.fcamhsnw@nhs.net</a:t>
            </a:r>
            <a:endParaRPr lang="en-US" sz="1800" dirty="0">
              <a:solidFill>
                <a:srgbClr val="0070C0"/>
              </a:solidFill>
              <a:latin typeface="Raleway" pitchFamily="2" charset="0"/>
              <a:ea typeface="Avenir"/>
              <a:hlinkClick r:id="rId3">
                <a:extLst>
                  <a:ext uri="{A12FA001-AC4F-418D-AE19-62706E023703}">
                    <ahyp:hlinkClr xmlns:ahyp="http://schemas.microsoft.com/office/drawing/2018/hyperlinkcolor" val="tx"/>
                  </a:ext>
                </a:extLst>
              </a:hlinkClick>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https://www.gmmh.nhs.uk/fcamhs/</a:t>
            </a:r>
            <a:endParaRPr sz="1800" dirty="0">
              <a:solidFill>
                <a:srgbClr val="0070C0"/>
              </a:solidFill>
              <a:latin typeface="Raleway" pitchFamily="2" charset="0"/>
            </a:endParaRPr>
          </a:p>
        </p:txBody>
      </p:sp>
      <p:grpSp>
        <p:nvGrpSpPr>
          <p:cNvPr id="521" name="Google Shape;521;p43"/>
          <p:cNvGrpSpPr/>
          <p:nvPr/>
        </p:nvGrpSpPr>
        <p:grpSpPr>
          <a:xfrm>
            <a:off x="-19050" y="0"/>
            <a:ext cx="616925" cy="10286147"/>
            <a:chOff x="0" y="0"/>
            <a:chExt cx="822567" cy="19507200"/>
          </a:xfrm>
        </p:grpSpPr>
        <p:sp>
          <p:nvSpPr>
            <p:cNvPr id="522" name="Google Shape;522;p43"/>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4">
                <a:alphaModFix/>
              </a:blip>
              <a:stretch>
                <a:fillRect/>
              </a:stretch>
            </a:blipFill>
            <a:ln>
              <a:noFill/>
            </a:ln>
          </p:spPr>
          <p:txBody>
            <a:bodyPr/>
            <a:lstStyle/>
            <a:p>
              <a:endParaRPr lang="en-US"/>
            </a:p>
          </p:txBody>
        </p:sp>
        <p:sp>
          <p:nvSpPr>
            <p:cNvPr id="523" name="Google Shape;523;p43"/>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524" name="Google Shape;524;p43"/>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525" name="Google Shape;525;p43"/>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526" name="Google Shape;526;p43"/>
          <p:cNvSpPr/>
          <p:nvPr/>
        </p:nvSpPr>
        <p:spPr>
          <a:xfrm>
            <a:off x="16517316" y="9392142"/>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6">
              <a:alphaModFix/>
            </a:blip>
            <a:stretch>
              <a:fillRect/>
            </a:stretch>
          </a:blipFill>
          <a:ln>
            <a:noFill/>
          </a:ln>
        </p:spPr>
        <p:txBody>
          <a:bodyPr/>
          <a:lstStyle/>
          <a:p>
            <a:endParaRPr lang="en-US"/>
          </a:p>
        </p:txBody>
      </p:sp>
      <p:pic>
        <p:nvPicPr>
          <p:cNvPr id="527" name="Google Shape;527;p43"/>
          <p:cNvPicPr preferRelativeResize="0"/>
          <p:nvPr/>
        </p:nvPicPr>
        <p:blipFill rotWithShape="1">
          <a:blip r:embed="rId7">
            <a:alphaModFix/>
          </a:blip>
          <a:srcRect l="13429" r="22434"/>
          <a:stretch/>
        </p:blipFill>
        <p:spPr>
          <a:xfrm>
            <a:off x="722276" y="9081918"/>
            <a:ext cx="1943225" cy="1075150"/>
          </a:xfrm>
          <a:prstGeom prst="rect">
            <a:avLst/>
          </a:prstGeom>
          <a:noFill/>
          <a:ln>
            <a:noFill/>
          </a:ln>
        </p:spPr>
      </p:pic>
      <p:sp>
        <p:nvSpPr>
          <p:cNvPr id="4" name="Botón de acción: ir a inicio 3">
            <a:hlinkClick r:id="rId8" action="ppaction://hlinksldjump" highlightClick="1"/>
            <a:extLst>
              <a:ext uri="{FF2B5EF4-FFF2-40B4-BE49-F238E27FC236}">
                <a16:creationId xmlns:a16="http://schemas.microsoft.com/office/drawing/2014/main" id="{A86920CF-F298-8BA4-9F46-310EE0BC8798}"/>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4"/>
          <p:cNvSpPr txBox="1"/>
          <p:nvPr/>
        </p:nvSpPr>
        <p:spPr>
          <a:xfrm>
            <a:off x="1028700" y="570547"/>
            <a:ext cx="16230601"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CHILD AND ADOLESCENT MENTAL HEALTH SERVICE (CAMHS)</a:t>
            </a:r>
            <a:endParaRPr sz="4400" dirty="0"/>
          </a:p>
        </p:txBody>
      </p:sp>
      <p:sp>
        <p:nvSpPr>
          <p:cNvPr id="533" name="Google Shape;533;p44"/>
          <p:cNvSpPr txBox="1"/>
          <p:nvPr/>
        </p:nvSpPr>
        <p:spPr>
          <a:xfrm>
            <a:off x="1028700" y="2208471"/>
            <a:ext cx="16230601"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Oldham CAMHS service provides sign posting, consultation, assessment and intervention to children within Oldham. The multi disciplinary team </a:t>
            </a:r>
            <a:r>
              <a:rPr lang="en-US" sz="1800" dirty="0">
                <a:latin typeface="Raleway" pitchFamily="2" charset="0"/>
                <a:ea typeface="Avenir"/>
                <a:cs typeface="Avenir"/>
                <a:sym typeface="Avenir"/>
              </a:rPr>
              <a:t>is conform</a:t>
            </a:r>
            <a:r>
              <a:rPr lang="en-US" sz="1800" b="0" i="0" u="none" strike="noStrike" cap="none" dirty="0">
                <a:solidFill>
                  <a:srgbClr val="000000"/>
                </a:solidFill>
                <a:latin typeface="Raleway" pitchFamily="2" charset="0"/>
                <a:ea typeface="Avenir"/>
                <a:cs typeface="Avenir"/>
                <a:sym typeface="Avenir"/>
              </a:rPr>
              <a:t> by consultant psychiatrists, qualified nurses, mental health social workers, clinical psychologists, assistant psychologists, as well as specialist therapists such as family therapists, psychotherapists and cognitive behavioral therapists.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 Getting Risk Support</a:t>
            </a:r>
            <a:endParaRPr lang="en-US" sz="1800" b="1" i="0" u="none" strike="noStrike" cap="none" dirty="0">
              <a:solidFill>
                <a:srgbClr val="000000"/>
              </a:solidFill>
              <a:latin typeface="Raleway" pitchFamily="2" charset="0"/>
              <a:ea typeface="Avenir"/>
              <a:cs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The service provides consultation/assessment/intervention to young people experiencing moderate to severe mental health difficulties such depressive disorders, Anxiety disorders including OCD/PTSD, neurodevelopmental disorders, emotional behavioral disorders, psychotic illness, attachment difficulties/disorders, tics. </a:t>
            </a:r>
            <a:r>
              <a:rPr lang="en-US" sz="1800" dirty="0">
                <a:latin typeface="Raleway" pitchFamily="2" charset="0"/>
                <a:ea typeface="Avenir"/>
                <a:cs typeface="Avenir"/>
                <a:sym typeface="Avenir"/>
              </a:rPr>
              <a:t>C</a:t>
            </a:r>
            <a:r>
              <a:rPr lang="en-US" sz="1800" b="0" i="0" u="none" strike="noStrike" cap="none" dirty="0">
                <a:solidFill>
                  <a:srgbClr val="000000"/>
                </a:solidFill>
                <a:latin typeface="Raleway" pitchFamily="2" charset="0"/>
                <a:ea typeface="Avenir"/>
                <a:cs typeface="Avenir"/>
                <a:sym typeface="Avenir"/>
              </a:rPr>
              <a:t>ases of </a:t>
            </a:r>
            <a:r>
              <a:rPr lang="en-US" sz="1800" dirty="0">
                <a:latin typeface="Raleway" pitchFamily="2" charset="0"/>
                <a:ea typeface="Avenir"/>
              </a:rPr>
              <a:t>e</a:t>
            </a:r>
            <a:r>
              <a:rPr lang="en-US" sz="1800" b="0" i="0" u="none" strike="noStrike" cap="none" dirty="0">
                <a:solidFill>
                  <a:srgbClr val="000000"/>
                </a:solidFill>
                <a:latin typeface="Raleway" pitchFamily="2" charset="0"/>
                <a:ea typeface="Avenir"/>
                <a:cs typeface="Avenir"/>
                <a:sym typeface="Avenir"/>
              </a:rPr>
              <a:t>ating disorders</a:t>
            </a:r>
            <a:r>
              <a:rPr lang="en-US" sz="1800" dirty="0">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 are referred through Oldham CAMHS, but assessment/intervention is through the community eating disorder service</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 </a:t>
            </a:r>
            <a:r>
              <a:rPr lang="en-US" sz="1800" b="0" i="0" u="none" strike="noStrike" cap="none" dirty="0">
                <a:solidFill>
                  <a:srgbClr val="000000"/>
                </a:solidFill>
                <a:latin typeface="Raleway" pitchFamily="2" charset="0"/>
                <a:ea typeface="Avenir"/>
                <a:cs typeface="Avenir"/>
                <a:sym typeface="Avenir"/>
              </a:rPr>
              <a:t>School aged children up to age 16 years old. There is also a transition service which provides support to young people aged 16-18 with emotional and emotional/behavioral disorders</a:t>
            </a: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Single Point of Access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MASH Referrals (oldham.gov.uk)</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 </a:t>
            </a:r>
            <a:endParaRPr sz="1800" dirty="0">
              <a:solidFill>
                <a:srgbClr val="0070C0"/>
              </a:solidFill>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Reflections child and family unit, Royal Oldham Hospital, Rochdale Rd, Oldham OL1 2JH</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0161 716 2020</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https://www.penninecare.nhs.uk/hymoldham</a:t>
            </a:r>
            <a:r>
              <a:rPr lang="en-US" sz="1800"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grpSp>
        <p:nvGrpSpPr>
          <p:cNvPr id="534" name="Google Shape;534;p44"/>
          <p:cNvGrpSpPr/>
          <p:nvPr/>
        </p:nvGrpSpPr>
        <p:grpSpPr>
          <a:xfrm>
            <a:off x="-19050" y="0"/>
            <a:ext cx="616925" cy="10286147"/>
            <a:chOff x="0" y="0"/>
            <a:chExt cx="822567" cy="19507200"/>
          </a:xfrm>
        </p:grpSpPr>
        <p:sp>
          <p:nvSpPr>
            <p:cNvPr id="535" name="Google Shape;535;p44"/>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536" name="Google Shape;536;p44"/>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537" name="Google Shape;537;p44"/>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538" name="Google Shape;538;p44"/>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539" name="Google Shape;539;p44"/>
          <p:cNvSpPr/>
          <p:nvPr/>
        </p:nvSpPr>
        <p:spPr>
          <a:xfrm>
            <a:off x="16549735" y="9438755"/>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7">
              <a:alphaModFix/>
            </a:blip>
            <a:stretch>
              <a:fillRect/>
            </a:stretch>
          </a:blipFill>
          <a:ln>
            <a:noFill/>
          </a:ln>
        </p:spPr>
        <p:txBody>
          <a:bodyPr/>
          <a:lstStyle/>
          <a:p>
            <a:endParaRPr lang="en-US"/>
          </a:p>
        </p:txBody>
      </p:sp>
      <p:pic>
        <p:nvPicPr>
          <p:cNvPr id="540" name="Google Shape;540;p44"/>
          <p:cNvPicPr preferRelativeResize="0"/>
          <p:nvPr/>
        </p:nvPicPr>
        <p:blipFill>
          <a:blip r:embed="rId8">
            <a:alphaModFix/>
          </a:blip>
          <a:stretch>
            <a:fillRect/>
          </a:stretch>
        </p:blipFill>
        <p:spPr>
          <a:xfrm>
            <a:off x="722276" y="9231834"/>
            <a:ext cx="1483975" cy="811382"/>
          </a:xfrm>
          <a:prstGeom prst="rect">
            <a:avLst/>
          </a:prstGeom>
          <a:noFill/>
          <a:ln>
            <a:noFill/>
          </a:ln>
        </p:spPr>
      </p:pic>
      <p:sp>
        <p:nvSpPr>
          <p:cNvPr id="4" name="Botón de acción: ir a inicio 3">
            <a:hlinkClick r:id="rId9" action="ppaction://hlinksldjump" highlightClick="1"/>
            <a:extLst>
              <a:ext uri="{FF2B5EF4-FFF2-40B4-BE49-F238E27FC236}">
                <a16:creationId xmlns:a16="http://schemas.microsoft.com/office/drawing/2014/main" id="{59D5A84D-7DEC-07B6-8820-C4DF942D958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5"/>
          <p:cNvSpPr txBox="1"/>
          <p:nvPr/>
        </p:nvSpPr>
        <p:spPr>
          <a:xfrm>
            <a:off x="1028700" y="102465"/>
            <a:ext cx="14829986"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SPECIALIST SUPPORT TEAM (SST)</a:t>
            </a:r>
            <a:endParaRPr sz="4400" dirty="0"/>
          </a:p>
        </p:txBody>
      </p:sp>
      <p:sp>
        <p:nvSpPr>
          <p:cNvPr id="546" name="Google Shape;546;p45"/>
          <p:cNvSpPr txBox="1"/>
          <p:nvPr/>
        </p:nvSpPr>
        <p:spPr>
          <a:xfrm>
            <a:off x="1028700" y="1151731"/>
            <a:ext cx="16282556"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Specialist Support Team has been created to ensure</a:t>
            </a:r>
            <a:r>
              <a:rPr lang="en-US" sz="1800" dirty="0">
                <a:latin typeface="Raleway" pitchFamily="2" charset="0"/>
                <a:ea typeface="Avenir"/>
                <a:cs typeface="Avenir"/>
                <a:sym typeface="Avenir"/>
              </a:rPr>
              <a:t> b</a:t>
            </a:r>
            <a:r>
              <a:rPr lang="en-US" sz="1800" b="0" i="0" u="none" strike="noStrike" cap="none" dirty="0">
                <a:solidFill>
                  <a:srgbClr val="000000"/>
                </a:solidFill>
                <a:latin typeface="Raleway" pitchFamily="2" charset="0"/>
                <a:ea typeface="Avenir"/>
                <a:cs typeface="Avenir"/>
                <a:sym typeface="Avenir"/>
              </a:rPr>
              <a:t>etter access to relevant treatment closer to home and in the community</a:t>
            </a:r>
            <a:r>
              <a:rPr lang="en-US" sz="1800" dirty="0">
                <a:latin typeface="Raleway" pitchFamily="2" charset="0"/>
                <a:ea typeface="Avenir"/>
              </a:rPr>
              <a:t>, f</a:t>
            </a:r>
            <a:r>
              <a:rPr lang="en-US" sz="1800" b="0" i="0" u="none" strike="noStrike" cap="none" dirty="0">
                <a:solidFill>
                  <a:srgbClr val="000000"/>
                </a:solidFill>
                <a:latin typeface="Raleway" pitchFamily="2" charset="0"/>
                <a:ea typeface="Avenir"/>
                <a:cs typeface="Avenir"/>
                <a:sym typeface="Avenir"/>
              </a:rPr>
              <a:t>ewer people with a learning disability and  or autism having contact with the criminal justice system</a:t>
            </a:r>
            <a:r>
              <a:rPr lang="en-US" sz="1800" dirty="0">
                <a:latin typeface="Raleway" pitchFamily="2" charset="0"/>
                <a:ea typeface="Avenir"/>
              </a:rPr>
              <a:t>, i</a:t>
            </a:r>
            <a:r>
              <a:rPr lang="en-US" sz="1800" b="0" i="0" u="none" strike="noStrike" cap="none" dirty="0">
                <a:solidFill>
                  <a:srgbClr val="000000"/>
                </a:solidFill>
                <a:latin typeface="Raleway" pitchFamily="2" charset="0"/>
                <a:ea typeface="Avenir"/>
                <a:cs typeface="Avenir"/>
                <a:sym typeface="Avenir"/>
              </a:rPr>
              <a:t>ncreasing capacity to provide effective support for people with Learning disabilities who offend or display challenging behavior in community settings. I</a:t>
            </a:r>
            <a:r>
              <a:rPr lang="en-US" sz="1800" dirty="0">
                <a:latin typeface="Raleway" pitchFamily="2" charset="0"/>
                <a:ea typeface="Avenir"/>
              </a:rPr>
              <a:t>n the case that a </a:t>
            </a:r>
            <a:r>
              <a:rPr lang="en-US" sz="1800" b="0" i="0" u="none" strike="noStrike" cap="none" dirty="0">
                <a:solidFill>
                  <a:srgbClr val="000000"/>
                </a:solidFill>
                <a:latin typeface="Raleway" pitchFamily="2" charset="0"/>
                <a:ea typeface="Avenir"/>
                <a:cs typeface="Avenir"/>
                <a:sym typeface="Avenir"/>
              </a:rPr>
              <a:t>person does require an admission to hospital their discharge planning will be coordinated and focused from the point of admission.</a:t>
            </a:r>
          </a:p>
          <a:p>
            <a:pPr marL="0" marR="0" lvl="0" indent="0" algn="just" rtl="0">
              <a:lnSpc>
                <a:spcPct val="150000"/>
              </a:lnSpc>
              <a:spcBef>
                <a:spcPts val="0"/>
              </a:spcBef>
              <a:spcAft>
                <a:spcPts val="0"/>
              </a:spcAft>
              <a:buNone/>
            </a:pPr>
            <a:endParaRPr lang="en-US" sz="1800" dirty="0">
              <a:latin typeface="Raleway" pitchFamily="2" charset="0"/>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SST is part of Mersey Care NHS Foundation Trust’s Specialist Learning Disability Division. The team uses a wide range of health and social care professionals</a:t>
            </a:r>
            <a:r>
              <a:rPr lang="en-US" sz="1800" dirty="0">
                <a:latin typeface="Raleway" pitchFamily="2" charset="0"/>
                <a:ea typeface="Avenir"/>
                <a:cs typeface="Avenir"/>
                <a:sym typeface="Avenir"/>
              </a:rPr>
              <a:t>, who are e</a:t>
            </a:r>
            <a:r>
              <a:rPr lang="en-US" sz="1800" b="0" i="0" u="none" strike="noStrike" cap="none" dirty="0">
                <a:solidFill>
                  <a:srgbClr val="000000"/>
                </a:solidFill>
                <a:latin typeface="Raleway" pitchFamily="2" charset="0"/>
                <a:ea typeface="Avenir"/>
                <a:cs typeface="Avenir"/>
                <a:sym typeface="Avenir"/>
              </a:rPr>
              <a:t>xperts by experience in occupational </a:t>
            </a:r>
            <a:r>
              <a:rPr lang="en-US" sz="1800" dirty="0">
                <a:latin typeface="Raleway" pitchFamily="2" charset="0"/>
                <a:ea typeface="Avenir"/>
                <a:cs typeface="Avenir"/>
                <a:sym typeface="Avenir"/>
              </a:rPr>
              <a:t>t</a:t>
            </a:r>
            <a:r>
              <a:rPr lang="en-US" sz="1800" b="0" i="0" u="none" strike="noStrike" cap="none" dirty="0">
                <a:solidFill>
                  <a:srgbClr val="000000"/>
                </a:solidFill>
                <a:latin typeface="Raleway" pitchFamily="2" charset="0"/>
                <a:ea typeface="Avenir"/>
                <a:cs typeface="Avenir"/>
                <a:sym typeface="Avenir"/>
              </a:rPr>
              <a:t>herapists, </a:t>
            </a:r>
            <a:r>
              <a:rPr lang="en-US" sz="1800" dirty="0">
                <a:latin typeface="Raleway" pitchFamily="2" charset="0"/>
                <a:ea typeface="Avenir"/>
              </a:rPr>
              <a:t>p</a:t>
            </a:r>
            <a:r>
              <a:rPr lang="en-US" sz="1800" b="0" i="0" u="none" strike="noStrike" cap="none" dirty="0">
                <a:solidFill>
                  <a:srgbClr val="000000"/>
                </a:solidFill>
                <a:latin typeface="Raleway" pitchFamily="2" charset="0"/>
                <a:ea typeface="Avenir"/>
                <a:cs typeface="Avenir"/>
                <a:sym typeface="Avenir"/>
              </a:rPr>
              <a:t>sychologists</a:t>
            </a:r>
            <a:r>
              <a:rPr lang="en-US" sz="1800" dirty="0">
                <a:latin typeface="Raleway" pitchFamily="2" charset="0"/>
                <a:ea typeface="Avenir"/>
              </a:rPr>
              <a:t>, r</a:t>
            </a:r>
            <a:r>
              <a:rPr lang="en-US" sz="1800" b="0" i="0" u="none" strike="noStrike" cap="none" dirty="0">
                <a:solidFill>
                  <a:srgbClr val="000000"/>
                </a:solidFill>
                <a:latin typeface="Raleway" pitchFamily="2" charset="0"/>
                <a:ea typeface="Avenir"/>
                <a:cs typeface="Avenir"/>
                <a:sym typeface="Avenir"/>
              </a:rPr>
              <a:t>egistered </a:t>
            </a:r>
            <a:r>
              <a:rPr lang="en-US" sz="1800" dirty="0">
                <a:latin typeface="Raleway" pitchFamily="2" charset="0"/>
                <a:ea typeface="Avenir"/>
                <a:cs typeface="Avenir"/>
                <a:sym typeface="Avenir"/>
              </a:rPr>
              <a:t>l</a:t>
            </a:r>
            <a:r>
              <a:rPr lang="en-US" sz="1800" b="0" i="0" u="none" strike="noStrike" cap="none" dirty="0">
                <a:solidFill>
                  <a:srgbClr val="000000"/>
                </a:solidFill>
                <a:latin typeface="Raleway" pitchFamily="2" charset="0"/>
                <a:ea typeface="Avenir"/>
                <a:cs typeface="Avenir"/>
                <a:sym typeface="Avenir"/>
              </a:rPr>
              <a:t>earning </a:t>
            </a:r>
            <a:r>
              <a:rPr lang="en-US" sz="1800" dirty="0">
                <a:latin typeface="Raleway" pitchFamily="2" charset="0"/>
                <a:ea typeface="Avenir"/>
                <a:cs typeface="Avenir"/>
                <a:sym typeface="Avenir"/>
              </a:rPr>
              <a:t>d</a:t>
            </a:r>
            <a:r>
              <a:rPr lang="en-US" sz="1800" b="0" i="0" u="none" strike="noStrike" cap="none" dirty="0">
                <a:solidFill>
                  <a:srgbClr val="000000"/>
                </a:solidFill>
                <a:latin typeface="Raleway" pitchFamily="2" charset="0"/>
                <a:ea typeface="Avenir"/>
                <a:cs typeface="Avenir"/>
                <a:sym typeface="Avenir"/>
              </a:rPr>
              <a:t>isability </a:t>
            </a:r>
            <a:r>
              <a:rPr lang="en-US" sz="1800" dirty="0">
                <a:latin typeface="Raleway" pitchFamily="2" charset="0"/>
                <a:ea typeface="Avenir"/>
                <a:cs typeface="Avenir"/>
                <a:sym typeface="Avenir"/>
              </a:rPr>
              <a:t>n</a:t>
            </a:r>
            <a:r>
              <a:rPr lang="en-US" sz="1800" b="0" i="0" u="none" strike="noStrike" cap="none" dirty="0">
                <a:solidFill>
                  <a:srgbClr val="000000"/>
                </a:solidFill>
                <a:latin typeface="Raleway" pitchFamily="2" charset="0"/>
                <a:ea typeface="Avenir"/>
                <a:cs typeface="Avenir"/>
                <a:sym typeface="Avenir"/>
              </a:rPr>
              <a:t>urses</a:t>
            </a:r>
            <a:r>
              <a:rPr lang="en-US" sz="1800" dirty="0">
                <a:latin typeface="Raleway" pitchFamily="2" charset="0"/>
                <a:ea typeface="Avenir"/>
              </a:rPr>
              <a:t>, s</a:t>
            </a:r>
            <a:r>
              <a:rPr lang="en-US" sz="1800" b="0" i="0" u="none" strike="noStrike" cap="none" dirty="0">
                <a:solidFill>
                  <a:srgbClr val="000000"/>
                </a:solidFill>
                <a:latin typeface="Raleway" pitchFamily="2" charset="0"/>
                <a:ea typeface="Avenir"/>
                <a:cs typeface="Avenir"/>
                <a:sym typeface="Avenir"/>
              </a:rPr>
              <a:t>ocial </a:t>
            </a:r>
            <a:r>
              <a:rPr lang="en-US" sz="1800" dirty="0">
                <a:latin typeface="Raleway" pitchFamily="2" charset="0"/>
                <a:ea typeface="Avenir"/>
                <a:cs typeface="Avenir"/>
                <a:sym typeface="Avenir"/>
              </a:rPr>
              <a:t>w</a:t>
            </a:r>
            <a:r>
              <a:rPr lang="en-US" sz="1800" b="0" i="0" u="none" strike="noStrike" cap="none" dirty="0">
                <a:solidFill>
                  <a:srgbClr val="000000"/>
                </a:solidFill>
                <a:latin typeface="Raleway" pitchFamily="2" charset="0"/>
                <a:ea typeface="Avenir"/>
                <a:cs typeface="Avenir"/>
                <a:sym typeface="Avenir"/>
              </a:rPr>
              <a:t>orkers, speech and language </a:t>
            </a:r>
            <a:r>
              <a:rPr lang="en-US" sz="1800" dirty="0">
                <a:latin typeface="Raleway" pitchFamily="2" charset="0"/>
                <a:ea typeface="Avenir"/>
                <a:cs typeface="Avenir"/>
                <a:sym typeface="Avenir"/>
              </a:rPr>
              <a:t>t</a:t>
            </a:r>
            <a:r>
              <a:rPr lang="en-US" sz="1800" b="0" i="0" u="none" strike="noStrike" cap="none" dirty="0">
                <a:solidFill>
                  <a:srgbClr val="000000"/>
                </a:solidFill>
                <a:latin typeface="Raleway" pitchFamily="2" charset="0"/>
                <a:ea typeface="Avenir"/>
                <a:cs typeface="Avenir"/>
                <a:sym typeface="Avenir"/>
              </a:rPr>
              <a:t>herapists, support </a:t>
            </a:r>
            <a:r>
              <a:rPr lang="en-US" sz="1800" dirty="0">
                <a:latin typeface="Raleway" pitchFamily="2" charset="0"/>
                <a:ea typeface="Avenir"/>
                <a:cs typeface="Avenir"/>
                <a:sym typeface="Avenir"/>
              </a:rPr>
              <a:t>w</a:t>
            </a:r>
            <a:r>
              <a:rPr lang="en-US" sz="1800" b="0" i="0" u="none" strike="noStrike" cap="none" dirty="0">
                <a:solidFill>
                  <a:srgbClr val="000000"/>
                </a:solidFill>
                <a:latin typeface="Raleway" pitchFamily="2" charset="0"/>
                <a:ea typeface="Avenir"/>
                <a:cs typeface="Avenir"/>
                <a:sym typeface="Avenir"/>
              </a:rPr>
              <a:t>orkers and psychiatrists.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 Getting Risk Support</a:t>
            </a:r>
            <a:endParaRPr lang="en-US" sz="1800" b="1"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dirty="0">
                <a:latin typeface="Raleway" pitchFamily="2" charset="0"/>
                <a:ea typeface="Avenir"/>
                <a:cs typeface="Avenir"/>
                <a:sym typeface="Avenir"/>
              </a:rPr>
              <a:t> They offer intensive support and additional capacity to services users, families and carers during times of need. Also, delivers specialist therapeutic interventions close to where people live in the community.</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16+ years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Professional referral only</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Greater Manchester Team, Floor 7, 2 City Approach, Albert Street, Eccles, M30 0BL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01254 821112</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sstgm@merseycare.nhs.uk</a:t>
            </a:r>
            <a:r>
              <a:rPr lang="en-US" sz="1800" b="0" i="0" u="sng" strike="noStrike" cap="none" dirty="0">
                <a:solidFill>
                  <a:srgbClr val="0070C0"/>
                </a:solidFill>
                <a:latin typeface="Raleway" pitchFamily="2" charset="0"/>
                <a:ea typeface="Avenir"/>
                <a:cs typeface="Avenir"/>
                <a:sym typeface="Avenir"/>
              </a:rPr>
              <a:t> or</a:t>
            </a:r>
            <a:r>
              <a:rPr lang="en-US" sz="1800" u="sng" dirty="0">
                <a:solidFill>
                  <a:srgbClr val="0070C0"/>
                </a:solidFill>
                <a:latin typeface="Raleway" pitchFamily="2" charset="0"/>
                <a:ea typeface="Avenir"/>
                <a:cs typeface="Avenir"/>
                <a:sym typeface="Avenir"/>
              </a:rPr>
              <a:t> </a:t>
            </a:r>
            <a:r>
              <a:rPr lang="en-US" sz="1800" b="0" i="0" u="sng" strike="noStrike" cap="none" dirty="0">
                <a:solidFill>
                  <a:srgbClr val="0070C0"/>
                </a:solidFill>
                <a:latin typeface="Raleway" pitchFamily="2" charset="0"/>
                <a:ea typeface="Avenir"/>
                <a:cs typeface="Avenir"/>
                <a:sym typeface="Avenir"/>
              </a:rPr>
              <a:t> gmsstduty@merseycare.nhs.uk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https://www.merseycare.nhs.uk/our-services/secure-and-specialist-learning-disability-sites/specialist-support-team-greater-manchester</a:t>
            </a:r>
            <a:endParaRPr lang="en-US" sz="1800" dirty="0">
              <a:solidFill>
                <a:srgbClr val="0070C0"/>
              </a:solidFill>
              <a:latin typeface="Raleway" pitchFamily="2" charset="0"/>
            </a:endParaRPr>
          </a:p>
        </p:txBody>
      </p:sp>
      <p:grpSp>
        <p:nvGrpSpPr>
          <p:cNvPr id="548" name="Google Shape;548;p45"/>
          <p:cNvGrpSpPr/>
          <p:nvPr/>
        </p:nvGrpSpPr>
        <p:grpSpPr>
          <a:xfrm>
            <a:off x="-19050" y="0"/>
            <a:ext cx="616925" cy="10286147"/>
            <a:chOff x="0" y="0"/>
            <a:chExt cx="822567" cy="19507200"/>
          </a:xfrm>
        </p:grpSpPr>
        <p:sp>
          <p:nvSpPr>
            <p:cNvPr id="549" name="Google Shape;549;p45"/>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550" name="Google Shape;550;p45"/>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551" name="Google Shape;551;p45"/>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552" name="Google Shape;552;p45"/>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553" name="Google Shape;553;p45"/>
          <p:cNvPicPr preferRelativeResize="0"/>
          <p:nvPr/>
        </p:nvPicPr>
        <p:blipFill>
          <a:blip r:embed="rId7">
            <a:alphaModFix/>
          </a:blip>
          <a:stretch>
            <a:fillRect/>
          </a:stretch>
        </p:blipFill>
        <p:spPr>
          <a:xfrm>
            <a:off x="722276" y="9137565"/>
            <a:ext cx="1813106" cy="1090896"/>
          </a:xfrm>
          <a:prstGeom prst="rect">
            <a:avLst/>
          </a:prstGeom>
          <a:noFill/>
          <a:ln>
            <a:noFill/>
          </a:ln>
        </p:spPr>
      </p:pic>
      <p:sp>
        <p:nvSpPr>
          <p:cNvPr id="554" name="Google Shape;554;p45"/>
          <p:cNvSpPr/>
          <p:nvPr/>
        </p:nvSpPr>
        <p:spPr>
          <a:xfrm>
            <a:off x="16573968" y="9438755"/>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8">
              <a:alphaModFix/>
            </a:blip>
            <a:stretch>
              <a:fillRect/>
            </a:stretch>
          </a:blipFill>
          <a:ln>
            <a:noFill/>
          </a:ln>
        </p:spPr>
        <p:txBody>
          <a:bodyPr/>
          <a:lstStyle/>
          <a:p>
            <a:endParaRPr lang="en-US"/>
          </a:p>
        </p:txBody>
      </p:sp>
      <p:sp>
        <p:nvSpPr>
          <p:cNvPr id="4" name="Botón de acción: ir a inicio 3">
            <a:hlinkClick r:id="rId9" action="ppaction://hlinksldjump" highlightClick="1"/>
            <a:extLst>
              <a:ext uri="{FF2B5EF4-FFF2-40B4-BE49-F238E27FC236}">
                <a16:creationId xmlns:a16="http://schemas.microsoft.com/office/drawing/2014/main" id="{4E6278D2-81A5-3F52-C1BD-43CDB88EF65A}"/>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7"/>
          <p:cNvSpPr txBox="1"/>
          <p:nvPr/>
        </p:nvSpPr>
        <p:spPr>
          <a:xfrm>
            <a:off x="897054" y="15113"/>
            <a:ext cx="8082882"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EDUCATIONAL PSYCHOLOGY &amp; ADVISORY TEACHERS</a:t>
            </a:r>
            <a:endParaRPr sz="4400" dirty="0"/>
          </a:p>
        </p:txBody>
      </p:sp>
      <p:sp>
        <p:nvSpPr>
          <p:cNvPr id="573" name="Google Shape;573;p47"/>
          <p:cNvSpPr txBox="1"/>
          <p:nvPr/>
        </p:nvSpPr>
        <p:spPr>
          <a:xfrm>
            <a:off x="897054" y="1668162"/>
            <a:ext cx="8456166" cy="830996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Offer consultation, assessment, training and interventions around a range of special educational and additional needs, for the purpose of generating an understanding of individual need, providing advice to settings and supporting the development of skills. Education psychologist work at all stages of the graduated response and are not limited to involvement in the </a:t>
            </a:r>
            <a:r>
              <a:rPr lang="en-US" sz="1800" dirty="0">
                <a:latin typeface="Raleway" pitchFamily="2" charset="0"/>
                <a:ea typeface="Avenir"/>
                <a:cs typeface="Avenir"/>
                <a:sym typeface="Avenir"/>
              </a:rPr>
              <a:t>e</a:t>
            </a:r>
            <a:r>
              <a:rPr lang="en-US" sz="1800" b="0" i="0" u="none" strike="noStrike" cap="none" dirty="0">
                <a:solidFill>
                  <a:srgbClr val="000000"/>
                </a:solidFill>
                <a:latin typeface="Raleway" pitchFamily="2" charset="0"/>
                <a:ea typeface="Avenir"/>
                <a:cs typeface="Avenir"/>
                <a:sym typeface="Avenir"/>
              </a:rPr>
              <a:t>ducation, health and care assessment process. The team includes specialists linked to virtual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chools (Children Looked After) and social, emotional and mental health.</a:t>
            </a:r>
          </a:p>
          <a:p>
            <a:pPr marL="0" marR="0" lvl="0" indent="0" algn="just" rtl="0">
              <a:lnSpc>
                <a:spcPct val="150000"/>
              </a:lnSpc>
              <a:spcBef>
                <a:spcPts val="0"/>
              </a:spcBef>
              <a:spcAft>
                <a:spcPts val="0"/>
              </a:spcAft>
              <a:buNone/>
            </a:pP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i="0" u="none" strike="noStrike" cap="none" dirty="0">
              <a:solidFill>
                <a:srgbClr val="00000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S</a:t>
            </a:r>
            <a:r>
              <a:rPr lang="en-US" sz="1800" dirty="0">
                <a:latin typeface="Raleway" pitchFamily="2" charset="0"/>
                <a:ea typeface="Avenir"/>
                <a:cs typeface="Avenir"/>
                <a:sym typeface="Avenir"/>
              </a:rPr>
              <a:t>pecialized</a:t>
            </a:r>
            <a:r>
              <a:rPr lang="en-US" sz="1800" b="0" i="0" u="none" strike="noStrike" cap="none" dirty="0">
                <a:solidFill>
                  <a:srgbClr val="000000"/>
                </a:solidFill>
                <a:latin typeface="Raleway" pitchFamily="2" charset="0"/>
                <a:ea typeface="Avenir"/>
                <a:cs typeface="Avenir"/>
                <a:sym typeface="Avenir"/>
              </a:rPr>
              <a:t> advice and support in school for social, emotional and mental health.</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 </a:t>
            </a:r>
            <a:r>
              <a:rPr lang="en-US" sz="1800" b="0" i="0" u="none" strike="noStrike" cap="none" dirty="0">
                <a:solidFill>
                  <a:srgbClr val="000000"/>
                </a:solidFill>
                <a:latin typeface="Raleway" pitchFamily="2" charset="0"/>
                <a:ea typeface="Avenir"/>
                <a:cs typeface="Avenir"/>
                <a:sym typeface="Avenir"/>
              </a:rPr>
              <a:t>0 – 25 years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Access to the service is usually via schools, academies or other educational establishments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Level 4, Civic Centre, West Street, Oldham, OL1 1UT</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0161 770 3110</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acns@oldham.gov.uk</a:t>
            </a:r>
            <a:endParaRPr lang="en-US" sz="1800" dirty="0">
              <a:solidFill>
                <a:srgbClr val="0070C0"/>
              </a:solidFill>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https://www.oldham.gov.uk/hsc/services/records/21/284?send=1</a:t>
            </a:r>
            <a:r>
              <a:rPr lang="en-US" sz="1800" dirty="0">
                <a:solidFill>
                  <a:srgbClr val="0070C0"/>
                </a:solidFill>
                <a:latin typeface="Raleway" pitchFamily="2" charset="0"/>
                <a:ea typeface="Avenir"/>
              </a:rPr>
              <a:t>   </a:t>
            </a:r>
            <a:r>
              <a:rPr lang="en-US" sz="1800" b="0" i="0" u="sng"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https://oldhamconnect.uk/Services/6280</a:t>
            </a:r>
            <a:r>
              <a:rPr lang="en-US" sz="1800"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grpSp>
        <p:nvGrpSpPr>
          <p:cNvPr id="574" name="Google Shape;574;p47"/>
          <p:cNvGrpSpPr/>
          <p:nvPr/>
        </p:nvGrpSpPr>
        <p:grpSpPr>
          <a:xfrm>
            <a:off x="-19050" y="0"/>
            <a:ext cx="616925" cy="10286147"/>
            <a:chOff x="0" y="0"/>
            <a:chExt cx="822567" cy="19507200"/>
          </a:xfrm>
        </p:grpSpPr>
        <p:sp>
          <p:nvSpPr>
            <p:cNvPr id="575" name="Google Shape;575;p47"/>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576" name="Google Shape;576;p47"/>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577" name="Google Shape;577;p47"/>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578" name="Google Shape;578;p47"/>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579" name="Google Shape;579;p47"/>
          <p:cNvSpPr/>
          <p:nvPr/>
        </p:nvSpPr>
        <p:spPr>
          <a:xfrm>
            <a:off x="16658365" y="9438755"/>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8">
              <a:alphaModFix/>
            </a:blip>
            <a:stretch>
              <a:fillRect/>
            </a:stretch>
          </a:blipFill>
          <a:ln>
            <a:noFill/>
          </a:ln>
        </p:spPr>
        <p:txBody>
          <a:bodyPr/>
          <a:lstStyle/>
          <a:p>
            <a:endParaRPr lang="en-US"/>
          </a:p>
        </p:txBody>
      </p:sp>
      <p:sp>
        <p:nvSpPr>
          <p:cNvPr id="4" name="Botón de acción: ir a inicio 3">
            <a:hlinkClick r:id="rId9" action="ppaction://hlinksldjump" highlightClick="1"/>
            <a:extLst>
              <a:ext uri="{FF2B5EF4-FFF2-40B4-BE49-F238E27FC236}">
                <a16:creationId xmlns:a16="http://schemas.microsoft.com/office/drawing/2014/main" id="{5437D2BA-4940-0E7C-7103-190B2987E0CA}"/>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oogle Shape;731;p58">
            <a:extLst>
              <a:ext uri="{FF2B5EF4-FFF2-40B4-BE49-F238E27FC236}">
                <a16:creationId xmlns:a16="http://schemas.microsoft.com/office/drawing/2014/main" id="{89806CC0-3AFE-423F-5C58-9FFE1D80D09C}"/>
              </a:ext>
            </a:extLst>
          </p:cNvPr>
          <p:cNvGrpSpPr/>
          <p:nvPr/>
        </p:nvGrpSpPr>
        <p:grpSpPr>
          <a:xfrm rot="10800000">
            <a:off x="9477620" y="0"/>
            <a:ext cx="616925" cy="10286147"/>
            <a:chOff x="0" y="0"/>
            <a:chExt cx="822567" cy="19507200"/>
          </a:xfrm>
        </p:grpSpPr>
        <p:sp>
          <p:nvSpPr>
            <p:cNvPr id="3" name="Google Shape;732;p58">
              <a:extLst>
                <a:ext uri="{FF2B5EF4-FFF2-40B4-BE49-F238E27FC236}">
                  <a16:creationId xmlns:a16="http://schemas.microsoft.com/office/drawing/2014/main" id="{E3306979-20DE-5CD5-6B60-BCE940040369}"/>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5" name="Google Shape;733;p58">
              <a:extLst>
                <a:ext uri="{FF2B5EF4-FFF2-40B4-BE49-F238E27FC236}">
                  <a16:creationId xmlns:a16="http://schemas.microsoft.com/office/drawing/2014/main" id="{FBE5FA13-EBCE-3946-B53A-66A3B1817353}"/>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6" name="Google Shape;734;p58">
              <a:extLst>
                <a:ext uri="{FF2B5EF4-FFF2-40B4-BE49-F238E27FC236}">
                  <a16:creationId xmlns:a16="http://schemas.microsoft.com/office/drawing/2014/main" id="{19D29120-5B1B-A8FA-29C4-2B465E373810}"/>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 name="Google Shape;735;p58">
              <a:extLst>
                <a:ext uri="{FF2B5EF4-FFF2-40B4-BE49-F238E27FC236}">
                  <a16:creationId xmlns:a16="http://schemas.microsoft.com/office/drawing/2014/main" id="{6F8FFEE7-74A3-DE9D-1AF6-1C7138620110}"/>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8" name="Google Shape;572;p47">
            <a:extLst>
              <a:ext uri="{FF2B5EF4-FFF2-40B4-BE49-F238E27FC236}">
                <a16:creationId xmlns:a16="http://schemas.microsoft.com/office/drawing/2014/main" id="{B465EA09-C4A4-B4E5-C335-7457B7AA92D3}"/>
              </a:ext>
            </a:extLst>
          </p:cNvPr>
          <p:cNvSpPr txBox="1"/>
          <p:nvPr/>
        </p:nvSpPr>
        <p:spPr>
          <a:xfrm>
            <a:off x="10301636" y="15113"/>
            <a:ext cx="6815191"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EMOTIONAL WELLBEING SPECIALIST NURSES</a:t>
            </a:r>
          </a:p>
        </p:txBody>
      </p:sp>
      <p:sp>
        <p:nvSpPr>
          <p:cNvPr id="9" name="Google Shape;573;p47">
            <a:extLst>
              <a:ext uri="{FF2B5EF4-FFF2-40B4-BE49-F238E27FC236}">
                <a16:creationId xmlns:a16="http://schemas.microsoft.com/office/drawing/2014/main" id="{BD76D8BA-896E-FFC2-EE0A-1881C86FE5EA}"/>
              </a:ext>
            </a:extLst>
          </p:cNvPr>
          <p:cNvSpPr txBox="1"/>
          <p:nvPr/>
        </p:nvSpPr>
        <p:spPr>
          <a:xfrm>
            <a:off x="10305020" y="1668162"/>
            <a:ext cx="7651726" cy="6232475"/>
          </a:xfrm>
          <a:prstGeom prst="rect">
            <a:avLst/>
          </a:prstGeom>
          <a:noFill/>
          <a:ln>
            <a:noFill/>
          </a:ln>
        </p:spPr>
        <p:txBody>
          <a:bodyPr spcFirstLastPara="1" wrap="square" lIns="0" tIns="0" rIns="0" bIns="0" anchor="t" anchorCtr="0">
            <a:spAutoFit/>
          </a:bodyPr>
          <a:lstStyle/>
          <a:p>
            <a:pPr algn="just">
              <a:lnSpc>
                <a:spcPct val="150000"/>
              </a:lnSpc>
            </a:pPr>
            <a:r>
              <a:rPr lang="en-US" sz="1800" dirty="0">
                <a:latin typeface="Raleway" pitchFamily="2" charset="0"/>
                <a:ea typeface="Avenir"/>
                <a:cs typeface="Avenir"/>
                <a:sym typeface="Avenir"/>
              </a:rPr>
              <a:t>They work between CAMHS, School Nursing and Schools providing support and advice around Mental Health. Their services includes consultations to school staff, therapeutic group work for young people around issues such as anxiety and exam stress (tailored to meet the needs of the school and the young people), brief intervention suggestions and resources and signposting, whole school assemblies, parent sessions.</a:t>
            </a:r>
          </a:p>
          <a:p>
            <a:pPr algn="just">
              <a:lnSpc>
                <a:spcPct val="150000"/>
              </a:lnSpc>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i="0" u="none" strike="noStrike" cap="none" dirty="0">
              <a:solidFill>
                <a:srgbClr val="000000"/>
              </a:solidFill>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i="0" u="none" strike="noStrike" cap="none" dirty="0">
                <a:solidFill>
                  <a:srgbClr val="000000"/>
                </a:solidFill>
                <a:latin typeface="Raleway" pitchFamily="2" charset="0"/>
                <a:ea typeface="Avenir"/>
                <a:cs typeface="Avenir"/>
                <a:sym typeface="Avenir"/>
              </a:rPr>
              <a:t>P</a:t>
            </a:r>
            <a:r>
              <a:rPr lang="en-US" sz="1800" dirty="0">
                <a:latin typeface="Raleway" pitchFamily="2" charset="0"/>
                <a:ea typeface="Avenir"/>
                <a:cs typeface="Avenir"/>
                <a:sym typeface="Avenir"/>
              </a:rPr>
              <a:t>rovide support and advice around Mental Health. </a:t>
            </a:r>
            <a:endParaRPr lang="en-US" sz="1800" b="1"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 </a:t>
            </a:r>
            <a:r>
              <a:rPr lang="es-419" sz="1800" dirty="0">
                <a:latin typeface="Raleway" pitchFamily="2" charset="0"/>
                <a:ea typeface="Avenir"/>
                <a:cs typeface="Avenir"/>
                <a:sym typeface="Avenir"/>
              </a:rPr>
              <a:t>C</a:t>
            </a:r>
            <a:r>
              <a:rPr lang="es-419" sz="1800" b="0" i="0" u="none" strike="noStrike" cap="none" dirty="0">
                <a:solidFill>
                  <a:srgbClr val="000000"/>
                </a:solidFill>
                <a:latin typeface="Raleway" pitchFamily="2" charset="0"/>
                <a:ea typeface="Avenir"/>
                <a:cs typeface="Avenir"/>
                <a:sym typeface="Avenir"/>
              </a:rPr>
              <a:t>hildren and young people in </a:t>
            </a:r>
            <a:r>
              <a:rPr lang="es-419" sz="1800" b="0" i="0" u="none" strike="noStrike" cap="none" dirty="0" err="1">
                <a:solidFill>
                  <a:srgbClr val="000000"/>
                </a:solidFill>
                <a:latin typeface="Raleway" pitchFamily="2" charset="0"/>
                <a:ea typeface="Avenir"/>
                <a:cs typeface="Avenir"/>
                <a:sym typeface="Avenir"/>
              </a:rPr>
              <a:t>school</a:t>
            </a:r>
            <a:r>
              <a:rPr lang="es-419" sz="1800" b="0" i="0" u="none" strike="noStrike" cap="none" dirty="0">
                <a:solidFill>
                  <a:srgbClr val="000000"/>
                </a:solidFill>
                <a:latin typeface="Raleway" pitchFamily="2" charset="0"/>
                <a:ea typeface="Avenir"/>
                <a:cs typeface="Avenir"/>
                <a:sym typeface="Avenir"/>
              </a:rPr>
              <a: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Access to the service is usually via schools, academies or other educational establishments.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0161 7701395</a:t>
            </a:r>
            <a:endParaRPr lang="en-US" sz="1800" b="0" i="0" u="none" strike="noStrike" cap="none" dirty="0">
              <a:solidFill>
                <a:srgbClr val="000000"/>
              </a:solidFill>
              <a:latin typeface="Raleway" pitchFamily="2" charset="0"/>
              <a:ea typeface="Avenir"/>
              <a:cs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10">
                  <a:extLst>
                    <a:ext uri="{A12FA001-AC4F-418D-AE19-62706E023703}">
                      <ahyp:hlinkClr xmlns:ahyp="http://schemas.microsoft.com/office/drawing/2018/hyperlinkcolor" val="tx"/>
                    </a:ext>
                  </a:extLst>
                </a:hlinkClick>
              </a:rPr>
              <a:t>https://www.penninecare.nhs.uk/hymoldham</a:t>
            </a:r>
            <a:r>
              <a:rPr lang="en-US" sz="1800"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8"/>
          <p:cNvSpPr txBox="1"/>
          <p:nvPr/>
        </p:nvSpPr>
        <p:spPr>
          <a:xfrm>
            <a:off x="725012" y="278146"/>
            <a:ext cx="8035372" cy="203132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HOME-START PIMH (PARENT-INFANT MENTAL HEALTH) SUPPORT</a:t>
            </a:r>
            <a:endParaRPr lang="en-US" sz="4400" dirty="0"/>
          </a:p>
        </p:txBody>
      </p:sp>
      <p:sp>
        <p:nvSpPr>
          <p:cNvPr id="585" name="Google Shape;585;p48"/>
          <p:cNvSpPr txBox="1"/>
          <p:nvPr/>
        </p:nvSpPr>
        <p:spPr>
          <a:xfrm>
            <a:off x="811193" y="2442333"/>
            <a:ext cx="8507203" cy="58169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Home-Start provides parent-infant </a:t>
            </a:r>
            <a:r>
              <a:rPr lang="en-US" sz="1800" dirty="0">
                <a:latin typeface="Raleway" pitchFamily="2" charset="0"/>
                <a:ea typeface="Avenir"/>
                <a:cs typeface="Avenir"/>
                <a:sym typeface="Avenir"/>
              </a:rPr>
              <a:t>m</a:t>
            </a:r>
            <a:r>
              <a:rPr lang="en-US" sz="1800" b="0" i="0" u="none" strike="noStrike" cap="none" dirty="0">
                <a:solidFill>
                  <a:srgbClr val="000000"/>
                </a:solidFill>
                <a:latin typeface="Raleway" pitchFamily="2" charset="0"/>
                <a:ea typeface="Avenir"/>
                <a:cs typeface="Avenir"/>
                <a:sym typeface="Avenir"/>
              </a:rPr>
              <a:t>ental </a:t>
            </a:r>
            <a:r>
              <a:rPr lang="en-US" sz="1800" dirty="0">
                <a:latin typeface="Raleway" pitchFamily="2" charset="0"/>
                <a:ea typeface="Avenir"/>
                <a:cs typeface="Avenir"/>
                <a:sym typeface="Avenir"/>
              </a:rPr>
              <a:t>h</a:t>
            </a:r>
            <a:r>
              <a:rPr lang="en-US" sz="1800" b="0" i="0" u="none" strike="noStrike" cap="none" dirty="0">
                <a:solidFill>
                  <a:srgbClr val="000000"/>
                </a:solidFill>
                <a:latin typeface="Raleway" pitchFamily="2" charset="0"/>
                <a:ea typeface="Avenir"/>
                <a:cs typeface="Avenir"/>
                <a:sym typeface="Avenir"/>
              </a:rPr>
              <a:t>ealth support to families with a child under the age of two. Trained volunteers are supported to work with families with mild/moderate mental health needs to support a positive parent-infant relationship to develop.</a:t>
            </a:r>
          </a:p>
          <a:p>
            <a:pPr marL="0" marR="0" lvl="0" indent="0" algn="just" rtl="0">
              <a:lnSpc>
                <a:spcPct val="150000"/>
              </a:lnSpc>
              <a:spcBef>
                <a:spcPts val="0"/>
              </a:spcBef>
              <a:spcAft>
                <a:spcPts val="0"/>
              </a:spcAft>
              <a:buNone/>
            </a:pP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 Getting Risk Support</a:t>
            </a:r>
            <a:endParaRPr lang="en-US" sz="1800" b="1"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Weekly home visiting support for 2-3 hours from a trained volunteer</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0-2 years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 </a:t>
            </a:r>
            <a:r>
              <a:rPr lang="en-US" sz="1800" b="0" i="0" u="none" strike="noStrike" cap="none" dirty="0" err="1">
                <a:solidFill>
                  <a:srgbClr val="000000"/>
                </a:solidFill>
                <a:latin typeface="Raleway" pitchFamily="2" charset="0"/>
                <a:ea typeface="Avenir"/>
                <a:cs typeface="Avenir"/>
                <a:sym typeface="Avenir"/>
              </a:rPr>
              <a:t>Ryecroft</a:t>
            </a:r>
            <a:r>
              <a:rPr lang="en-US" sz="1800" b="0" i="0" u="none" strike="noStrike" cap="none" dirty="0">
                <a:solidFill>
                  <a:srgbClr val="000000"/>
                </a:solidFill>
                <a:latin typeface="Raleway" pitchFamily="2" charset="0"/>
                <a:ea typeface="Avenir"/>
                <a:cs typeface="Avenir"/>
                <a:sym typeface="Avenir"/>
              </a:rPr>
              <a:t> Hall, Manchester Road, Audenshaw, M34 5ZJ</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0161 344 0669</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info@homestarthost.org.uk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www.home-starthost.org.uk</a:t>
            </a:r>
            <a:r>
              <a:rPr lang="en-US" sz="1800" b="0" i="0" u="none" strike="noStrike" cap="none" dirty="0">
                <a:solidFill>
                  <a:srgbClr val="0070C0"/>
                </a:solidFill>
                <a:latin typeface="Raleway" pitchFamily="2" charset="0"/>
                <a:ea typeface="Avenir"/>
                <a:cs typeface="Avenir"/>
                <a:sym typeface="Avenir"/>
              </a:rPr>
              <a:t> </a:t>
            </a:r>
            <a:r>
              <a:rPr lang="en-US" sz="1800" dirty="0">
                <a:latin typeface="Raleway" pitchFamily="2" charset="0"/>
                <a:ea typeface="Avenir"/>
                <a:cs typeface="Avenir"/>
                <a:sym typeface="Avenir"/>
              </a:rPr>
              <a:t>or </a:t>
            </a:r>
            <a:r>
              <a:rPr lang="en-US" sz="1800"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https://home-starthost.org.uk/we-now-offer-parent-infant-mental-health-support-in-oldham/</a:t>
            </a:r>
            <a:r>
              <a:rPr lang="en-US" sz="1800"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586" name="Google Shape;586;p48"/>
          <p:cNvSpPr/>
          <p:nvPr/>
        </p:nvSpPr>
        <p:spPr>
          <a:xfrm>
            <a:off x="16573992" y="9438755"/>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6">
              <a:alphaModFix/>
            </a:blip>
            <a:stretch>
              <a:fillRect/>
            </a:stretch>
          </a:blipFill>
          <a:ln>
            <a:noFill/>
          </a:ln>
        </p:spPr>
        <p:txBody>
          <a:bodyPr/>
          <a:lstStyle/>
          <a:p>
            <a:endParaRPr lang="en-US"/>
          </a:p>
        </p:txBody>
      </p:sp>
      <p:grpSp>
        <p:nvGrpSpPr>
          <p:cNvPr id="587" name="Google Shape;587;p48"/>
          <p:cNvGrpSpPr/>
          <p:nvPr/>
        </p:nvGrpSpPr>
        <p:grpSpPr>
          <a:xfrm>
            <a:off x="-19050" y="0"/>
            <a:ext cx="616925" cy="10286147"/>
            <a:chOff x="0" y="0"/>
            <a:chExt cx="822567" cy="19507200"/>
          </a:xfrm>
        </p:grpSpPr>
        <p:sp>
          <p:nvSpPr>
            <p:cNvPr id="588" name="Google Shape;588;p48"/>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589" name="Google Shape;589;p48"/>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590" name="Google Shape;590;p48"/>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591" name="Google Shape;591;p48"/>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592" name="Google Shape;592;p48"/>
          <p:cNvPicPr preferRelativeResize="0"/>
          <p:nvPr/>
        </p:nvPicPr>
        <p:blipFill>
          <a:blip r:embed="rId9">
            <a:alphaModFix/>
          </a:blip>
          <a:stretch>
            <a:fillRect/>
          </a:stretch>
        </p:blipFill>
        <p:spPr>
          <a:xfrm>
            <a:off x="722276" y="9220631"/>
            <a:ext cx="1483975" cy="866746"/>
          </a:xfrm>
          <a:prstGeom prst="rect">
            <a:avLst/>
          </a:prstGeom>
          <a:noFill/>
          <a:ln>
            <a:noFill/>
          </a:ln>
        </p:spPr>
      </p:pic>
      <p:sp>
        <p:nvSpPr>
          <p:cNvPr id="3" name="Botón de acción: ir a inicio 2">
            <a:hlinkClick r:id="rId10" action="ppaction://hlinksldjump" highlightClick="1"/>
            <a:extLst>
              <a:ext uri="{FF2B5EF4-FFF2-40B4-BE49-F238E27FC236}">
                <a16:creationId xmlns:a16="http://schemas.microsoft.com/office/drawing/2014/main" id="{618CEB5F-4F3B-4290-3D23-714515D5DA3E}"/>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oogle Shape;731;p58">
            <a:extLst>
              <a:ext uri="{FF2B5EF4-FFF2-40B4-BE49-F238E27FC236}">
                <a16:creationId xmlns:a16="http://schemas.microsoft.com/office/drawing/2014/main" id="{C02E43B9-FDE2-8885-F110-49A14572D1F4}"/>
              </a:ext>
            </a:extLst>
          </p:cNvPr>
          <p:cNvGrpSpPr/>
          <p:nvPr/>
        </p:nvGrpSpPr>
        <p:grpSpPr>
          <a:xfrm rot="10800000">
            <a:off x="9477620" y="0"/>
            <a:ext cx="616925" cy="10286147"/>
            <a:chOff x="0" y="0"/>
            <a:chExt cx="822567" cy="19507200"/>
          </a:xfrm>
        </p:grpSpPr>
        <p:sp>
          <p:nvSpPr>
            <p:cNvPr id="4" name="Google Shape;732;p58">
              <a:extLst>
                <a:ext uri="{FF2B5EF4-FFF2-40B4-BE49-F238E27FC236}">
                  <a16:creationId xmlns:a16="http://schemas.microsoft.com/office/drawing/2014/main" id="{0D2E97CA-53EA-9E7E-DC24-E20462892917}"/>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5" name="Google Shape;733;p58">
              <a:extLst>
                <a:ext uri="{FF2B5EF4-FFF2-40B4-BE49-F238E27FC236}">
                  <a16:creationId xmlns:a16="http://schemas.microsoft.com/office/drawing/2014/main" id="{7D8FFCCC-B3D8-DD2A-6FC8-0DE4FEC7B404}"/>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6" name="Google Shape;734;p58">
              <a:extLst>
                <a:ext uri="{FF2B5EF4-FFF2-40B4-BE49-F238E27FC236}">
                  <a16:creationId xmlns:a16="http://schemas.microsoft.com/office/drawing/2014/main" id="{8AE03A32-A2CB-5CE0-5853-D386C1FAA5F7}"/>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 name="Google Shape;735;p58">
              <a:extLst>
                <a:ext uri="{FF2B5EF4-FFF2-40B4-BE49-F238E27FC236}">
                  <a16:creationId xmlns:a16="http://schemas.microsoft.com/office/drawing/2014/main" id="{2387099B-4CAA-217B-8D61-05624456E566}"/>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8" name="Google Shape;584;p48">
            <a:extLst>
              <a:ext uri="{FF2B5EF4-FFF2-40B4-BE49-F238E27FC236}">
                <a16:creationId xmlns:a16="http://schemas.microsoft.com/office/drawing/2014/main" id="{AF9E5BF7-181F-3674-3DF3-CFF073ACD617}"/>
              </a:ext>
            </a:extLst>
          </p:cNvPr>
          <p:cNvSpPr txBox="1"/>
          <p:nvPr/>
        </p:nvSpPr>
        <p:spPr>
          <a:xfrm>
            <a:off x="10303765" y="199623"/>
            <a:ext cx="6591724"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FOODBANK</a:t>
            </a:r>
            <a:endParaRPr lang="en-US" sz="4400" dirty="0"/>
          </a:p>
        </p:txBody>
      </p:sp>
      <p:sp>
        <p:nvSpPr>
          <p:cNvPr id="9" name="Google Shape;585;p48">
            <a:extLst>
              <a:ext uri="{FF2B5EF4-FFF2-40B4-BE49-F238E27FC236}">
                <a16:creationId xmlns:a16="http://schemas.microsoft.com/office/drawing/2014/main" id="{7DF4D5A3-6D9B-4D98-3BF3-846B8CC977C9}"/>
              </a:ext>
            </a:extLst>
          </p:cNvPr>
          <p:cNvSpPr txBox="1"/>
          <p:nvPr/>
        </p:nvSpPr>
        <p:spPr>
          <a:xfrm>
            <a:off x="10462648" y="1151731"/>
            <a:ext cx="7661090"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Emergency food for local people in crisis. Care professionals such as doctors, health visitors, social workers, CAB and police identify people in crisis and issue them with a foodbank voucher.</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Foodbank clients bring their voucher to a foodbank </a:t>
            </a:r>
            <a:r>
              <a:rPr lang="en-US" sz="1800" b="0" i="0" u="none" strike="noStrike" cap="none" dirty="0" err="1">
                <a:solidFill>
                  <a:srgbClr val="000000"/>
                </a:solidFill>
                <a:latin typeface="Raleway" pitchFamily="2" charset="0"/>
                <a:ea typeface="Avenir"/>
                <a:cs typeface="Avenir"/>
                <a:sym typeface="Avenir"/>
              </a:rPr>
              <a:t>centre</a:t>
            </a:r>
            <a:r>
              <a:rPr lang="en-US" sz="1800" b="0" i="0" u="none" strike="noStrike" cap="none" dirty="0">
                <a:solidFill>
                  <a:srgbClr val="000000"/>
                </a:solidFill>
                <a:latin typeface="Raleway" pitchFamily="2" charset="0"/>
                <a:ea typeface="Avenir"/>
                <a:cs typeface="Avenir"/>
                <a:sym typeface="Avenir"/>
              </a:rPr>
              <a:t> where it can be redeemed for three days emergency food. Volunteers meet clients over a cup of tea or free hot meal and are able to signpost people to agencies able to solve the longer-term problem.</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p>
          <a:p>
            <a:pPr marL="285750" indent="-285750" algn="just">
              <a:lnSpc>
                <a:spcPct val="150000"/>
              </a:lnSpc>
              <a:buFont typeface="Wingdings" panose="05000000000000000000" pitchFamily="2" charset="2"/>
              <a:buChar char="§"/>
            </a:pPr>
            <a:r>
              <a:rPr lang="en-US" sz="1800" b="1" dirty="0">
                <a:latin typeface="Raleway" pitchFamily="2" charset="0"/>
                <a:ea typeface="Avenir"/>
                <a:sym typeface="Avenir"/>
              </a:rPr>
              <a:t>Support</a:t>
            </a:r>
            <a:r>
              <a:rPr lang="en-US" sz="1800" b="1" i="0" u="none" strike="noStrike" cap="none" dirty="0">
                <a:solidFill>
                  <a:srgbClr val="000000"/>
                </a:solidFill>
                <a:latin typeface="Raleway" pitchFamily="2" charset="0"/>
                <a:ea typeface="Avenir"/>
                <a:cs typeface="Avenir"/>
                <a:sym typeface="Avenir"/>
              </a:rPr>
              <a:t>:</a:t>
            </a:r>
            <a:r>
              <a:rPr lang="en-US" sz="1800" b="0" i="0" u="none" strike="noStrike" cap="none" dirty="0">
                <a:solidFill>
                  <a:srgbClr val="000000"/>
                </a:solidFill>
                <a:latin typeface="Raleway" pitchFamily="2" charset="0"/>
                <a:ea typeface="Avenir"/>
                <a:cs typeface="Avenir"/>
                <a:sym typeface="Avenir"/>
              </a:rPr>
              <a:t> Support to local people who are referred to them in crisis</a:t>
            </a:r>
            <a:endParaRPr lang="en-US" sz="1800" b="1"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All Age</a:t>
            </a: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a:t>
            </a:r>
            <a:r>
              <a:rPr lang="en-US" sz="1800" b="1" dirty="0">
                <a:latin typeface="Raleway" pitchFamily="2" charset="0"/>
                <a:ea typeface="Avenir"/>
                <a:cs typeface="Avenir"/>
                <a:sym typeface="Avenir"/>
              </a:rPr>
              <a:t> </a:t>
            </a:r>
            <a:r>
              <a:rPr lang="en-US" sz="1800"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70C0"/>
                </a:solidFill>
                <a:latin typeface="Raleway" pitchFamily="2" charset="0"/>
                <a:ea typeface="Avenir"/>
                <a:cs typeface="Avenir"/>
                <a:sym typeface="Avenir"/>
                <a:hlinkClick r:id="rId11">
                  <a:extLst>
                    <a:ext uri="{A12FA001-AC4F-418D-AE19-62706E023703}">
                      <ahyp:hlinkClr xmlns:ahyp="http://schemas.microsoft.com/office/drawing/2018/hyperlinkcolor" val="tx"/>
                    </a:ext>
                  </a:extLst>
                </a:hlinkClick>
              </a:rPr>
              <a:t>info@oldham.foodbank.org.uk</a:t>
            </a:r>
            <a:endParaRPr lang="en-US" sz="1800" b="0" i="0" u="none"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i="0" u="none" strike="noStrike" cap="none" dirty="0">
                <a:solidFill>
                  <a:srgbClr val="000000"/>
                </a:solidFill>
                <a:latin typeface="Raleway" pitchFamily="2" charset="0"/>
                <a:ea typeface="Avenir"/>
                <a:cs typeface="Avenir"/>
                <a:sym typeface="Avenir"/>
              </a:rPr>
              <a:t>helpline 0161 770 7007 citizens advice 0808 278 7803</a:t>
            </a:r>
            <a:endParaRPr lang="en-US" sz="180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Contact</a:t>
            </a:r>
            <a:r>
              <a:rPr lang="en-US" sz="1800" b="1" i="0" u="none" strike="noStrike" cap="none" dirty="0">
                <a:solidFill>
                  <a:srgbClr val="000000"/>
                </a:solidFill>
                <a:latin typeface="Raleway" pitchFamily="2" charset="0"/>
                <a:ea typeface="Avenir"/>
                <a:cs typeface="Avenir"/>
                <a:sym typeface="Avenir"/>
              </a:rPr>
              <a:t>: </a:t>
            </a:r>
            <a:r>
              <a:rPr lang="en-US" sz="1800" b="0" i="0" u="sng" strike="noStrike" cap="none" dirty="0">
                <a:solidFill>
                  <a:srgbClr val="0070C0"/>
                </a:solidFill>
                <a:latin typeface="Raleway" pitchFamily="2" charset="0"/>
                <a:ea typeface="Avenir"/>
                <a:cs typeface="Avenir"/>
                <a:sym typeface="Avenir"/>
                <a:hlinkClick r:id="rId12">
                  <a:extLst>
                    <a:ext uri="{A12FA001-AC4F-418D-AE19-62706E023703}">
                      <ahyp:hlinkClr xmlns:ahyp="http://schemas.microsoft.com/office/drawing/2018/hyperlinkcolor" val="tx"/>
                    </a:ext>
                  </a:extLst>
                </a:hlinkClick>
              </a:rPr>
              <a:t>https://oldham.foodbank.org.uk/contact-us/</a:t>
            </a:r>
            <a:endParaRPr lang="en-US" sz="1800" b="0" i="0" u="sng" strike="noStrike" cap="none" dirty="0">
              <a:solidFill>
                <a:srgbClr val="0070C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13">
                  <a:extLst>
                    <a:ext uri="{A12FA001-AC4F-418D-AE19-62706E023703}">
                      <ahyp:hlinkClr xmlns:ahyp="http://schemas.microsoft.com/office/drawing/2018/hyperlinkcolor" val="tx"/>
                    </a:ext>
                  </a:extLst>
                </a:hlinkClick>
              </a:rPr>
              <a:t>https://oldham.foodbank.org.uk/</a:t>
            </a:r>
            <a:r>
              <a:rPr lang="en-US" sz="1800" dirty="0">
                <a:solidFill>
                  <a:srgbClr val="0070C0"/>
                </a:solidFill>
                <a:latin typeface="Raleway" pitchFamily="2" charset="0"/>
                <a:ea typeface="Avenir"/>
                <a:cs typeface="Avenir"/>
                <a:sym typeface="Avenir"/>
              </a:rPr>
              <a:t>   </a:t>
            </a:r>
            <a:endParaRPr lang="en-US" sz="1800" b="0" i="0" u="none" strike="noStrike" cap="none" dirty="0">
              <a:solidFill>
                <a:srgbClr val="0070C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dirty="0">
                <a:solidFill>
                  <a:srgbClr val="0070C0"/>
                </a:solidFill>
                <a:latin typeface="Raleway" pitchFamily="2" charset="0"/>
                <a:hlinkClick r:id="rId14">
                  <a:extLst>
                    <a:ext uri="{A12FA001-AC4F-418D-AE19-62706E023703}">
                      <ahyp:hlinkClr xmlns:ahyp="http://schemas.microsoft.com/office/drawing/2018/hyperlinkcolor" val="tx"/>
                    </a:ext>
                  </a:extLst>
                </a:hlinkClick>
              </a:rPr>
              <a:t>https://www.oldham.gov.uk/directory_record/17119/oldham_foodbank</a:t>
            </a:r>
            <a:r>
              <a:rPr lang="en-US" sz="1800" dirty="0">
                <a:solidFill>
                  <a:srgbClr val="0070C0"/>
                </a:solidFill>
                <a:latin typeface="Raleway" pitchFamily="2" charset="0"/>
                <a:sym typeface="Avenir"/>
              </a:rPr>
              <a:t> </a:t>
            </a:r>
            <a:endParaRPr lang="en-US" sz="1800" dirty="0">
              <a:solidFill>
                <a:srgbClr val="0070C0"/>
              </a:solidFill>
              <a:latin typeface="Raleway" pitchFamily="2" charset="0"/>
            </a:endParaRPr>
          </a:p>
        </p:txBody>
      </p:sp>
      <p:pic>
        <p:nvPicPr>
          <p:cNvPr id="2050" name="Picture 2" descr="Oldham Foodbank Logo">
            <a:extLst>
              <a:ext uri="{FF2B5EF4-FFF2-40B4-BE49-F238E27FC236}">
                <a16:creationId xmlns:a16="http://schemas.microsoft.com/office/drawing/2014/main" id="{A0475384-53AB-7938-C656-600F8669982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91473" y="9151560"/>
            <a:ext cx="1714499" cy="1004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9"/>
          <p:cNvSpPr txBox="1"/>
          <p:nvPr/>
        </p:nvSpPr>
        <p:spPr>
          <a:xfrm>
            <a:off x="1028700" y="539899"/>
            <a:ext cx="14829986"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MAHDLO</a:t>
            </a:r>
            <a:endParaRPr sz="4400" dirty="0"/>
          </a:p>
        </p:txBody>
      </p:sp>
      <p:sp>
        <p:nvSpPr>
          <p:cNvPr id="598" name="Google Shape;598;p49"/>
          <p:cNvSpPr txBox="1"/>
          <p:nvPr/>
        </p:nvSpPr>
        <p:spPr>
          <a:xfrm>
            <a:off x="1028700" y="1709857"/>
            <a:ext cx="16230600"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err="1">
                <a:solidFill>
                  <a:srgbClr val="000000"/>
                </a:solidFill>
                <a:latin typeface="Raleway" pitchFamily="2" charset="0"/>
                <a:ea typeface="Avenir"/>
                <a:cs typeface="Avenir"/>
                <a:sym typeface="Avenir"/>
              </a:rPr>
              <a:t>Mahdlo</a:t>
            </a:r>
            <a:r>
              <a:rPr lang="en-US" sz="1800" b="0" i="0" u="none" strike="noStrike" cap="none" dirty="0">
                <a:solidFill>
                  <a:srgbClr val="000000"/>
                </a:solidFill>
                <a:latin typeface="Raleway" pitchFamily="2" charset="0"/>
                <a:ea typeface="Avenir"/>
                <a:cs typeface="Avenir"/>
                <a:sym typeface="Avenir"/>
              </a:rPr>
              <a:t> is a registered charity and state-of-the-art Youth Zone in the heart of Oldham fo</a:t>
            </a:r>
            <a:r>
              <a:rPr lang="en-US" sz="1800" dirty="0">
                <a:latin typeface="Raleway" pitchFamily="2" charset="0"/>
                <a:ea typeface="Avenir"/>
                <a:cs typeface="Avenir"/>
                <a:sym typeface="Avenir"/>
              </a:rPr>
              <a:t>r 8- to 19-year-olds</a:t>
            </a:r>
            <a:r>
              <a:rPr lang="en-US" sz="1800" b="0" i="0" u="none" strike="noStrike" cap="none" dirty="0">
                <a:solidFill>
                  <a:srgbClr val="000000"/>
                </a:solidFill>
                <a:latin typeface="Raleway" pitchFamily="2" charset="0"/>
                <a:ea typeface="Avenir"/>
                <a:cs typeface="Avenir"/>
                <a:sym typeface="Avenir"/>
              </a:rPr>
              <a:t> (up to 25 for young people with a disability). Open 7 days a week, 52 weeks of the year, </a:t>
            </a:r>
            <a:r>
              <a:rPr lang="en-US" sz="1800" dirty="0">
                <a:latin typeface="Raleway" pitchFamily="2" charset="0"/>
                <a:ea typeface="Avenir"/>
                <a:cs typeface="Avenir"/>
                <a:sym typeface="Avenir"/>
              </a:rPr>
              <a:t>they offer a</a:t>
            </a:r>
            <a:r>
              <a:rPr lang="en-US" sz="1800" b="0" i="0" u="none" strike="noStrike" cap="none" dirty="0">
                <a:solidFill>
                  <a:srgbClr val="000000"/>
                </a:solidFill>
                <a:latin typeface="Raleway" pitchFamily="2" charset="0"/>
                <a:ea typeface="Avenir"/>
                <a:cs typeface="Avenir"/>
                <a:sym typeface="Avenir"/>
              </a:rPr>
              <a:t> range of activities and opportunities that all young people from across Oldham can access as a member. Their work falls within six key themes: get </a:t>
            </a:r>
            <a:r>
              <a:rPr lang="en-US" sz="1800" dirty="0">
                <a:latin typeface="Raleway" pitchFamily="2" charset="0"/>
                <a:ea typeface="Avenir"/>
                <a:cs typeface="Avenir"/>
                <a:sym typeface="Avenir"/>
              </a:rPr>
              <a:t>a</a:t>
            </a:r>
            <a:r>
              <a:rPr lang="en-US" sz="1800" b="0" i="0" u="none" strike="noStrike" cap="none" dirty="0">
                <a:solidFill>
                  <a:srgbClr val="000000"/>
                </a:solidFill>
                <a:latin typeface="Raleway" pitchFamily="2" charset="0"/>
                <a:ea typeface="Avenir"/>
                <a:cs typeface="Avenir"/>
                <a:sym typeface="Avenir"/>
              </a:rPr>
              <a:t>ctive (sports); get </a:t>
            </a:r>
            <a:r>
              <a:rPr lang="en-US" sz="1800" dirty="0">
                <a:latin typeface="Raleway" pitchFamily="2" charset="0"/>
                <a:ea typeface="Avenir"/>
                <a:cs typeface="Avenir"/>
                <a:sym typeface="Avenir"/>
              </a:rPr>
              <a:t>c</a:t>
            </a:r>
            <a:r>
              <a:rPr lang="en-US" sz="1800" b="0" i="0" u="none" strike="noStrike" cap="none" dirty="0">
                <a:solidFill>
                  <a:srgbClr val="000000"/>
                </a:solidFill>
                <a:latin typeface="Raleway" pitchFamily="2" charset="0"/>
                <a:ea typeface="Avenir"/>
                <a:cs typeface="Avenir"/>
                <a:sym typeface="Avenir"/>
              </a:rPr>
              <a:t>reative (arts); get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orted (personal development, crime prevention and health and wellbeing); get </a:t>
            </a:r>
            <a:r>
              <a:rPr lang="en-US" sz="1800" dirty="0">
                <a:latin typeface="Raleway" pitchFamily="2" charset="0"/>
                <a:ea typeface="Avenir"/>
                <a:cs typeface="Avenir"/>
                <a:sym typeface="Avenir"/>
              </a:rPr>
              <a:t>o</a:t>
            </a:r>
            <a:r>
              <a:rPr lang="en-US" sz="1800" b="0" i="0" u="none" strike="noStrike" cap="none" dirty="0">
                <a:solidFill>
                  <a:srgbClr val="000000"/>
                </a:solidFill>
                <a:latin typeface="Raleway" pitchFamily="2" charset="0"/>
                <a:ea typeface="Avenir"/>
                <a:cs typeface="Avenir"/>
                <a:sym typeface="Avenir"/>
              </a:rPr>
              <a:t>utdoors (outward bound and environmental activities); get </a:t>
            </a:r>
            <a:r>
              <a:rPr lang="en-US" sz="1800" dirty="0">
                <a:latin typeface="Raleway" pitchFamily="2" charset="0"/>
                <a:ea typeface="Avenir"/>
                <a:cs typeface="Avenir"/>
                <a:sym typeface="Avenir"/>
              </a:rPr>
              <a:t>c</a:t>
            </a:r>
            <a:r>
              <a:rPr lang="en-US" sz="1800" b="0" i="0" u="none" strike="noStrike" cap="none" dirty="0">
                <a:solidFill>
                  <a:srgbClr val="000000"/>
                </a:solidFill>
                <a:latin typeface="Raleway" pitchFamily="2" charset="0"/>
                <a:ea typeface="Avenir"/>
                <a:cs typeface="Avenir"/>
                <a:sym typeface="Avenir"/>
              </a:rPr>
              <a:t>onnected (leadership, volunteering and citizenship); Get Ahead (employment and enterprise)</a:t>
            </a:r>
          </a:p>
          <a:p>
            <a:pPr marL="0" marR="0" lvl="0" indent="0" algn="just" rtl="0">
              <a:lnSpc>
                <a:spcPct val="150000"/>
              </a:lnSpc>
              <a:spcBef>
                <a:spcPts val="0"/>
              </a:spcBef>
              <a:spcAft>
                <a:spcPts val="0"/>
              </a:spcAft>
              <a:buNone/>
            </a:pP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Risk Support</a:t>
            </a:r>
            <a:endParaRPr lang="en-US" sz="1800" b="1"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a:t>
            </a:r>
            <a:r>
              <a:rPr lang="en-US" sz="1800" dirty="0">
                <a:latin typeface="Raleway" pitchFamily="2" charset="0"/>
                <a:ea typeface="Avenir"/>
                <a:cs typeface="Avenir"/>
                <a:sym typeface="Avenir"/>
              </a:rPr>
              <a:t>hey </a:t>
            </a:r>
            <a:r>
              <a:rPr lang="en-US" sz="1800" b="0" i="0" u="none" strike="noStrike" cap="none" dirty="0">
                <a:solidFill>
                  <a:srgbClr val="000000"/>
                </a:solidFill>
                <a:latin typeface="Raleway" pitchFamily="2" charset="0"/>
                <a:ea typeface="Avenir"/>
                <a:cs typeface="Avenir"/>
                <a:sym typeface="Avenir"/>
              </a:rPr>
              <a:t>deliver high quality, innovative activities and experiences for young people from Oldham, to provide opportunities to raise aspirations and support young people to be the best they can be.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8- to 19-year-olds (up to 25 for young people with a disability).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a:t>
            </a:r>
            <a:r>
              <a:rPr lang="en-US" sz="1800" dirty="0">
                <a:latin typeface="Raleway" pitchFamily="2" charset="0"/>
                <a:ea typeface="Avenir"/>
                <a:cs typeface="Avenir"/>
                <a:sym typeface="Avenir"/>
              </a:rPr>
              <a:t>-referral.</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a:t>
            </a:r>
            <a:r>
              <a:rPr lang="en-US" sz="1800" b="0" i="0" u="none" strike="noStrike" cap="none" dirty="0" err="1">
                <a:solidFill>
                  <a:srgbClr val="000000"/>
                </a:solidFill>
                <a:latin typeface="Raleway" pitchFamily="2" charset="0"/>
                <a:ea typeface="Avenir"/>
                <a:cs typeface="Avenir"/>
                <a:sym typeface="Avenir"/>
              </a:rPr>
              <a:t>Mahdlo</a:t>
            </a:r>
            <a:r>
              <a:rPr lang="en-US" sz="1800" b="0" i="0" u="none" strike="noStrike" cap="none" dirty="0">
                <a:solidFill>
                  <a:srgbClr val="000000"/>
                </a:solidFill>
                <a:latin typeface="Raleway" pitchFamily="2" charset="0"/>
                <a:ea typeface="Avenir"/>
                <a:cs typeface="Avenir"/>
                <a:sym typeface="Avenir"/>
              </a:rPr>
              <a:t> Youth Zone, Egerton Street, Oldham, OL1 3SE</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0161 624 0111</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info@mahdloyz.org</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https://www.mahdloyz.org/</a:t>
            </a:r>
            <a:r>
              <a:rPr lang="en-US" sz="1800" b="0" i="0" u="none" strike="noStrike" cap="none"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599" name="Google Shape;599;p49"/>
          <p:cNvSpPr/>
          <p:nvPr/>
        </p:nvSpPr>
        <p:spPr>
          <a:xfrm>
            <a:off x="16517316" y="9392142"/>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5">
              <a:alphaModFix/>
            </a:blip>
            <a:stretch>
              <a:fillRect/>
            </a:stretch>
          </a:blipFill>
          <a:ln>
            <a:noFill/>
          </a:ln>
        </p:spPr>
        <p:txBody>
          <a:bodyPr/>
          <a:lstStyle/>
          <a:p>
            <a:endParaRPr lang="en-US"/>
          </a:p>
        </p:txBody>
      </p:sp>
      <p:grpSp>
        <p:nvGrpSpPr>
          <p:cNvPr id="600" name="Google Shape;600;p49"/>
          <p:cNvGrpSpPr/>
          <p:nvPr/>
        </p:nvGrpSpPr>
        <p:grpSpPr>
          <a:xfrm>
            <a:off x="-19050" y="0"/>
            <a:ext cx="616925" cy="10286147"/>
            <a:chOff x="0" y="0"/>
            <a:chExt cx="822567" cy="19507200"/>
          </a:xfrm>
        </p:grpSpPr>
        <p:sp>
          <p:nvSpPr>
            <p:cNvPr id="601" name="Google Shape;601;p49"/>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602" name="Google Shape;602;p49"/>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603" name="Google Shape;603;p49"/>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04" name="Google Shape;604;p49"/>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605" name="Google Shape;605;p49"/>
          <p:cNvPicPr preferRelativeResize="0"/>
          <p:nvPr/>
        </p:nvPicPr>
        <p:blipFill>
          <a:blip r:embed="rId8">
            <a:alphaModFix/>
          </a:blip>
          <a:stretch>
            <a:fillRect/>
          </a:stretch>
        </p:blipFill>
        <p:spPr>
          <a:xfrm>
            <a:off x="682670" y="9305928"/>
            <a:ext cx="2413406" cy="821050"/>
          </a:xfrm>
          <a:prstGeom prst="rect">
            <a:avLst/>
          </a:prstGeom>
          <a:noFill/>
          <a:ln>
            <a:noFill/>
          </a:ln>
        </p:spPr>
      </p:pic>
      <p:sp>
        <p:nvSpPr>
          <p:cNvPr id="4" name="Botón de acción: ir a inicio 3">
            <a:hlinkClick r:id="rId9" action="ppaction://hlinksldjump" highlightClick="1"/>
            <a:extLst>
              <a:ext uri="{FF2B5EF4-FFF2-40B4-BE49-F238E27FC236}">
                <a16:creationId xmlns:a16="http://schemas.microsoft.com/office/drawing/2014/main" id="{6E99949B-FCAF-02D1-45A8-CBD88C4E0312}"/>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71"/>
          <p:cNvSpPr txBox="1"/>
          <p:nvPr/>
        </p:nvSpPr>
        <p:spPr>
          <a:xfrm>
            <a:off x="1028700" y="570547"/>
            <a:ext cx="162306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MYHAPPYMIND</a:t>
            </a:r>
            <a:endParaRPr lang="en-US" sz="4400" dirty="0"/>
          </a:p>
        </p:txBody>
      </p:sp>
      <p:sp>
        <p:nvSpPr>
          <p:cNvPr id="929" name="Google Shape;929;p71"/>
          <p:cNvSpPr txBox="1"/>
          <p:nvPr/>
        </p:nvSpPr>
        <p:spPr>
          <a:xfrm>
            <a:off x="1028700" y="1659532"/>
            <a:ext cx="16230600" cy="58169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GB" sz="1800" b="0" i="0" u="none" strike="noStrike" cap="none" dirty="0">
                <a:solidFill>
                  <a:srgbClr val="000000"/>
                </a:solidFill>
                <a:latin typeface="Raleway" pitchFamily="2" charset="0"/>
                <a:ea typeface="Avenir"/>
                <a:cs typeface="Avenir"/>
                <a:sym typeface="Avenir"/>
              </a:rPr>
              <a:t>myHappymind is a science-backed, NHS-backed mental health and wellbeing programme available for children aged 3-11. myHappymind supports schools to develop a whole school culture of mental well-being through fun and interactive lessons and resources. The programme is delivered by teachers using pre-made digital lessons projected onto the interactive whiteboard and is supported by journals for every child, soft toys and other physical resources. myHappymind also comes with a staff wellbeing programme and an app for parents for to support their child's journey. myHappymind is seeing great impact nationally across 1,500 schools including schools in Oldham, Tameside and Bury in Greater Manchester. If you would like to learn more, we encourage you to watch this short video tour: </a:t>
            </a:r>
            <a:r>
              <a:rPr lang="en-GB"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https://www.learn.myhappymind.org/schools-tour</a:t>
            </a:r>
            <a:r>
              <a:rPr lang="en-GB" sz="1800" b="0" i="0" u="none" strike="noStrike" cap="none" dirty="0">
                <a:solidFill>
                  <a:srgbClr val="0070C0"/>
                </a:solidFill>
                <a:latin typeface="Raleway" pitchFamily="2" charset="0"/>
                <a:ea typeface="Avenir"/>
                <a:cs typeface="Avenir"/>
                <a:sym typeface="Avenir"/>
              </a:rPr>
              <a:t> </a:t>
            </a:r>
          </a:p>
          <a:p>
            <a:pPr marL="0" marR="0" lvl="0" indent="0" algn="just" rtl="0">
              <a:lnSpc>
                <a:spcPct val="150000"/>
              </a:lnSpc>
              <a:spcBef>
                <a:spcPts val="0"/>
              </a:spcBef>
              <a:spcAft>
                <a:spcPts val="0"/>
              </a:spcAft>
              <a:buNone/>
            </a:pPr>
            <a:endParaRPr lang="en-GB"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Science-backed resources to support a whole school approach </a:t>
            </a:r>
            <a:r>
              <a:rPr lang="en-US" sz="1800" dirty="0">
                <a:latin typeface="Raleway" pitchFamily="2" charset="0"/>
                <a:ea typeface="Avenir"/>
                <a:cs typeface="Avenir"/>
                <a:sym typeface="Avenir"/>
              </a:rPr>
              <a:t>to </a:t>
            </a:r>
            <a:r>
              <a:rPr lang="en-US" sz="1800" b="0" i="0" u="none" strike="noStrike" cap="none" dirty="0">
                <a:solidFill>
                  <a:srgbClr val="000000"/>
                </a:solidFill>
                <a:latin typeface="Raleway" pitchFamily="2" charset="0"/>
                <a:ea typeface="Avenir"/>
                <a:cs typeface="Avenir"/>
                <a:sym typeface="Avenir"/>
              </a:rPr>
              <a:t>positive mental health and wellbeing.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t>
            </a:r>
            <a:r>
              <a:rPr lang="en-GB" sz="1800" b="0" i="0" u="none" strike="noStrike" cap="none" dirty="0">
                <a:solidFill>
                  <a:srgbClr val="000000"/>
                </a:solidFill>
                <a:latin typeface="Raleway" pitchFamily="2" charset="0"/>
                <a:ea typeface="Avenir"/>
                <a:cs typeface="Avenir"/>
                <a:sym typeface="Avenir"/>
              </a:rPr>
              <a:t>3-11 years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Bridgford House, </a:t>
            </a:r>
            <a:r>
              <a:rPr lang="en-US" sz="1800" b="0" i="0" u="none" strike="noStrike" cap="none" dirty="0" err="1">
                <a:solidFill>
                  <a:srgbClr val="000000"/>
                </a:solidFill>
                <a:latin typeface="Raleway" pitchFamily="2" charset="0"/>
                <a:ea typeface="Avenir"/>
                <a:cs typeface="Avenir"/>
                <a:sym typeface="Avenir"/>
              </a:rPr>
              <a:t>Heyes</a:t>
            </a:r>
            <a:r>
              <a:rPr lang="en-US" sz="1800" b="0" i="0" u="none" strike="noStrike" cap="none" dirty="0">
                <a:solidFill>
                  <a:srgbClr val="000000"/>
                </a:solidFill>
                <a:latin typeface="Raleway" pitchFamily="2" charset="0"/>
                <a:ea typeface="Avenir"/>
                <a:cs typeface="Avenir"/>
                <a:sym typeface="Avenir"/>
              </a:rPr>
              <a:t> Lane, Alderley Edge, SK9 7JP</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01625 447547</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a:t>
            </a:r>
            <a:r>
              <a:rPr lang="en-US" sz="1800" b="1" dirty="0">
                <a:latin typeface="Raleway" pitchFamily="2" charset="0"/>
                <a:ea typeface="Avenir"/>
                <a:cs typeface="Avenir"/>
                <a:sym typeface="Avenir"/>
              </a:rPr>
              <a:t> enquiries: </a:t>
            </a:r>
            <a:r>
              <a:rPr lang="en-US" sz="1800"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hello@myHappymind.org</a:t>
            </a:r>
            <a:r>
              <a:rPr lang="en-US" sz="1800" dirty="0">
                <a:solidFill>
                  <a:srgbClr val="0070C0"/>
                </a:solidFill>
                <a:latin typeface="Raleway" pitchFamily="2" charset="0"/>
                <a:ea typeface="Avenir"/>
                <a:cs typeface="Avenir"/>
                <a:sym typeface="Avenir"/>
              </a:rPr>
              <a:t>  </a:t>
            </a:r>
            <a:r>
              <a:rPr lang="en-US" sz="1800" dirty="0">
                <a:latin typeface="Raleway" pitchFamily="2" charset="0"/>
                <a:ea typeface="Avenir"/>
                <a:cs typeface="Avenir"/>
                <a:sym typeface="Avenir"/>
              </a:rPr>
              <a:t>(To find out how to access </a:t>
            </a:r>
            <a:r>
              <a:rPr lang="en-US" sz="1800" dirty="0" err="1">
                <a:latin typeface="Raleway" pitchFamily="2" charset="0"/>
                <a:ea typeface="Avenir"/>
                <a:cs typeface="Avenir"/>
                <a:sym typeface="Avenir"/>
              </a:rPr>
              <a:t>myHappymind</a:t>
            </a:r>
            <a:r>
              <a:rPr lang="en-US" sz="1800" dirty="0">
                <a:latin typeface="Raleway" pitchFamily="2" charset="0"/>
                <a:ea typeface="Avenir"/>
                <a:cs typeface="Avenir"/>
                <a:sym typeface="Avenir"/>
              </a:rPr>
              <a:t> for your school or child)</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https://myhappymind.org/</a:t>
            </a:r>
            <a:r>
              <a:rPr lang="en-US" sz="1800" i="0" u="none" strike="noStrike" cap="none"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930" name="Google Shape;930;p71"/>
          <p:cNvSpPr/>
          <p:nvPr/>
        </p:nvSpPr>
        <p:spPr>
          <a:xfrm>
            <a:off x="16551106" y="9430450"/>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6">
              <a:alphaModFix/>
            </a:blip>
            <a:stretch>
              <a:fillRect l="-2384" r="-2383"/>
            </a:stretch>
          </a:blipFill>
          <a:ln>
            <a:noFill/>
          </a:ln>
        </p:spPr>
        <p:txBody>
          <a:bodyPr/>
          <a:lstStyle/>
          <a:p>
            <a:endParaRPr lang="en-US"/>
          </a:p>
        </p:txBody>
      </p:sp>
      <p:grpSp>
        <p:nvGrpSpPr>
          <p:cNvPr id="2" name="Google Shape;959;p73">
            <a:extLst>
              <a:ext uri="{FF2B5EF4-FFF2-40B4-BE49-F238E27FC236}">
                <a16:creationId xmlns:a16="http://schemas.microsoft.com/office/drawing/2014/main" id="{0B994DF5-5E89-813F-B1E5-6ACA986E575D}"/>
              </a:ext>
            </a:extLst>
          </p:cNvPr>
          <p:cNvGrpSpPr/>
          <p:nvPr/>
        </p:nvGrpSpPr>
        <p:grpSpPr>
          <a:xfrm>
            <a:off x="-19050" y="0"/>
            <a:ext cx="573817" cy="10286147"/>
            <a:chOff x="0" y="0"/>
            <a:chExt cx="765090" cy="19507200"/>
          </a:xfrm>
        </p:grpSpPr>
        <p:sp>
          <p:nvSpPr>
            <p:cNvPr id="3" name="Google Shape;960;p73">
              <a:extLst>
                <a:ext uri="{FF2B5EF4-FFF2-40B4-BE49-F238E27FC236}">
                  <a16:creationId xmlns:a16="http://schemas.microsoft.com/office/drawing/2014/main" id="{05FFF4C0-AF1E-EA43-E76E-13FEE95BFF84}"/>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4" name="Google Shape;961;p73">
              <a:extLst>
                <a:ext uri="{FF2B5EF4-FFF2-40B4-BE49-F238E27FC236}">
                  <a16:creationId xmlns:a16="http://schemas.microsoft.com/office/drawing/2014/main" id="{2174A287-66C5-F8AF-8FFD-C84736E2AA9A}"/>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chemeClr val="accent3">
                <a:lumMod val="60000"/>
                <a:lumOff val="40000"/>
              </a:schemeClr>
            </a:solidFill>
            <a:ln>
              <a:noFill/>
            </a:ln>
          </p:spPr>
          <p:txBody>
            <a:bodyPr/>
            <a:lstStyle/>
            <a:p>
              <a:endParaRPr lang="en-US"/>
            </a:p>
          </p:txBody>
        </p:sp>
        <p:sp>
          <p:nvSpPr>
            <p:cNvPr id="5" name="Google Shape;962;p73">
              <a:extLst>
                <a:ext uri="{FF2B5EF4-FFF2-40B4-BE49-F238E27FC236}">
                  <a16:creationId xmlns:a16="http://schemas.microsoft.com/office/drawing/2014/main" id="{860D41C4-23D3-AC74-41C2-52AFF39F9D09}"/>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grpSp>
      <p:sp>
        <p:nvSpPr>
          <p:cNvPr id="7" name="Botón de acción: ir a inicio 6">
            <a:hlinkClick r:id="rId8" action="ppaction://hlinksldjump" highlightClick="1"/>
            <a:extLst>
              <a:ext uri="{FF2B5EF4-FFF2-40B4-BE49-F238E27FC236}">
                <a16:creationId xmlns:a16="http://schemas.microsoft.com/office/drawing/2014/main" id="{E306183B-09B7-4959-A340-EDD9E5019F06}"/>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Google Shape;896;p67">
            <a:extLst>
              <a:ext uri="{FF2B5EF4-FFF2-40B4-BE49-F238E27FC236}">
                <a16:creationId xmlns:a16="http://schemas.microsoft.com/office/drawing/2014/main" id="{CA59714E-D119-0751-355D-5E371232C15D}"/>
              </a:ext>
            </a:extLst>
          </p:cNvPr>
          <p:cNvSpPr txBox="1"/>
          <p:nvPr/>
        </p:nvSpPr>
        <p:spPr>
          <a:xfrm rot="5400000">
            <a:off x="-1934945" y="7131799"/>
            <a:ext cx="4573115" cy="68942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National service</a:t>
            </a:r>
            <a:endParaRPr dirty="0"/>
          </a:p>
        </p:txBody>
      </p:sp>
      <p:pic>
        <p:nvPicPr>
          <p:cNvPr id="10" name="Picture 9">
            <a:extLst>
              <a:ext uri="{FF2B5EF4-FFF2-40B4-BE49-F238E27FC236}">
                <a16:creationId xmlns:a16="http://schemas.microsoft.com/office/drawing/2014/main" id="{DEBF3FDA-CFBC-44A0-ED96-E767F10A6878}"/>
              </a:ext>
            </a:extLst>
          </p:cNvPr>
          <p:cNvPicPr>
            <a:picLocks noChangeAspect="1"/>
          </p:cNvPicPr>
          <p:nvPr/>
        </p:nvPicPr>
        <p:blipFill>
          <a:blip r:embed="rId9"/>
          <a:stretch>
            <a:fillRect/>
          </a:stretch>
        </p:blipFill>
        <p:spPr>
          <a:xfrm>
            <a:off x="722276" y="9001817"/>
            <a:ext cx="2651760" cy="1077255"/>
          </a:xfrm>
          <a:prstGeom prst="rect">
            <a:avLst/>
          </a:prstGeom>
        </p:spPr>
      </p:pic>
    </p:spTree>
    <p:extLst>
      <p:ext uri="{BB962C8B-B14F-4D97-AF65-F5344CB8AC3E}">
        <p14:creationId xmlns:p14="http://schemas.microsoft.com/office/powerpoint/2010/main" val="3241832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0"/>
          <p:cNvSpPr txBox="1"/>
          <p:nvPr/>
        </p:nvSpPr>
        <p:spPr>
          <a:xfrm>
            <a:off x="1028700" y="570547"/>
            <a:ext cx="14829986"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YOUTH SERVICE</a:t>
            </a:r>
            <a:endParaRPr sz="4400" dirty="0"/>
          </a:p>
        </p:txBody>
      </p:sp>
      <p:sp>
        <p:nvSpPr>
          <p:cNvPr id="611" name="Google Shape;611;p50"/>
          <p:cNvSpPr txBox="1"/>
          <p:nvPr/>
        </p:nvSpPr>
        <p:spPr>
          <a:xfrm>
            <a:off x="1028700" y="1777950"/>
            <a:ext cx="16797195" cy="6647974"/>
          </a:xfrm>
          <a:prstGeom prst="rect">
            <a:avLst/>
          </a:prstGeom>
          <a:noFill/>
          <a:ln>
            <a:noFill/>
          </a:ln>
        </p:spPr>
        <p:txBody>
          <a:bodyPr spcFirstLastPara="1" wrap="square" lIns="0" tIns="0" rIns="0" bIns="0" anchor="t" anchorCtr="0">
            <a:spAutoFit/>
          </a:bodyPr>
          <a:lstStyle/>
          <a:p>
            <a:pPr algn="just">
              <a:lnSpc>
                <a:spcPct val="150000"/>
              </a:lnSpc>
            </a:pPr>
            <a:r>
              <a:rPr lang="en-US" sz="1800" dirty="0">
                <a:latin typeface="Raleway" pitchFamily="2" charset="0"/>
                <a:ea typeface="Avenir"/>
                <a:cs typeface="Avenir"/>
                <a:sym typeface="Avenir"/>
              </a:rPr>
              <a:t>P</a:t>
            </a:r>
            <a:r>
              <a:rPr lang="en-US" sz="1800" b="0" i="0" u="none" strike="noStrike" cap="none" dirty="0">
                <a:solidFill>
                  <a:srgbClr val="000000"/>
                </a:solidFill>
                <a:latin typeface="Raleway" pitchFamily="2" charset="0"/>
                <a:ea typeface="Avenir"/>
                <a:cs typeface="Avenir"/>
                <a:sym typeface="Avenir"/>
              </a:rPr>
              <a:t>rovides a broad range of activities and opportunities to meet the needs of individuals and groups of young people that support their personal, social, political and educational development  Their offer includes universal youth work </a:t>
            </a:r>
            <a:r>
              <a:rPr lang="en-US" sz="1800" b="0" i="0" u="none" strike="noStrike" cap="none" dirty="0" err="1">
                <a:solidFill>
                  <a:srgbClr val="000000"/>
                </a:solidFill>
                <a:latin typeface="Raleway" pitchFamily="2" charset="0"/>
                <a:ea typeface="Avenir"/>
                <a:cs typeface="Avenir"/>
                <a:sym typeface="Avenir"/>
              </a:rPr>
              <a:t>programmes</a:t>
            </a:r>
            <a:r>
              <a:rPr lang="en-US" sz="1800" b="0" i="0" u="none" strike="noStrike" cap="none" dirty="0">
                <a:solidFill>
                  <a:srgbClr val="000000"/>
                </a:solidFill>
                <a:latin typeface="Raleway" pitchFamily="2" charset="0"/>
                <a:ea typeface="Avenir"/>
                <a:cs typeface="Avenir"/>
                <a:sym typeface="Avenir"/>
              </a:rPr>
              <a:t>, targeted/specialist youth work support, and one to one or group work delivered across Oldham, such as </a:t>
            </a:r>
            <a:r>
              <a:rPr lang="en-US" sz="1800" dirty="0">
                <a:latin typeface="Raleway" pitchFamily="2" charset="0"/>
              </a:rPr>
              <a:t>Youth Council ( </a:t>
            </a:r>
            <a:r>
              <a:rPr lang="en-US" sz="1800" dirty="0">
                <a:solidFill>
                  <a:srgbClr val="0070C0"/>
                </a:solidFill>
                <a:latin typeface="Raleway" pitchFamily="2" charset="0"/>
                <a:hlinkClick r:id="rId3">
                  <a:extLst>
                    <a:ext uri="{A12FA001-AC4F-418D-AE19-62706E023703}">
                      <ahyp:hlinkClr xmlns:ahyp="http://schemas.microsoft.com/office/drawing/2018/hyperlinkcolor" val="tx"/>
                    </a:ext>
                  </a:extLst>
                </a:hlinkClick>
              </a:rPr>
              <a:t>Oldham Youth Council – A democratic voice of young people in Oldham (oldhamyc.com</a:t>
            </a:r>
            <a:r>
              <a:rPr lang="en-US" sz="1800" dirty="0">
                <a:latin typeface="Raleway" pitchFamily="2" charset="0"/>
                <a:hlinkClick r:id="rId3">
                  <a:extLst>
                    <a:ext uri="{A12FA001-AC4F-418D-AE19-62706E023703}">
                      <ahyp:hlinkClr xmlns:ahyp="http://schemas.microsoft.com/office/drawing/2018/hyperlinkcolor" val="tx"/>
                    </a:ext>
                  </a:extLst>
                </a:hlinkClick>
              </a:rPr>
              <a:t>)</a:t>
            </a:r>
            <a:r>
              <a:rPr lang="en-US" sz="1800" dirty="0">
                <a:latin typeface="Raleway" pitchFamily="2" charset="0"/>
              </a:rPr>
              <a:t> ) and the Children in Care council (</a:t>
            </a:r>
            <a:r>
              <a:rPr lang="en-US" sz="1800" dirty="0">
                <a:solidFill>
                  <a:srgbClr val="0070C0"/>
                </a:solidFill>
                <a:latin typeface="Raleway" pitchFamily="2" charset="0"/>
              </a:rPr>
              <a:t> </a:t>
            </a:r>
            <a:r>
              <a:rPr lang="en-US" sz="1800" dirty="0">
                <a:solidFill>
                  <a:srgbClr val="0070C0"/>
                </a:solidFill>
                <a:latin typeface="Raleway" pitchFamily="2" charset="0"/>
                <a:hlinkClick r:id="rId4">
                  <a:extLst>
                    <a:ext uri="{A12FA001-AC4F-418D-AE19-62706E023703}">
                      <ahyp:hlinkClr xmlns:ahyp="http://schemas.microsoft.com/office/drawing/2018/hyperlinkcolor" val="tx"/>
                    </a:ext>
                  </a:extLst>
                </a:hlinkClick>
              </a:rPr>
              <a:t>Oldham Children in Care Council – A Voice for Oldham's Children Looked After and Care Leavers (oldhamyc.com</a:t>
            </a:r>
            <a:r>
              <a:rPr lang="en-US" sz="1800" dirty="0">
                <a:latin typeface="Raleway" pitchFamily="2" charset="0"/>
                <a:hlinkClick r:id="rId4">
                  <a:extLst>
                    <a:ext uri="{A12FA001-AC4F-418D-AE19-62706E023703}">
                      <ahyp:hlinkClr xmlns:ahyp="http://schemas.microsoft.com/office/drawing/2018/hyperlinkcolor" val="tx"/>
                    </a:ext>
                  </a:extLst>
                </a:hlinkClick>
              </a:rPr>
              <a:t>)</a:t>
            </a:r>
            <a:r>
              <a:rPr lang="en-US" sz="1800" dirty="0">
                <a:latin typeface="Raleway" pitchFamily="2" charset="0"/>
              </a:rPr>
              <a:t>.</a:t>
            </a:r>
          </a:p>
          <a:p>
            <a:pPr algn="just">
              <a:lnSpc>
                <a:spcPct val="150000"/>
              </a:lnSpc>
            </a:pPr>
            <a:endParaRPr lang="en-US" sz="1800" dirty="0">
              <a:latin typeface="Raleway" pitchFamily="2" charset="0"/>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For young people covering a range of issues, via a curriculum of youth work that covers</a:t>
            </a:r>
            <a:r>
              <a:rPr lang="en-US" sz="1800" dirty="0">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 identity and belonging, health and wellbeing inc. emotional wellbeing, healthy relationships</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economic and financial well being</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leadership, civic engagement and participation</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arts, culture and heritage</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creativity and fun</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global citizenship</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skill development</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the environment and sustainable development</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11-21 (with limited </a:t>
            </a:r>
            <a:r>
              <a:rPr lang="en-US" sz="1800" b="0" i="0" u="none" strike="noStrike" cap="none" dirty="0" err="1">
                <a:solidFill>
                  <a:srgbClr val="000000"/>
                </a:solidFill>
                <a:latin typeface="Raleway" pitchFamily="2" charset="0"/>
                <a:ea typeface="Avenir"/>
                <a:cs typeface="Avenir"/>
                <a:sym typeface="Avenir"/>
              </a:rPr>
              <a:t>programmes</a:t>
            </a:r>
            <a:r>
              <a:rPr lang="en-US" sz="1800" b="0" i="0" u="none" strike="noStrike" cap="none" dirty="0">
                <a:solidFill>
                  <a:srgbClr val="000000"/>
                </a:solidFill>
                <a:latin typeface="Raleway" pitchFamily="2" charset="0"/>
                <a:ea typeface="Avenir"/>
                <a:cs typeface="Avenir"/>
                <a:sym typeface="Avenir"/>
              </a:rPr>
              <a:t> for 8 – 11-year-olds) and up to 25 for young people with SEND or Care experience </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 referral or Professional referrals via email</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Civic Centre, West Street, Oldham, OL1 1UT</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0161 77013116</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dirty="0" err="1">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o</a:t>
            </a:r>
            <a:r>
              <a:rPr lang="en-US" sz="1800" b="0" i="0" u="none" strike="noStrike" cap="none" dirty="0" err="1">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ldham.youthservice</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 @oldham.gov.uk</a:t>
            </a:r>
            <a:r>
              <a:rPr lang="en-US" sz="1800" b="0" i="0" u="none"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https://www.oldham.gov.uk/homepage/1581/oldham_youth_services</a:t>
            </a:r>
            <a:endParaRPr sz="1800" dirty="0">
              <a:solidFill>
                <a:srgbClr val="0070C0"/>
              </a:solidFill>
              <a:latin typeface="Raleway" pitchFamily="2" charset="0"/>
            </a:endParaRPr>
          </a:p>
          <a:p>
            <a:pPr marL="388620" marR="0" lvl="1" indent="-194310" algn="just" rtl="0">
              <a:lnSpc>
                <a:spcPct val="150000"/>
              </a:lnSpc>
              <a:spcBef>
                <a:spcPts val="0"/>
              </a:spcBef>
              <a:spcAft>
                <a:spcPts val="0"/>
              </a:spcAft>
              <a:buClr>
                <a:srgbClr val="000000"/>
              </a:buClr>
              <a:buSzPts val="1800"/>
              <a:buFont typeface="Arial"/>
              <a:buChar char="•"/>
            </a:pPr>
            <a:endParaRPr sz="1800" dirty="0">
              <a:latin typeface="Avenir"/>
            </a:endParaRPr>
          </a:p>
        </p:txBody>
      </p:sp>
      <p:sp>
        <p:nvSpPr>
          <p:cNvPr id="613" name="Google Shape;613;p50"/>
          <p:cNvSpPr/>
          <p:nvPr/>
        </p:nvSpPr>
        <p:spPr>
          <a:xfrm>
            <a:off x="16698683" y="9438755"/>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7">
              <a:alphaModFix/>
            </a:blip>
            <a:stretch>
              <a:fillRect/>
            </a:stretch>
          </a:blipFill>
          <a:ln>
            <a:noFill/>
          </a:ln>
        </p:spPr>
        <p:txBody>
          <a:bodyPr/>
          <a:lstStyle/>
          <a:p>
            <a:endParaRPr lang="en-US"/>
          </a:p>
        </p:txBody>
      </p:sp>
      <p:grpSp>
        <p:nvGrpSpPr>
          <p:cNvPr id="614" name="Google Shape;614;p50"/>
          <p:cNvGrpSpPr/>
          <p:nvPr/>
        </p:nvGrpSpPr>
        <p:grpSpPr>
          <a:xfrm>
            <a:off x="-19050" y="0"/>
            <a:ext cx="616925" cy="10286147"/>
            <a:chOff x="0" y="0"/>
            <a:chExt cx="822567" cy="19507200"/>
          </a:xfrm>
        </p:grpSpPr>
        <p:sp>
          <p:nvSpPr>
            <p:cNvPr id="615" name="Google Shape;615;p5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616" name="Google Shape;616;p5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617" name="Google Shape;617;p5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18" name="Google Shape;618;p5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4" name="Botón de acción: ir a inicio 3">
            <a:hlinkClick r:id="rId10" action="ppaction://hlinksldjump" highlightClick="1"/>
            <a:extLst>
              <a:ext uri="{FF2B5EF4-FFF2-40B4-BE49-F238E27FC236}">
                <a16:creationId xmlns:a16="http://schemas.microsoft.com/office/drawing/2014/main" id="{8A3A22E9-4AA1-DE67-BB08-DA1F7E90232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1"/>
          <p:cNvSpPr txBox="1"/>
          <p:nvPr/>
        </p:nvSpPr>
        <p:spPr>
          <a:xfrm>
            <a:off x="1028701" y="654603"/>
            <a:ext cx="15854246" cy="778675"/>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sym typeface="Raleway Black"/>
              </a:rPr>
              <a:t>OLDHAM PARENT CARER FORUM</a:t>
            </a:r>
            <a:endParaRPr lang="en-US" sz="4400" dirty="0"/>
          </a:p>
        </p:txBody>
      </p:sp>
      <p:sp>
        <p:nvSpPr>
          <p:cNvPr id="624" name="Google Shape;624;p51"/>
          <p:cNvSpPr txBox="1"/>
          <p:nvPr/>
        </p:nvSpPr>
        <p:spPr>
          <a:xfrm>
            <a:off x="1028701" y="1709857"/>
            <a:ext cx="15854246" cy="58169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rPr>
              <a:t>The independent voice of parents and carers of children and young people with Special Educational Needs and Disabilities in Oldham. Their missions is to ensure that parents and carers had access to meaningful information, consultation and co-production opportunities enabling their voices to be heard to drive change and shape better services to improve the lives and outcomes of children and young people with additional needs and/or disabilities aged 0-25.</a:t>
            </a:r>
          </a:p>
          <a:p>
            <a:pPr marL="0" marR="0" lvl="0" indent="0" algn="just" rtl="0">
              <a:lnSpc>
                <a:spcPct val="150000"/>
              </a:lnSpc>
              <a:spcBef>
                <a:spcPts val="0"/>
              </a:spcBef>
              <a:spcAft>
                <a:spcPts val="0"/>
              </a:spcAft>
              <a:buNone/>
            </a:pP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Information and advice support service for </a:t>
            </a:r>
            <a:r>
              <a:rPr lang="en-US" sz="1800" dirty="0">
                <a:latin typeface="Raleway" pitchFamily="2" charset="0"/>
              </a:rPr>
              <a:t>parents and carers of children and young people with Special Educational Needs and Disabilities in Oldham</a:t>
            </a:r>
            <a:endParaRPr lang="en-US" sz="1800" b="0"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Children and young people with additional needs and/or disabilities aged 0-25</a:t>
            </a:r>
          </a:p>
          <a:p>
            <a:pPr marL="285750" lvl="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 </a:t>
            </a:r>
            <a:r>
              <a:rPr lang="en-US" sz="1800" b="0" i="0" u="none" strike="noStrike" cap="none" dirty="0">
                <a:solidFill>
                  <a:srgbClr val="000000"/>
                </a:solidFill>
                <a:latin typeface="Raleway" pitchFamily="2" charset="0"/>
                <a:ea typeface="Avenir"/>
                <a:cs typeface="Avenir"/>
                <a:sym typeface="Avenir"/>
              </a:rPr>
              <a:t>Self-referral</a:t>
            </a:r>
            <a:endParaRPr lang="en-US" sz="1800" dirty="0">
              <a:latin typeface="Raleway" pitchFamily="2" charset="0"/>
              <a:ea typeface="Avenir"/>
              <a:sym typeface="Avenir"/>
            </a:endParaRPr>
          </a:p>
          <a:p>
            <a:pPr marL="285750" lvl="0" indent="-285750" algn="just">
              <a:lnSpc>
                <a:spcPct val="150000"/>
              </a:lnSpc>
              <a:buFont typeface="Wingdings" panose="05000000000000000000" pitchFamily="2" charset="2"/>
              <a:buChar char="§"/>
            </a:pPr>
            <a:r>
              <a:rPr lang="en-US" sz="1800" b="1" dirty="0">
                <a:latin typeface="Raleway" pitchFamily="2" charset="0"/>
                <a:ea typeface="Avenir"/>
                <a:cs typeface="Avenir"/>
                <a:sym typeface="Avenir"/>
              </a:rPr>
              <a:t>Address: </a:t>
            </a:r>
            <a:r>
              <a:rPr lang="en-US" sz="1800" dirty="0" err="1">
                <a:latin typeface="Raleway" pitchFamily="2" charset="0"/>
                <a:ea typeface="Avenir"/>
                <a:cs typeface="Avenir"/>
                <a:sym typeface="Avenir"/>
              </a:rPr>
              <a:t>Chadderton</a:t>
            </a:r>
            <a:r>
              <a:rPr lang="en-US" sz="1800" dirty="0">
                <a:latin typeface="Raleway" pitchFamily="2" charset="0"/>
                <a:ea typeface="Avenir"/>
                <a:cs typeface="Avenir"/>
                <a:sym typeface="Avenir"/>
              </a:rPr>
              <a:t> Court 451 Middleton Road </a:t>
            </a:r>
            <a:r>
              <a:rPr lang="en-US" sz="1800" dirty="0" err="1">
                <a:latin typeface="Raleway" pitchFamily="2" charset="0"/>
                <a:ea typeface="Avenir"/>
                <a:cs typeface="Avenir"/>
                <a:sym typeface="Avenir"/>
              </a:rPr>
              <a:t>Chadderton</a:t>
            </a:r>
            <a:r>
              <a:rPr lang="en-US" sz="1800" dirty="0">
                <a:latin typeface="Raleway" pitchFamily="2" charset="0"/>
                <a:ea typeface="Avenir"/>
                <a:cs typeface="Avenir"/>
                <a:sym typeface="Avenir"/>
              </a:rPr>
              <a:t> Oldham, OL9 9LB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0" i="0" u="none" strike="noStrike" cap="none" dirty="0">
                <a:solidFill>
                  <a:srgbClr val="000000"/>
                </a:solidFill>
                <a:latin typeface="Raleway" pitchFamily="2" charset="0"/>
                <a:ea typeface="Avenir"/>
                <a:cs typeface="Avenir"/>
                <a:sym typeface="Avenir"/>
              </a:rPr>
              <a:t> </a:t>
            </a: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0161 503 1547</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admin@point-send.co.uk</a:t>
            </a:r>
            <a:endParaRPr lang="en-US" sz="1800" i="0" u="none"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https://www.point-send.co.uk/Pages/Category/oldham-pcf</a:t>
            </a:r>
            <a:endParaRPr lang="en-US" sz="1800" dirty="0">
              <a:solidFill>
                <a:srgbClr val="0070C0"/>
              </a:solidFill>
              <a:latin typeface="Raleway" pitchFamily="2" charset="0"/>
            </a:endParaRPr>
          </a:p>
        </p:txBody>
      </p:sp>
      <p:sp>
        <p:nvSpPr>
          <p:cNvPr id="625" name="Google Shape;625;p51"/>
          <p:cNvSpPr/>
          <p:nvPr/>
        </p:nvSpPr>
        <p:spPr>
          <a:xfrm>
            <a:off x="16698683" y="9438754"/>
            <a:ext cx="1483967" cy="648621"/>
          </a:xfrm>
          <a:custGeom>
            <a:avLst/>
            <a:gdLst/>
            <a:ahLst/>
            <a:cxnLst/>
            <a:rect l="l" t="t" r="r" b="b"/>
            <a:pathLst>
              <a:path w="1483967" h="648621" extrusionOk="0">
                <a:moveTo>
                  <a:pt x="0" y="0"/>
                </a:moveTo>
                <a:lnTo>
                  <a:pt x="1483968" y="0"/>
                </a:lnTo>
                <a:lnTo>
                  <a:pt x="1483968" y="648622"/>
                </a:lnTo>
                <a:lnTo>
                  <a:pt x="0" y="648622"/>
                </a:lnTo>
                <a:lnTo>
                  <a:pt x="0" y="0"/>
                </a:lnTo>
                <a:close/>
              </a:path>
            </a:pathLst>
          </a:custGeom>
          <a:blipFill rotWithShape="1">
            <a:blip r:embed="rId5">
              <a:alphaModFix/>
            </a:blip>
            <a:stretch>
              <a:fillRect/>
            </a:stretch>
          </a:blipFill>
          <a:ln>
            <a:noFill/>
          </a:ln>
        </p:spPr>
        <p:txBody>
          <a:bodyPr/>
          <a:lstStyle/>
          <a:p>
            <a:endParaRPr lang="en-US"/>
          </a:p>
        </p:txBody>
      </p:sp>
      <p:grpSp>
        <p:nvGrpSpPr>
          <p:cNvPr id="626" name="Google Shape;626;p51"/>
          <p:cNvGrpSpPr/>
          <p:nvPr/>
        </p:nvGrpSpPr>
        <p:grpSpPr>
          <a:xfrm>
            <a:off x="-19050" y="0"/>
            <a:ext cx="616925" cy="10286147"/>
            <a:chOff x="0" y="0"/>
            <a:chExt cx="822567" cy="19507200"/>
          </a:xfrm>
        </p:grpSpPr>
        <p:sp>
          <p:nvSpPr>
            <p:cNvPr id="627" name="Google Shape;627;p5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628" name="Google Shape;628;p5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629" name="Google Shape;629;p5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30" name="Google Shape;630;p51"/>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631" name="Google Shape;631;p51"/>
          <p:cNvPicPr preferRelativeResize="0"/>
          <p:nvPr/>
        </p:nvPicPr>
        <p:blipFill>
          <a:blip r:embed="rId8">
            <a:alphaModFix/>
          </a:blip>
          <a:stretch>
            <a:fillRect/>
          </a:stretch>
        </p:blipFill>
        <p:spPr>
          <a:xfrm>
            <a:off x="547878" y="9135026"/>
            <a:ext cx="2724150" cy="926775"/>
          </a:xfrm>
          <a:prstGeom prst="rect">
            <a:avLst/>
          </a:prstGeom>
          <a:noFill/>
          <a:ln>
            <a:noFill/>
          </a:ln>
        </p:spPr>
      </p:pic>
      <p:sp>
        <p:nvSpPr>
          <p:cNvPr id="4" name="Botón de acción: ir a inicio 3">
            <a:hlinkClick r:id="rId9" action="ppaction://hlinksldjump" highlightClick="1"/>
            <a:extLst>
              <a:ext uri="{FF2B5EF4-FFF2-40B4-BE49-F238E27FC236}">
                <a16:creationId xmlns:a16="http://schemas.microsoft.com/office/drawing/2014/main" id="{1C24C9F1-DD56-9A20-72D9-FEBF6DC8FA7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0089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1"/>
          <p:cNvSpPr txBox="1"/>
          <p:nvPr/>
        </p:nvSpPr>
        <p:spPr>
          <a:xfrm>
            <a:off x="1028700" y="373299"/>
            <a:ext cx="15854246"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SEND INFORMATION ADVICE AND SUPPORT SERVICE (SEND IASS)</a:t>
            </a:r>
            <a:endParaRPr lang="en-US" sz="4400" dirty="0"/>
          </a:p>
        </p:txBody>
      </p:sp>
      <p:sp>
        <p:nvSpPr>
          <p:cNvPr id="624" name="Google Shape;624;p51"/>
          <p:cNvSpPr txBox="1"/>
          <p:nvPr/>
        </p:nvSpPr>
        <p:spPr>
          <a:xfrm>
            <a:off x="1028700" y="2071554"/>
            <a:ext cx="15854246" cy="706347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F</a:t>
            </a:r>
            <a:r>
              <a:rPr lang="en-US" sz="1800" b="0" i="0" u="none" strike="noStrike" cap="none" dirty="0">
                <a:solidFill>
                  <a:srgbClr val="000000"/>
                </a:solidFill>
                <a:latin typeface="Raleway" pitchFamily="2" charset="0"/>
                <a:ea typeface="Avenir"/>
                <a:cs typeface="Avenir"/>
                <a:sym typeface="Avenir"/>
              </a:rPr>
              <a:t>ormerly known as Parent Partnership ensures that parents/carers of children and young people with special educational needs and/or disabilities; and young people themselves, have access to high quality Information, advice and support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ervices. These services are widely respected as an impartial source of information and support in relation to education, health or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ocial </a:t>
            </a:r>
            <a:r>
              <a:rPr lang="en-US" sz="1800" dirty="0">
                <a:latin typeface="Raleway" pitchFamily="2" charset="0"/>
                <a:ea typeface="Avenir"/>
                <a:cs typeface="Avenir"/>
                <a:sym typeface="Avenir"/>
              </a:rPr>
              <a:t>c</a:t>
            </a:r>
            <a:r>
              <a:rPr lang="en-US" sz="1800" b="0" i="0" u="none" strike="noStrike" cap="none" dirty="0">
                <a:solidFill>
                  <a:srgbClr val="000000"/>
                </a:solidFill>
                <a:latin typeface="Raleway" pitchFamily="2" charset="0"/>
                <a:ea typeface="Avenir"/>
                <a:cs typeface="Avenir"/>
                <a:sym typeface="Avenir"/>
              </a:rPr>
              <a:t>are provision.</a:t>
            </a:r>
          </a:p>
          <a:p>
            <a:pPr marL="0" marR="0" lvl="0" indent="0" algn="just" rtl="0">
              <a:lnSpc>
                <a:spcPct val="150000"/>
              </a:lnSpc>
              <a:spcBef>
                <a:spcPts val="0"/>
              </a:spcBef>
              <a:spcAft>
                <a:spcPts val="0"/>
              </a:spcAft>
              <a:buNone/>
            </a:pPr>
            <a:endParaRPr lang="en-US" sz="1800" dirty="0">
              <a:latin typeface="Raleway" pitchFamily="2" charset="0"/>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Their role is to enable children, young people and their families to support themselves</a:t>
            </a:r>
            <a:r>
              <a:rPr lang="en-US" sz="1800" dirty="0">
                <a:latin typeface="Raleway" pitchFamily="2" charset="0"/>
                <a:ea typeface="Avenir"/>
                <a:cs typeface="Avenir"/>
                <a:sym typeface="Avenir"/>
              </a:rPr>
              <a:t>. Providing </a:t>
            </a:r>
            <a:r>
              <a:rPr lang="en-US" sz="1800" b="0" i="0" u="none" strike="noStrike" cap="none" dirty="0">
                <a:solidFill>
                  <a:srgbClr val="000000"/>
                </a:solidFill>
                <a:latin typeface="Raleway" pitchFamily="2" charset="0"/>
                <a:ea typeface="Avenir"/>
                <a:cs typeface="Avenir"/>
                <a:sym typeface="Avenir"/>
              </a:rPr>
              <a:t>access to a range of information on </a:t>
            </a:r>
            <a:r>
              <a:rPr lang="en-US" sz="1800" dirty="0">
                <a:latin typeface="Raleway" pitchFamily="2" charset="0"/>
                <a:ea typeface="Avenir"/>
                <a:cs typeface="Avenir"/>
                <a:sym typeface="Avenir"/>
              </a:rPr>
              <a:t>their </a:t>
            </a:r>
            <a:r>
              <a:rPr lang="en-US" sz="1800" b="0" i="0" u="none" strike="noStrike" cap="none" dirty="0">
                <a:solidFill>
                  <a:srgbClr val="000000"/>
                </a:solidFill>
                <a:latin typeface="Raleway" pitchFamily="2" charset="0"/>
                <a:ea typeface="Avenir"/>
                <a:cs typeface="Avenir"/>
                <a:sym typeface="Avenir"/>
              </a:rPr>
              <a:t>website which will help to understand local policy and the SEN legal framework enabling you to support your child or young person more effectively. </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SEND is part of the National IAS network who engage strategically with the Department of Education (DfE) on key issues arising for SEND IAS Services.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Information and advice support service individual needs and are both personal and confidential. Available by phone, email, website and face to face meetings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0 - 25 years</a:t>
            </a: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 </a:t>
            </a:r>
            <a:r>
              <a:rPr lang="en-US" sz="1800" b="0" i="0" u="none" strike="noStrike" cap="none" dirty="0">
                <a:solidFill>
                  <a:srgbClr val="000000"/>
                </a:solidFill>
                <a:latin typeface="Raleway" pitchFamily="2" charset="0"/>
                <a:ea typeface="Avenir"/>
                <a:cs typeface="Avenir"/>
                <a:sym typeface="Avenir"/>
              </a:rPr>
              <a:t>Self-referral by parent/carer or young person, referrals from practitioners are also accepted subject to obtained consent.</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 </a:t>
            </a:r>
            <a:r>
              <a:rPr lang="en-US" sz="1800" b="0" i="0" u="none" strike="noStrike" cap="none" dirty="0" err="1">
                <a:solidFill>
                  <a:srgbClr val="000000"/>
                </a:solidFill>
                <a:latin typeface="Raleway" pitchFamily="2" charset="0"/>
                <a:ea typeface="Avenir"/>
                <a:cs typeface="Avenir"/>
                <a:sym typeface="Avenir"/>
              </a:rPr>
              <a:t>Chadderton</a:t>
            </a:r>
            <a:r>
              <a:rPr lang="en-US" sz="1800" b="0" i="0" u="none" strike="noStrike" cap="none" dirty="0">
                <a:solidFill>
                  <a:srgbClr val="000000"/>
                </a:solidFill>
                <a:latin typeface="Raleway" pitchFamily="2" charset="0"/>
                <a:ea typeface="Avenir"/>
                <a:cs typeface="Avenir"/>
                <a:sym typeface="Avenir"/>
              </a:rPr>
              <a:t> Court 451 Middleton Road </a:t>
            </a:r>
            <a:r>
              <a:rPr lang="en-US" sz="1800" b="0" i="0" u="none" strike="noStrike" cap="none" dirty="0" err="1">
                <a:solidFill>
                  <a:srgbClr val="000000"/>
                </a:solidFill>
                <a:latin typeface="Raleway" pitchFamily="2" charset="0"/>
                <a:ea typeface="Avenir"/>
                <a:cs typeface="Avenir"/>
                <a:sym typeface="Avenir"/>
              </a:rPr>
              <a:t>Chadderton</a:t>
            </a:r>
            <a:r>
              <a:rPr lang="en-US" sz="1800" b="0" i="0" u="none" strike="noStrike" cap="none" dirty="0">
                <a:solidFill>
                  <a:srgbClr val="000000"/>
                </a:solidFill>
                <a:latin typeface="Raleway" pitchFamily="2" charset="0"/>
                <a:ea typeface="Avenir"/>
                <a:cs typeface="Avenir"/>
                <a:sym typeface="Avenir"/>
              </a:rPr>
              <a:t> Oldham, OL9 9LB</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161 503 1540</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iassoldham@point-send.co.uk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https://www.point-send.co.uk/Pages/Category/oldham-sendiass</a:t>
            </a:r>
            <a:endParaRPr lang="en-US" sz="1800" dirty="0">
              <a:solidFill>
                <a:srgbClr val="0070C0"/>
              </a:solidFill>
              <a:latin typeface="Raleway" pitchFamily="2" charset="0"/>
            </a:endParaRPr>
          </a:p>
        </p:txBody>
      </p:sp>
      <p:sp>
        <p:nvSpPr>
          <p:cNvPr id="625" name="Google Shape;625;p51"/>
          <p:cNvSpPr/>
          <p:nvPr/>
        </p:nvSpPr>
        <p:spPr>
          <a:xfrm>
            <a:off x="16698683" y="9438754"/>
            <a:ext cx="1483967" cy="648621"/>
          </a:xfrm>
          <a:custGeom>
            <a:avLst/>
            <a:gdLst/>
            <a:ahLst/>
            <a:cxnLst/>
            <a:rect l="l" t="t" r="r" b="b"/>
            <a:pathLst>
              <a:path w="1483967" h="648621" extrusionOk="0">
                <a:moveTo>
                  <a:pt x="0" y="0"/>
                </a:moveTo>
                <a:lnTo>
                  <a:pt x="1483968" y="0"/>
                </a:lnTo>
                <a:lnTo>
                  <a:pt x="1483968" y="648622"/>
                </a:lnTo>
                <a:lnTo>
                  <a:pt x="0" y="648622"/>
                </a:lnTo>
                <a:lnTo>
                  <a:pt x="0" y="0"/>
                </a:lnTo>
                <a:close/>
              </a:path>
            </a:pathLst>
          </a:custGeom>
          <a:blipFill rotWithShape="1">
            <a:blip r:embed="rId5">
              <a:alphaModFix/>
            </a:blip>
            <a:stretch>
              <a:fillRect/>
            </a:stretch>
          </a:blipFill>
          <a:ln>
            <a:noFill/>
          </a:ln>
        </p:spPr>
        <p:txBody>
          <a:bodyPr/>
          <a:lstStyle/>
          <a:p>
            <a:endParaRPr lang="en-US"/>
          </a:p>
        </p:txBody>
      </p:sp>
      <p:grpSp>
        <p:nvGrpSpPr>
          <p:cNvPr id="626" name="Google Shape;626;p51"/>
          <p:cNvGrpSpPr/>
          <p:nvPr/>
        </p:nvGrpSpPr>
        <p:grpSpPr>
          <a:xfrm>
            <a:off x="-19050" y="0"/>
            <a:ext cx="616925" cy="10286147"/>
            <a:chOff x="0" y="0"/>
            <a:chExt cx="822567" cy="19507200"/>
          </a:xfrm>
        </p:grpSpPr>
        <p:sp>
          <p:nvSpPr>
            <p:cNvPr id="627" name="Google Shape;627;p5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628" name="Google Shape;628;p5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629" name="Google Shape;629;p5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30" name="Google Shape;630;p51"/>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631" name="Google Shape;631;p51"/>
          <p:cNvPicPr preferRelativeResize="0"/>
          <p:nvPr/>
        </p:nvPicPr>
        <p:blipFill>
          <a:blip r:embed="rId8">
            <a:alphaModFix/>
          </a:blip>
          <a:stretch>
            <a:fillRect/>
          </a:stretch>
        </p:blipFill>
        <p:spPr>
          <a:xfrm>
            <a:off x="547878" y="9135026"/>
            <a:ext cx="2724150" cy="926775"/>
          </a:xfrm>
          <a:prstGeom prst="rect">
            <a:avLst/>
          </a:prstGeom>
          <a:noFill/>
          <a:ln>
            <a:noFill/>
          </a:ln>
        </p:spPr>
      </p:pic>
      <p:sp>
        <p:nvSpPr>
          <p:cNvPr id="4" name="Botón de acción: ir a inicio 3">
            <a:hlinkClick r:id="rId9" action="ppaction://hlinksldjump" highlightClick="1"/>
            <a:extLst>
              <a:ext uri="{FF2B5EF4-FFF2-40B4-BE49-F238E27FC236}">
                <a16:creationId xmlns:a16="http://schemas.microsoft.com/office/drawing/2014/main" id="{1C24C9F1-DD56-9A20-72D9-FEBF6DC8FA7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aphicFrame>
        <p:nvGraphicFramePr>
          <p:cNvPr id="151" name="Google Shape;151;p8"/>
          <p:cNvGraphicFramePr/>
          <p:nvPr>
            <p:extLst>
              <p:ext uri="{D42A27DB-BD31-4B8C-83A1-F6EECF244321}">
                <p14:modId xmlns:p14="http://schemas.microsoft.com/office/powerpoint/2010/main" val="4059678467"/>
              </p:ext>
            </p:extLst>
          </p:nvPr>
        </p:nvGraphicFramePr>
        <p:xfrm>
          <a:off x="376327" y="836403"/>
          <a:ext cx="17641657" cy="8340796"/>
        </p:xfrm>
        <a:graphic>
          <a:graphicData uri="http://schemas.openxmlformats.org/drawingml/2006/table">
            <a:tbl>
              <a:tblPr>
                <a:noFill/>
                <a:tableStyleId>{3B1929FC-6638-49D3-AB63-535F109E193D}</a:tableStyleId>
              </a:tblPr>
              <a:tblGrid>
                <a:gridCol w="1250682">
                  <a:extLst>
                    <a:ext uri="{9D8B030D-6E8A-4147-A177-3AD203B41FA5}">
                      <a16:colId xmlns:a16="http://schemas.microsoft.com/office/drawing/2014/main" val="20000"/>
                    </a:ext>
                  </a:extLst>
                </a:gridCol>
                <a:gridCol w="1908438">
                  <a:extLst>
                    <a:ext uri="{9D8B030D-6E8A-4147-A177-3AD203B41FA5}">
                      <a16:colId xmlns:a16="http://schemas.microsoft.com/office/drawing/2014/main" val="20001"/>
                    </a:ext>
                  </a:extLst>
                </a:gridCol>
                <a:gridCol w="1076254">
                  <a:extLst>
                    <a:ext uri="{9D8B030D-6E8A-4147-A177-3AD203B41FA5}">
                      <a16:colId xmlns:a16="http://schemas.microsoft.com/office/drawing/2014/main" val="20002"/>
                    </a:ext>
                  </a:extLst>
                </a:gridCol>
                <a:gridCol w="564844">
                  <a:extLst>
                    <a:ext uri="{9D8B030D-6E8A-4147-A177-3AD203B41FA5}">
                      <a16:colId xmlns:a16="http://schemas.microsoft.com/office/drawing/2014/main" val="2903406538"/>
                    </a:ext>
                  </a:extLst>
                </a:gridCol>
                <a:gridCol w="176040">
                  <a:extLst>
                    <a:ext uri="{9D8B030D-6E8A-4147-A177-3AD203B41FA5}">
                      <a16:colId xmlns:a16="http://schemas.microsoft.com/office/drawing/2014/main" val="2028384537"/>
                    </a:ext>
                  </a:extLst>
                </a:gridCol>
                <a:gridCol w="682202">
                  <a:extLst>
                    <a:ext uri="{9D8B030D-6E8A-4147-A177-3AD203B41FA5}">
                      <a16:colId xmlns:a16="http://schemas.microsoft.com/office/drawing/2014/main" val="566141747"/>
                    </a:ext>
                  </a:extLst>
                </a:gridCol>
                <a:gridCol w="386224">
                  <a:extLst>
                    <a:ext uri="{9D8B030D-6E8A-4147-A177-3AD203B41FA5}">
                      <a16:colId xmlns:a16="http://schemas.microsoft.com/office/drawing/2014/main" val="1937722629"/>
                    </a:ext>
                  </a:extLst>
                </a:gridCol>
                <a:gridCol w="1442780">
                  <a:extLst>
                    <a:ext uri="{9D8B030D-6E8A-4147-A177-3AD203B41FA5}">
                      <a16:colId xmlns:a16="http://schemas.microsoft.com/office/drawing/2014/main" val="20004"/>
                    </a:ext>
                  </a:extLst>
                </a:gridCol>
                <a:gridCol w="226523">
                  <a:extLst>
                    <a:ext uri="{9D8B030D-6E8A-4147-A177-3AD203B41FA5}">
                      <a16:colId xmlns:a16="http://schemas.microsoft.com/office/drawing/2014/main" val="20005"/>
                    </a:ext>
                  </a:extLst>
                </a:gridCol>
                <a:gridCol w="1216258">
                  <a:extLst>
                    <a:ext uri="{9D8B030D-6E8A-4147-A177-3AD203B41FA5}">
                      <a16:colId xmlns:a16="http://schemas.microsoft.com/office/drawing/2014/main" val="1023573528"/>
                    </a:ext>
                  </a:extLst>
                </a:gridCol>
                <a:gridCol w="1442781">
                  <a:extLst>
                    <a:ext uri="{9D8B030D-6E8A-4147-A177-3AD203B41FA5}">
                      <a16:colId xmlns:a16="http://schemas.microsoft.com/office/drawing/2014/main" val="20006"/>
                    </a:ext>
                  </a:extLst>
                </a:gridCol>
                <a:gridCol w="811277">
                  <a:extLst>
                    <a:ext uri="{9D8B030D-6E8A-4147-A177-3AD203B41FA5}">
                      <a16:colId xmlns:a16="http://schemas.microsoft.com/office/drawing/2014/main" val="20007"/>
                    </a:ext>
                  </a:extLst>
                </a:gridCol>
                <a:gridCol w="1203923">
                  <a:extLst>
                    <a:ext uri="{9D8B030D-6E8A-4147-A177-3AD203B41FA5}">
                      <a16:colId xmlns:a16="http://schemas.microsoft.com/office/drawing/2014/main" val="981382398"/>
                    </a:ext>
                  </a:extLst>
                </a:gridCol>
                <a:gridCol w="870361">
                  <a:extLst>
                    <a:ext uri="{9D8B030D-6E8A-4147-A177-3AD203B41FA5}">
                      <a16:colId xmlns:a16="http://schemas.microsoft.com/office/drawing/2014/main" val="20008"/>
                    </a:ext>
                  </a:extLst>
                </a:gridCol>
                <a:gridCol w="2912926">
                  <a:extLst>
                    <a:ext uri="{9D8B030D-6E8A-4147-A177-3AD203B41FA5}">
                      <a16:colId xmlns:a16="http://schemas.microsoft.com/office/drawing/2014/main" val="20009"/>
                    </a:ext>
                  </a:extLst>
                </a:gridCol>
                <a:gridCol w="1470144">
                  <a:extLst>
                    <a:ext uri="{9D8B030D-6E8A-4147-A177-3AD203B41FA5}">
                      <a16:colId xmlns:a16="http://schemas.microsoft.com/office/drawing/2014/main" val="20011"/>
                    </a:ext>
                  </a:extLst>
                </a:gridCol>
              </a:tblGrid>
              <a:tr h="356497">
                <a:tc rowSpan="20">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28575" marR="28575" marT="28575" marB="2857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9AC8E8"/>
                    </a:solidFill>
                  </a:tcPr>
                </a:tc>
                <a:tc gridSpan="2">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Pregnancy &amp; Birth</a:t>
                      </a:r>
                      <a:endParaRPr sz="1800" u="none" strike="noStrike" cap="none"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hMerge="1">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0-5 Years</a:t>
                      </a:r>
                      <a:endParaRPr sz="1800" u="none" strike="noStrike" cap="none"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gridSpan="4">
                  <a:txBody>
                    <a:bodyPr/>
                    <a:lstStyle/>
                    <a:p>
                      <a:pPr algn="ctr"/>
                      <a:r>
                        <a:rPr lang="en-US" sz="1800" b="1" u="none" strike="noStrike" cap="none" dirty="0">
                          <a:solidFill>
                            <a:srgbClr val="000000"/>
                          </a:solidFill>
                          <a:latin typeface="Raleway" pitchFamily="2" charset="0"/>
                          <a:ea typeface="Raleway"/>
                          <a:cs typeface="Raleway"/>
                          <a:sym typeface="Raleway"/>
                        </a:rPr>
                        <a:t>0-5 Years</a:t>
                      </a:r>
                      <a:endParaRPr lang="en-US" sz="1800"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gridSpan="4">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Primary Years</a:t>
                      </a:r>
                      <a:endParaRPr sz="1800" u="none" strike="noStrike" cap="none"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n-US"/>
                    </a:p>
                  </a:txBody>
                  <a:tcPr/>
                </a:tc>
                <a:tc hMerge="1">
                  <a:txBody>
                    <a:bodyPr/>
                    <a:lstStyle/>
                    <a:p>
                      <a:endParaRPr lang="es-CO"/>
                    </a:p>
                  </a:txBody>
                  <a:tcPr/>
                </a:tc>
                <a:tc gridSpan="2">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Secondary Years</a:t>
                      </a:r>
                      <a:endParaRPr sz="1800" u="none" strike="noStrike" cap="none"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hMerge="1">
                  <a:txBody>
                    <a:bodyPr/>
                    <a:lstStyle/>
                    <a:p>
                      <a:endParaRPr lang="en-US"/>
                    </a:p>
                  </a:txBody>
                  <a:tcPr/>
                </a:tc>
                <a:tc gridSpan="3">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Transitions to Adulthood [16 years +] </a:t>
                      </a:r>
                      <a:endParaRPr sz="1800" u="none" strike="noStrike" cap="none"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69173">
                <a:tc vMerge="1">
                  <a:txBody>
                    <a:bodyPr/>
                    <a:lstStyle/>
                    <a:p>
                      <a:endParaRPr lang="es-CO"/>
                    </a:p>
                  </a:txBody>
                  <a:tcPr/>
                </a:tc>
                <a:tc gridSpan="4">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Family Nurse Partnership </a:t>
                      </a:r>
                      <a:endParaRPr lang="en-US" sz="1800"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algn="ctr"/>
                      <a:endParaRPr lang="en-US" dirty="0"/>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dirty="0"/>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algn="ctr"/>
                      <a:endParaRPr lang="en-US" sz="1800" dirty="0"/>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11">
                  <a:txBody>
                    <a:bodyPr/>
                    <a:lstStyle/>
                    <a:p>
                      <a:pPr algn="ctr"/>
                      <a:r>
                        <a:rPr lang="en-US" sz="1800" dirty="0">
                          <a:solidFill>
                            <a:schemeClr val="tx1"/>
                          </a:solidFill>
                          <a:latin typeface="Raleway" pitchFamily="2" charset="0"/>
                        </a:rPr>
                        <a:t>Street Games</a:t>
                      </a: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lnT w="38100" cap="flat" cmpd="sng" algn="ctr">
                      <a:solidFill>
                        <a:schemeClr val="accent1">
                          <a:lumMod val="50000"/>
                        </a:schemeClr>
                      </a:solidFill>
                      <a:prstDash val="solid"/>
                      <a:round/>
                      <a:headEnd type="none" w="med" len="med"/>
                      <a:tailEnd type="none" w="med" len="med"/>
                    </a:lnT>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236728">
                <a:tc vMerge="1">
                  <a:txBody>
                    <a:bodyPr/>
                    <a:lstStyle/>
                    <a:p>
                      <a:endParaRPr lang="en-US"/>
                    </a:p>
                  </a:txBody>
                  <a:tcPr/>
                </a:tc>
                <a:tc gridSpan="4">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chemeClr val="tx1"/>
                          </a:solidFill>
                          <a:latin typeface="Raleway" pitchFamily="2" charset="0"/>
                        </a:rPr>
                        <a:t>Oldham Early Attachment Service (from pregnancy to baby’s second birthday)</a:t>
                      </a: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a:endParaRPr lang="en-US" sz="1800" dirty="0"/>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7">
                  <a:txBody>
                    <a:bodyPr/>
                    <a:lstStyle/>
                    <a:p>
                      <a:pPr algn="ctr"/>
                      <a:r>
                        <a:rPr lang="en-US" sz="1800" b="0" i="0" u="none" strike="noStrike" cap="none" dirty="0" err="1">
                          <a:solidFill>
                            <a:schemeClr val="tx1"/>
                          </a:solidFill>
                          <a:latin typeface="Raleway" pitchFamily="2" charset="0"/>
                          <a:cs typeface="Arial"/>
                          <a:sym typeface="Arial"/>
                        </a:rPr>
                        <a:t>myHappymind</a:t>
                      </a:r>
                      <a:r>
                        <a:rPr lang="en-US" sz="1800" b="0" i="0" u="none" strike="noStrike" cap="none" dirty="0">
                          <a:solidFill>
                            <a:schemeClr val="tx1"/>
                          </a:solidFill>
                          <a:latin typeface="Raleway" pitchFamily="2" charset="0"/>
                          <a:cs typeface="Arial"/>
                          <a:sym typeface="Arial"/>
                        </a:rPr>
                        <a:t> (3-11 years)</a:t>
                      </a:r>
                    </a:p>
                    <a:p>
                      <a:pPr algn="ctr"/>
                      <a:endParaRPr lang="en-US" sz="1800"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R="0" algn="ctr" rtl="0">
                        <a:lnSpc>
                          <a:spcPct val="100000"/>
                        </a:lnSpc>
                        <a:spcBef>
                          <a:spcPts val="0"/>
                        </a:spcBef>
                        <a:spcAft>
                          <a:spcPts val="0"/>
                        </a:spcAft>
                        <a:buClr>
                          <a:srgbClr val="000000"/>
                        </a:buClr>
                        <a:buFont typeface="Arial"/>
                      </a:pPr>
                      <a:r>
                        <a:rPr lang="en-US" sz="1800" b="0" i="0" u="none" strike="noStrike" cap="none" dirty="0">
                          <a:solidFill>
                            <a:schemeClr val="tx1"/>
                          </a:solidFill>
                          <a:latin typeface="Raleway" pitchFamily="2" charset="0"/>
                          <a:cs typeface="Arial"/>
                          <a:sym typeface="Arial"/>
                        </a:rPr>
                        <a:t>Family Nurse Partnership</a:t>
                      </a:r>
                    </a:p>
                    <a:p>
                      <a:endParaRPr lang="en-US" sz="1800"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03406635"/>
                  </a:ext>
                </a:extLst>
              </a:tr>
              <a:tr h="0">
                <a:tc vMerge="1">
                  <a:txBody>
                    <a:bodyPr/>
                    <a:lstStyle/>
                    <a:p>
                      <a:endParaRPr lang="es-CO"/>
                    </a:p>
                  </a:txBody>
                  <a:tcPr/>
                </a:tc>
                <a:tc gridSpan="9">
                  <a:txBody>
                    <a:bodyPr/>
                    <a:lstStyle/>
                    <a:p>
                      <a:pPr marL="0" marR="0" lvl="0" indent="0" algn="ctr" rtl="0">
                        <a:lnSpc>
                          <a:spcPct val="100000"/>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Home-start PIMH (Parent-infant Mental Health) Support</a:t>
                      </a: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n-US"/>
                    </a:p>
                  </a:txBody>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lnT w="38100" cap="flat" cmpd="sng" algn="ctr">
                      <a:solidFill>
                        <a:schemeClr val="accent1">
                          <a:lumMod val="5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n-US"/>
                    </a:p>
                  </a:txBody>
                  <a:tcPr/>
                </a:tc>
                <a:tc gridSpan="6">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chemeClr val="tx1"/>
                          </a:solidFill>
                          <a:latin typeface="Raleway" pitchFamily="2" charset="0"/>
                        </a:rPr>
                        <a:t>Centre Of Wellbeing, Training &amp; Culture</a:t>
                      </a: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n-US"/>
                    </a:p>
                  </a:txBody>
                  <a:tcPr/>
                </a:tc>
                <a:tc hMerge="1">
                  <a:txBody>
                    <a:bodyPr/>
                    <a:lstStyle/>
                    <a:p>
                      <a:endParaRPr lang="es-CO"/>
                    </a:p>
                  </a:txBody>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28575" marR="28575" marT="28575" marB="28575" anchor="ctr">
                    <a:lnL w="19050" cap="flat" cmpd="sng">
                      <a:no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2"/>
                  </a:ext>
                </a:extLst>
              </a:tr>
              <a:tr h="0">
                <a:tc vMerge="1">
                  <a:txBody>
                    <a:bodyPr/>
                    <a:lstStyle/>
                    <a:p>
                      <a:endParaRPr lang="es-CO"/>
                    </a:p>
                  </a:txBody>
                  <a:tcPr>
                    <a:lnT w="19050" cap="flat" cmpd="sng" algn="ctr">
                      <a:solidFill>
                        <a:srgbClr val="000000"/>
                      </a:solidFill>
                      <a:prstDash val="solid"/>
                      <a:round/>
                      <a:headEnd type="none" w="sm" len="sm"/>
                      <a:tailEnd type="none" w="sm" len="sm"/>
                    </a:lnT>
                  </a:tcPr>
                </a:tc>
                <a:tc gridSpan="9">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Health Visitors</a:t>
                      </a:r>
                      <a:endParaRPr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n-US"/>
                    </a:p>
                  </a:txBody>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n-US"/>
                    </a:p>
                  </a:txBody>
                  <a:tcPr/>
                </a:tc>
                <a:tc>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5">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chemeClr val="tx1"/>
                          </a:solidFill>
                          <a:latin typeface="Raleway" pitchFamily="2" charset="0"/>
                          <a:ea typeface="Raleway"/>
                          <a:cs typeface="Raleway"/>
                          <a:sym typeface="Raleway"/>
                        </a:rPr>
                        <a:t>Oldham Young Carers (8-18 years)</a:t>
                      </a:r>
                      <a:endParaRPr lang="en-US"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s-CO"/>
                    </a:p>
                  </a:txBody>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28575" marR="28575" marT="28575" marB="28575" anchor="ctr">
                    <a:lnL w="19050" cap="flat" cmpd="sng">
                      <a:no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3"/>
                  </a:ext>
                </a:extLst>
              </a:tr>
              <a:tr h="0">
                <a:tc vMerge="1">
                  <a:txBody>
                    <a:bodyPr/>
                    <a:lstStyle/>
                    <a:p>
                      <a:endParaRPr lang="en-US"/>
                    </a:p>
                  </a:txBody>
                  <a:tcPr/>
                </a:tc>
                <a:tc gridSpan="6">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rPr>
                        <a:t>School Nursing Service - Oldham Community (5-19 years)</a:t>
                      </a: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u="none" strike="noStrike" cap="none"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3476722"/>
                  </a:ext>
                </a:extLst>
              </a:tr>
              <a:tr h="369643">
                <a:tc vMerge="1">
                  <a:txBody>
                    <a:bodyPr/>
                    <a:lstStyle/>
                    <a:p>
                      <a:endParaRPr lang="es-CO"/>
                    </a:p>
                  </a:txBody>
                  <a:tcPr>
                    <a:lnT w="19050" cap="flat" cmpd="sng" algn="ctr">
                      <a:solidFill>
                        <a:srgbClr val="000000"/>
                      </a:solidFill>
                      <a:prstDash val="solid"/>
                      <a:round/>
                      <a:headEnd type="none" w="sm" len="sm"/>
                      <a:tailEnd type="none" w="sm" len="sm"/>
                    </a:lnT>
                  </a:tcPr>
                </a:tc>
                <a:tc gridSpan="15">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Early Intervention</a:t>
                      </a:r>
                      <a:endParaRPr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lnT w="38100" cap="flat" cmpd="sng" algn="ctr">
                      <a:solidFill>
                        <a:schemeClr val="accent1">
                          <a:lumMod val="5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5"/>
                  </a:ext>
                </a:extLst>
              </a:tr>
              <a:tr h="369643">
                <a:tc vMerge="1">
                  <a:txBody>
                    <a:bodyPr/>
                    <a:lstStyle/>
                    <a:p>
                      <a:endParaRPr lang="es-CO"/>
                    </a:p>
                  </a:txBody>
                  <a:tcPr/>
                </a:tc>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chemeClr val="tx1"/>
                          </a:solidFill>
                          <a:latin typeface="Raleway" pitchFamily="2" charset="0"/>
                          <a:ea typeface="Raleway"/>
                          <a:cs typeface="Raleway"/>
                          <a:sym typeface="Raleway"/>
                        </a:rPr>
                        <a:t>Maternity Services </a:t>
                      </a:r>
                      <a:endParaRPr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n-US"/>
                    </a:p>
                  </a:txBody>
                  <a:tcPr/>
                </a:tc>
                <a:tc gridSpan="4">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gridSpan="8">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Community Eating Disorder Service (CEDS)</a:t>
                      </a:r>
                      <a:endParaRPr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6"/>
                  </a:ext>
                </a:extLst>
              </a:tr>
              <a:tr h="369643">
                <a:tc vMerge="1">
                  <a:txBody>
                    <a:bodyPr/>
                    <a:lstStyle/>
                    <a:p>
                      <a:endParaRPr lang="es-CO"/>
                    </a:p>
                  </a:txBody>
                  <a:tcPr/>
                </a:tc>
                <a:tc rowSpan="5" gridSpan="3">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lgn="ctr">
                      <a:noFill/>
                      <a:prstDash val="solid"/>
                      <a:round/>
                      <a:headEnd type="none" w="sm" len="sm"/>
                      <a:tailEnd type="none" w="sm" len="sm"/>
                    </a:lnB>
                  </a:tcPr>
                </a:tc>
                <a:tc rowSpan="5" hMerge="1">
                  <a:txBody>
                    <a:bodyPr/>
                    <a:lstStyle/>
                    <a:p>
                      <a:endParaRPr lang="es-CO"/>
                    </a:p>
                  </a:txBody>
                  <a:tcPr/>
                </a:tc>
                <a:tc rowSpan="5"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no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tcPr>
                </a:tc>
                <a:tc gridSpan="10">
                  <a:txBody>
                    <a:bodyPr/>
                    <a:lstStyle/>
                    <a:p>
                      <a:pPr algn="ctr"/>
                      <a:r>
                        <a:rPr lang="en-US" sz="1800" u="none" strike="noStrike" cap="none" dirty="0">
                          <a:solidFill>
                            <a:schemeClr val="tx1"/>
                          </a:solidFill>
                          <a:latin typeface="Raleway" pitchFamily="2" charset="0"/>
                          <a:ea typeface="Raleway"/>
                          <a:cs typeface="Raleway"/>
                          <a:sym typeface="Raleway"/>
                        </a:rPr>
                        <a:t>Oldham Child and Adolescent Mental Health Service (CAMHS)</a:t>
                      </a:r>
                      <a:endParaRPr lang="en-US" sz="1800"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lnT w="38100" cap="flat" cmpd="sng" algn="ctr">
                      <a:solidFill>
                        <a:schemeClr val="accent1">
                          <a:lumMod val="50000"/>
                        </a:schemeClr>
                      </a:solidFill>
                      <a:prstDash val="solid"/>
                      <a:round/>
                      <a:headEnd type="none" w="med" len="med"/>
                      <a:tailEnd type="none" w="med" len="med"/>
                    </a:lnT>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n-US"/>
                    </a:p>
                  </a:txBody>
                  <a:tcPr/>
                </a:tc>
                <a:tc hMerge="1">
                  <a:txBody>
                    <a:bodyPr/>
                    <a:lstStyle/>
                    <a:p>
                      <a:endParaRPr lang="es-CO"/>
                    </a:p>
                  </a:txBody>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0000"/>
                          </a:solidFill>
                          <a:latin typeface="Raleway" pitchFamily="2" charset="0"/>
                          <a:ea typeface="Raleway"/>
                          <a:cs typeface="Raleway"/>
                          <a:sym typeface="Raleway"/>
                        </a:rPr>
                        <a:t>  </a:t>
                      </a:r>
                      <a:endParaRPr sz="1800" u="none" strike="noStrike" cap="none" dirty="0">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7"/>
                  </a:ext>
                </a:extLst>
              </a:tr>
              <a:tr h="306421">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n-US"/>
                    </a:p>
                  </a:txBody>
                  <a:tcPr/>
                </a:tc>
                <a:tc gridSpan="11">
                  <a:txBody>
                    <a:bodyPr/>
                    <a:lstStyle/>
                    <a:p>
                      <a:pPr algn="ctr"/>
                      <a:r>
                        <a:rPr lang="en-US" sz="1800" u="none" strike="noStrike" cap="none" dirty="0">
                          <a:solidFill>
                            <a:schemeClr val="tx1"/>
                          </a:solidFill>
                          <a:latin typeface="Raleway" pitchFamily="2" charset="0"/>
                          <a:ea typeface="Raleway"/>
                          <a:cs typeface="Raleway"/>
                          <a:sym typeface="Raleway"/>
                        </a:rPr>
                        <a:t>Community </a:t>
                      </a:r>
                      <a:r>
                        <a:rPr lang="en-US" sz="1800" u="none" strike="noStrike" cap="none" dirty="0" err="1">
                          <a:solidFill>
                            <a:schemeClr val="tx1"/>
                          </a:solidFill>
                          <a:latin typeface="Raleway" pitchFamily="2" charset="0"/>
                          <a:ea typeface="Raleway"/>
                          <a:cs typeface="Raleway"/>
                          <a:sym typeface="Raleway"/>
                        </a:rPr>
                        <a:t>Paediatric</a:t>
                      </a:r>
                      <a:r>
                        <a:rPr lang="en-US" sz="1800" u="none" strike="noStrike" cap="none" dirty="0">
                          <a:solidFill>
                            <a:schemeClr val="tx1"/>
                          </a:solidFill>
                          <a:latin typeface="Raleway" pitchFamily="2" charset="0"/>
                          <a:ea typeface="Raleway"/>
                          <a:cs typeface="Raleway"/>
                          <a:sym typeface="Raleway"/>
                        </a:rPr>
                        <a:t> Service</a:t>
                      </a: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n-US"/>
                    </a:p>
                  </a:txBody>
                  <a:tcPr/>
                </a:tc>
                <a:tc hMerge="1">
                  <a:txBody>
                    <a:bodyPr/>
                    <a:lstStyle/>
                    <a:p>
                      <a:endParaRPr lang="es-CO"/>
                    </a:p>
                  </a:txBody>
                  <a:tcPr/>
                </a:tc>
                <a:tc hMerge="1">
                  <a:txBody>
                    <a:bodyPr/>
                    <a:lstStyle/>
                    <a:p>
                      <a:endParaRPr lang="es-CO"/>
                    </a:p>
                  </a:txBody>
                  <a:tcPr/>
                </a:tc>
                <a:tc>
                  <a:txBody>
                    <a:bodyPr/>
                    <a:lstStyle/>
                    <a:p>
                      <a:pPr marL="0" marR="0" lvl="0" indent="0" algn="ctr" rtl="0">
                        <a:lnSpc>
                          <a:spcPct val="140025"/>
                        </a:lnSpc>
                        <a:spcBef>
                          <a:spcPts val="0"/>
                        </a:spcBef>
                        <a:spcAft>
                          <a:spcPts val="0"/>
                        </a:spcAft>
                        <a:buNone/>
                      </a:pPr>
                      <a:r>
                        <a:rPr lang="en-US" sz="1800" u="none" strike="noStrike" cap="none">
                          <a:solidFill>
                            <a:srgbClr val="000000"/>
                          </a:solidFill>
                          <a:latin typeface="Raleway" pitchFamily="2" charset="0"/>
                          <a:ea typeface="Raleway"/>
                          <a:cs typeface="Raleway"/>
                          <a:sym typeface="Raleway"/>
                        </a:rPr>
                        <a:t> </a:t>
                      </a:r>
                      <a:endParaRPr sz="1800" u="none" strike="noStrike" cap="none">
                        <a:latin typeface="Raleway" pitchFamily="2" charset="0"/>
                      </a:endParaRPr>
                    </a:p>
                  </a:txBody>
                  <a:tcPr marL="28575" marR="28575" marT="28575" marB="28575"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no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306421">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n-US"/>
                    </a:p>
                  </a:txBody>
                  <a:tcPr/>
                </a:tc>
                <a:tc gridSpan="12">
                  <a:txBody>
                    <a:bodyPr/>
                    <a:lstStyle/>
                    <a:p>
                      <a:pPr algn="ctr"/>
                      <a:r>
                        <a:rPr lang="en-US" sz="1800" u="none" strike="noStrike" cap="none" dirty="0">
                          <a:solidFill>
                            <a:schemeClr val="tx1"/>
                          </a:solidFill>
                          <a:latin typeface="Raleway" pitchFamily="2" charset="0"/>
                          <a:ea typeface="Raleway"/>
                          <a:cs typeface="Raleway"/>
                          <a:sym typeface="Raleway"/>
                        </a:rPr>
                        <a:t>Take 5</a:t>
                      </a:r>
                      <a:endParaRPr lang="en-US" sz="1800"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9"/>
                  </a:ext>
                </a:extLst>
              </a:tr>
              <a:tr h="0">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n-US"/>
                    </a:p>
                  </a:txBody>
                  <a:tcPr/>
                </a:tc>
                <a:tc gridSpan="11">
                  <a:txBody>
                    <a:bodyPr/>
                    <a:lstStyle/>
                    <a:p>
                      <a:pPr algn="ctr"/>
                      <a:r>
                        <a:rPr lang="en-US" sz="1800" u="none" strike="noStrike" cap="none" dirty="0">
                          <a:solidFill>
                            <a:schemeClr val="tx1"/>
                          </a:solidFill>
                          <a:latin typeface="Raleway" pitchFamily="2" charset="0"/>
                          <a:ea typeface="Raleway"/>
                          <a:cs typeface="Raleway"/>
                          <a:sym typeface="Raleway"/>
                        </a:rPr>
                        <a:t>Tameside Oldham and Glossop Mind (TOGMIND)</a:t>
                      </a:r>
                      <a:endParaRPr lang="en-US" sz="1800"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s-CO"/>
                    </a:p>
                  </a:txBody>
                  <a:tcPr>
                    <a:lnL w="38100" cap="flat" cmpd="sng" algn="ctr">
                      <a:solidFill>
                        <a:schemeClr val="accent1">
                          <a:lumMod val="50000"/>
                        </a:schemeClr>
                      </a:solidFill>
                      <a:prstDash val="solid"/>
                      <a:round/>
                      <a:headEnd type="none" w="med" len="med"/>
                      <a:tailEnd type="none" w="med" len="med"/>
                    </a:lnL>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n-US"/>
                    </a:p>
                  </a:txBody>
                  <a:tcPr/>
                </a:tc>
                <a:tc hMerge="1">
                  <a:txBody>
                    <a:bodyPr/>
                    <a:lstStyle/>
                    <a:p>
                      <a:endParaRPr lang="es-CO"/>
                    </a:p>
                  </a:txBody>
                  <a:tcPr/>
                </a:tc>
                <a:tc hMerge="1">
                  <a:txBody>
                    <a:bodyPr/>
                    <a:lstStyle/>
                    <a:p>
                      <a:endParaRPr lang="es-CO"/>
                    </a:p>
                  </a:txBody>
                  <a:tcPr/>
                </a:tc>
                <a:tc>
                  <a:txBody>
                    <a:bodyPr/>
                    <a:lstStyle/>
                    <a:p>
                      <a:pPr marL="0" marR="0" lvl="0" indent="0" algn="ctr" rtl="0">
                        <a:lnSpc>
                          <a:spcPct val="140025"/>
                        </a:lnSpc>
                        <a:spcBef>
                          <a:spcPts val="0"/>
                        </a:spcBef>
                        <a:spcAft>
                          <a:spcPts val="0"/>
                        </a:spcAft>
                        <a:buNone/>
                      </a:pPr>
                      <a:r>
                        <a:rPr lang="en-US" sz="1800" u="none" strike="noStrike" cap="none">
                          <a:solidFill>
                            <a:srgbClr val="000000"/>
                          </a:solidFill>
                          <a:latin typeface="Raleway" pitchFamily="2" charset="0"/>
                          <a:ea typeface="Raleway"/>
                          <a:cs typeface="Raleway"/>
                          <a:sym typeface="Raleway"/>
                        </a:rPr>
                        <a:t> </a:t>
                      </a:r>
                      <a:endParaRPr sz="1800" u="none" strike="noStrike" cap="none">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r h="306421">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n-US"/>
                    </a:p>
                  </a:txBody>
                  <a:tcPr/>
                </a:tc>
                <a:tc gridSpan="12">
                  <a:txBody>
                    <a:bodyPr/>
                    <a:lstStyle/>
                    <a:p>
                      <a:pPr algn="ctr"/>
                      <a:r>
                        <a:rPr lang="en-US" sz="1800" u="none" strike="noStrike" cap="none" dirty="0">
                          <a:solidFill>
                            <a:schemeClr val="tx1"/>
                          </a:solidFill>
                          <a:latin typeface="Raleway" pitchFamily="2" charset="0"/>
                          <a:ea typeface="Raleway"/>
                          <a:cs typeface="Raleway"/>
                          <a:sym typeface="Raleway"/>
                        </a:rPr>
                        <a:t>Oldham young people’s mental health support team</a:t>
                      </a:r>
                      <a:endParaRPr lang="en-US" sz="1800"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11"/>
                  </a:ext>
                </a:extLst>
              </a:tr>
              <a:tr h="0">
                <a:tc vMerge="1">
                  <a:txBody>
                    <a:bodyPr/>
                    <a:lstStyle/>
                    <a:p>
                      <a:pPr marL="0" marR="0" lvl="0" indent="0" algn="ctr" rtl="0">
                        <a:lnSpc>
                          <a:spcPct val="140025"/>
                        </a:lnSpc>
                        <a:spcBef>
                          <a:spcPts val="0"/>
                        </a:spcBef>
                        <a:spcAft>
                          <a:spcPts val="0"/>
                        </a:spcAft>
                        <a:buNone/>
                      </a:pPr>
                      <a:endParaRPr sz="1100" u="none" strike="noStrike" cap="none"/>
                    </a:p>
                  </a:txBody>
                  <a:tcPr marL="28575" marR="28575" marT="28575" marB="28575"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9AC8E8"/>
                    </a:solidFill>
                  </a:tcPr>
                </a:tc>
                <a:tc>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28575" marR="28575" marT="28575" marB="28575" anchor="ctr">
                    <a:lnL w="19050" cap="flat" cmpd="sng" algn="ctr">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19050" cap="flat" cmpd="sng">
                      <a:noFill/>
                      <a:prstDash val="solid"/>
                      <a:round/>
                      <a:headEnd type="none" w="sm" len="sm"/>
                      <a:tailEnd type="none" w="sm" len="sm"/>
                    </a:lnT>
                    <a:lnB w="19050" cap="flat" cmpd="sng" algn="ctr">
                      <a:noFill/>
                      <a:prstDash val="solid"/>
                      <a:round/>
                      <a:headEnd type="none" w="sm" len="sm"/>
                      <a:tailEnd type="none" w="sm" len="sm"/>
                    </a:lnB>
                  </a:tcPr>
                </a:tc>
                <a:tc gridSpan="14">
                  <a:txBody>
                    <a:bodyPr/>
                    <a:lstStyle/>
                    <a:p>
                      <a:pPr marL="0" marR="0" lvl="0" indent="0" algn="ctr" rtl="0">
                        <a:lnSpc>
                          <a:spcPct val="140025"/>
                        </a:lnSpc>
                        <a:spcBef>
                          <a:spcPts val="0"/>
                        </a:spcBef>
                        <a:spcAft>
                          <a:spcPts val="0"/>
                        </a:spcAft>
                        <a:buClr>
                          <a:srgbClr val="000000"/>
                        </a:buClr>
                        <a:buFont typeface="Arial"/>
                        <a:buNone/>
                      </a:pPr>
                      <a:r>
                        <a:rPr lang="en-US" sz="1800" b="0" i="0" u="none" strike="noStrike" cap="none" dirty="0">
                          <a:solidFill>
                            <a:schemeClr val="tx1"/>
                          </a:solidFill>
                          <a:latin typeface="Raleway" pitchFamily="2" charset="0"/>
                          <a:sym typeface="Arial"/>
                        </a:rPr>
                        <a:t>Oldham SEND Information Advice and Support Service (SEND IASS)</a:t>
                      </a: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lnT w="38100" cap="flat" cmpd="sng" algn="ctr">
                      <a:solidFill>
                        <a:schemeClr val="accent1">
                          <a:lumMod val="5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sz="1100" u="none" strike="noStrike" cap="none" dirty="0"/>
                    </a:p>
                  </a:txBody>
                  <a:tcPr marL="28575" marR="28575" marT="28575" marB="28575"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7306032"/>
                  </a:ext>
                </a:extLst>
              </a:tr>
              <a:tr h="0">
                <a:tc vMerge="1">
                  <a:txBody>
                    <a:bodyPr/>
                    <a:lstStyle/>
                    <a:p>
                      <a:pPr marL="0" marR="0" lvl="0" indent="0" algn="ctr" rtl="0">
                        <a:lnSpc>
                          <a:spcPct val="140025"/>
                        </a:lnSpc>
                        <a:spcBef>
                          <a:spcPts val="0"/>
                        </a:spcBef>
                        <a:spcAft>
                          <a:spcPts val="0"/>
                        </a:spcAft>
                        <a:buNone/>
                      </a:pPr>
                      <a:endParaRPr sz="1100" u="none" strike="noStrike" cap="none"/>
                    </a:p>
                  </a:txBody>
                  <a:tcPr marL="28575" marR="28575" marT="28575" marB="28575"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9AC8E8"/>
                    </a:solidFill>
                  </a:tcPr>
                </a:tc>
                <a:tc rowSpan="2" gridSpan="5">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19050" cap="flat" cmpd="sng">
                      <a:noFill/>
                      <a:prstDash val="solid"/>
                      <a:round/>
                      <a:headEnd type="none" w="sm" len="sm"/>
                      <a:tailEnd type="none" w="sm" len="sm"/>
                    </a:lnT>
                    <a:lnB w="19050" cap="flat" cmpd="sng" algn="ctr">
                      <a:noFill/>
                      <a:prstDash val="solid"/>
                      <a:round/>
                      <a:headEnd type="none" w="sm" len="sm"/>
                      <a:tailEnd type="none" w="sm" len="sm"/>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lnL w="12700" cmpd="sng">
                      <a:noFill/>
                      <a:prstDash val="solid"/>
                    </a:lnL>
                  </a:tcPr>
                </a:tc>
                <a:tc rowSpan="2"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28575" marR="28575" marT="28575" marB="28575"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2">
                          <a:lumMod val="50000"/>
                        </a:schemeClr>
                      </a:solidFill>
                      <a:prstDash val="solid"/>
                      <a:round/>
                      <a:headEnd type="none" w="med" len="med"/>
                      <a:tailEnd type="none" w="med" len="med"/>
                    </a:lnT>
                    <a:lnB w="19050" cap="flat" cmpd="sng" algn="ctr">
                      <a:noFill/>
                      <a:prstDash val="solid"/>
                      <a:round/>
                      <a:headEnd type="none" w="sm" len="sm"/>
                      <a:tailEnd type="none" w="sm" len="sm"/>
                    </a:lnB>
                  </a:tcPr>
                </a:tc>
                <a:tc rowSpan="2">
                  <a:txBody>
                    <a:bodyPr/>
                    <a:lstStyle/>
                    <a:p>
                      <a:pPr marL="0" marR="0" lvl="0" indent="0" algn="ctr" rtl="0">
                        <a:lnSpc>
                          <a:spcPct val="140025"/>
                        </a:lnSpc>
                        <a:spcBef>
                          <a:spcPts val="0"/>
                        </a:spcBef>
                        <a:spcAft>
                          <a:spcPts val="0"/>
                        </a:spcAft>
                        <a:buClr>
                          <a:srgbClr val="000000"/>
                        </a:buClr>
                        <a:buFont typeface="Arial"/>
                        <a:buNone/>
                      </a:pPr>
                      <a:endParaRPr lang="es-CO" sz="1800" b="0" i="0" u="none" strike="noStrike" cap="none" dirty="0">
                        <a:solidFill>
                          <a:schemeClr val="tx1"/>
                        </a:solidFill>
                        <a:latin typeface="Raleway" pitchFamily="2" charset="0"/>
                        <a:cs typeface="Arial"/>
                        <a:sym typeface="Arial"/>
                      </a:endParaRPr>
                    </a:p>
                  </a:txBody>
                  <a:tcPr marL="28575" marR="28575" marT="28575" marB="28575" anchor="ctr">
                    <a:lnL w="38100" cap="flat" cmpd="sng" algn="ctr">
                      <a:no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gridSpan="9">
                  <a:txBody>
                    <a:bodyPr/>
                    <a:lstStyle/>
                    <a:p>
                      <a:pPr algn="ctr"/>
                      <a:r>
                        <a:rPr lang="es-CO" sz="1800" b="0" i="0" u="none" strike="noStrike" cap="none" dirty="0" err="1">
                          <a:solidFill>
                            <a:schemeClr val="tx1"/>
                          </a:solidFill>
                          <a:latin typeface="Raleway" pitchFamily="2" charset="0"/>
                          <a:cs typeface="Arial"/>
                          <a:sym typeface="Arial"/>
                        </a:rPr>
                        <a:t>Kooth</a:t>
                      </a:r>
                      <a:endParaRPr lang="en-US" sz="1800"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sz="1100" u="none" strike="noStrike" cap="none" dirty="0"/>
                    </a:p>
                  </a:txBody>
                  <a:tcPr marL="28575" marR="28575" marT="28575" marB="28575"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44838628"/>
                  </a:ext>
                </a:extLst>
              </a:tr>
              <a:tr h="0">
                <a:tc vMerge="1">
                  <a:txBody>
                    <a:bodyPr/>
                    <a:lstStyle/>
                    <a:p>
                      <a:pPr marL="0" marR="0" lvl="0" indent="0" algn="ctr" rtl="0">
                        <a:lnSpc>
                          <a:spcPct val="140025"/>
                        </a:lnSpc>
                        <a:spcBef>
                          <a:spcPts val="0"/>
                        </a:spcBef>
                        <a:spcAft>
                          <a:spcPts val="0"/>
                        </a:spcAft>
                        <a:buNone/>
                      </a:pPr>
                      <a:endParaRPr sz="1100" u="none" strike="noStrike" cap="none"/>
                    </a:p>
                  </a:txBody>
                  <a:tcPr marL="28575" marR="28575" marT="28575" marB="28575"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9AC8E8"/>
                    </a:solidFill>
                  </a:tcPr>
                </a:tc>
                <a:tc gridSpan="5" vMerge="1">
                  <a:txBody>
                    <a:bodyPr/>
                    <a:lstStyle/>
                    <a:p>
                      <a:pPr marL="0" marR="0" lvl="0" indent="0" algn="ctr" rtl="0">
                        <a:lnSpc>
                          <a:spcPct val="140025"/>
                        </a:lnSpc>
                        <a:spcBef>
                          <a:spcPts val="0"/>
                        </a:spcBef>
                        <a:spcAft>
                          <a:spcPts val="0"/>
                        </a:spcAft>
                        <a:buNone/>
                      </a:pPr>
                      <a:endParaRPr sz="1100" u="none" strike="noStrike" cap="none" dirty="0"/>
                    </a:p>
                  </a:txBody>
                  <a:tcPr marL="28575" marR="28575" marT="28575" marB="28575" anchor="ctr">
                    <a:lnL w="19050" cap="flat" cmpd="sng" algn="ctr">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pPr marL="0" marR="0" lvl="0" indent="0" algn="ctr" rtl="0">
                        <a:lnSpc>
                          <a:spcPct val="140025"/>
                        </a:lnSpc>
                        <a:spcBef>
                          <a:spcPts val="0"/>
                        </a:spcBef>
                        <a:spcAft>
                          <a:spcPts val="0"/>
                        </a:spcAft>
                        <a:buClr>
                          <a:srgbClr val="000000"/>
                        </a:buClr>
                        <a:buFont typeface="Arial"/>
                        <a:buNone/>
                      </a:pPr>
                      <a:endParaRPr lang="es-CO" sz="1599" b="0" i="0" u="none" strike="noStrike" cap="none" dirty="0">
                        <a:solidFill>
                          <a:srgbClr val="000000"/>
                        </a:solidFill>
                        <a:latin typeface="Raleway"/>
                        <a:cs typeface="Arial"/>
                        <a:sym typeface="Arial"/>
                      </a:endParaRPr>
                    </a:p>
                  </a:txBody>
                  <a:tcPr marL="28575" marR="28575" marT="28575" marB="28575" anchor="ctr">
                    <a:lnL w="38100" cap="flat" cmpd="sng" algn="ctr">
                      <a:no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gridSpan="9">
                  <a:txBody>
                    <a:bodyPr/>
                    <a:lstStyle/>
                    <a:p>
                      <a:pPr algn="ctr"/>
                      <a:r>
                        <a:rPr lang="es-CO" sz="1800" b="0" i="0" u="none" strike="noStrike" cap="none" dirty="0">
                          <a:solidFill>
                            <a:schemeClr val="tx1"/>
                          </a:solidFill>
                          <a:latin typeface="Raleway" pitchFamily="2" charset="0"/>
                          <a:cs typeface="Arial"/>
                          <a:sym typeface="Arial"/>
                        </a:rPr>
                        <a:t>Oldham </a:t>
                      </a:r>
                      <a:r>
                        <a:rPr lang="es-CO" sz="1800" b="0" i="0" u="none" strike="noStrike" cap="none" dirty="0" err="1">
                          <a:solidFill>
                            <a:schemeClr val="tx1"/>
                          </a:solidFill>
                          <a:latin typeface="Raleway" pitchFamily="2" charset="0"/>
                          <a:cs typeface="Arial"/>
                          <a:sym typeface="Arial"/>
                        </a:rPr>
                        <a:t>Bereavement</a:t>
                      </a:r>
                      <a:r>
                        <a:rPr lang="es-CO" sz="1800" b="0" i="0" u="none" strike="noStrike" cap="none" dirty="0">
                          <a:solidFill>
                            <a:schemeClr val="tx1"/>
                          </a:solidFill>
                          <a:latin typeface="Raleway" pitchFamily="2" charset="0"/>
                          <a:cs typeface="Arial"/>
                          <a:sym typeface="Arial"/>
                        </a:rPr>
                        <a:t> </a:t>
                      </a:r>
                      <a:r>
                        <a:rPr lang="es-CO" sz="1800" b="0" i="0" u="none" strike="noStrike" cap="none" dirty="0" err="1">
                          <a:solidFill>
                            <a:schemeClr val="tx1"/>
                          </a:solidFill>
                          <a:latin typeface="Raleway" pitchFamily="2" charset="0"/>
                          <a:cs typeface="Arial"/>
                          <a:sym typeface="Arial"/>
                        </a:rPr>
                        <a:t>Service</a:t>
                      </a:r>
                      <a:endParaRPr lang="en-US" sz="1800"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sz="1100" u="none" strike="noStrike" cap="none" dirty="0"/>
                    </a:p>
                  </a:txBody>
                  <a:tcPr marL="28575" marR="28575" marT="28575" marB="28575"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0187188"/>
                  </a:ext>
                </a:extLst>
              </a:tr>
              <a:tr h="0">
                <a:tc vMerge="1">
                  <a:txBody>
                    <a:bodyPr/>
                    <a:lstStyle/>
                    <a:p>
                      <a:pPr marL="0" marR="0" lvl="0" indent="0" algn="ctr" rtl="0">
                        <a:lnSpc>
                          <a:spcPct val="140025"/>
                        </a:lnSpc>
                        <a:spcBef>
                          <a:spcPts val="0"/>
                        </a:spcBef>
                        <a:spcAft>
                          <a:spcPts val="0"/>
                        </a:spcAft>
                        <a:buNone/>
                      </a:pPr>
                      <a:endParaRPr sz="1100" u="none" strike="noStrike" cap="none"/>
                    </a:p>
                  </a:txBody>
                  <a:tcPr marL="28575" marR="28575" marT="28575" marB="28575"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9AC8E8"/>
                    </a:solidFill>
                  </a:tcPr>
                </a:tc>
                <a:tc rowSpan="3" gridSpan="5">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19050" cap="flat" cmpd="sng">
                      <a:noFill/>
                      <a:prstDash val="solid"/>
                      <a:round/>
                      <a:headEnd type="none" w="sm" len="sm"/>
                      <a:tailEnd type="none" w="sm" len="sm"/>
                    </a:lnT>
                    <a:lnB w="19050" cap="flat" cmpd="sng" algn="ctr">
                      <a:noFill/>
                      <a:prstDash val="solid"/>
                      <a:round/>
                      <a:headEnd type="none" w="sm" len="sm"/>
                      <a:tailEnd type="none" w="sm" len="sm"/>
                    </a:lnB>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lnL w="12700" cmpd="sng">
                      <a:noFill/>
                      <a:prstDash val="solid"/>
                    </a:lnL>
                  </a:tcPr>
                </a:tc>
                <a:tc rowSpan="3"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28575" marR="28575" marT="28575" marB="28575"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noFill/>
                      <a:prstDash val="solid"/>
                      <a:round/>
                      <a:headEnd type="none" w="sm" len="sm"/>
                      <a:tailEnd type="none" w="sm" len="sm"/>
                    </a:lnT>
                    <a:lnB w="19050" cap="flat" cmpd="sng" algn="ctr">
                      <a:noFill/>
                      <a:prstDash val="solid"/>
                      <a:round/>
                      <a:headEnd type="none" w="sm" len="sm"/>
                      <a:tailEnd type="none" w="sm" len="sm"/>
                    </a:lnB>
                  </a:tcPr>
                </a:tc>
                <a:tc rowSpan="4">
                  <a:txBody>
                    <a:bodyPr/>
                    <a:lstStyle/>
                    <a:p>
                      <a:pPr marL="0" marR="0" lvl="0" indent="0" algn="ctr" rtl="0">
                        <a:lnSpc>
                          <a:spcPct val="140025"/>
                        </a:lnSpc>
                        <a:spcBef>
                          <a:spcPts val="0"/>
                        </a:spcBef>
                        <a:spcAft>
                          <a:spcPts val="0"/>
                        </a:spcAft>
                        <a:buClr>
                          <a:srgbClr val="000000"/>
                        </a:buClr>
                        <a:buFont typeface="Arial"/>
                        <a:buNone/>
                      </a:pPr>
                      <a:endParaRPr lang="en-US" sz="1800" b="0" i="0" u="none" strike="noStrike" cap="none" dirty="0">
                        <a:solidFill>
                          <a:schemeClr val="tx1"/>
                        </a:solidFill>
                        <a:latin typeface="Raleway" pitchFamily="2" charset="0"/>
                        <a:cs typeface="Arial"/>
                        <a:sym typeface="Arial"/>
                      </a:endParaRPr>
                    </a:p>
                  </a:txBody>
                  <a:tcPr marL="28575" marR="28575" marT="28575" marB="28575"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solidFill>
                        <a:srgbClr val="000000"/>
                      </a:solidFill>
                      <a:prstDash val="solid"/>
                      <a:round/>
                      <a:headEnd type="none" w="sm" len="sm"/>
                      <a:tailEnd type="none" w="sm" len="sm"/>
                    </a:lnB>
                  </a:tcPr>
                </a:tc>
                <a:tc gridSpan="2">
                  <a:txBody>
                    <a:bodyPr/>
                    <a:lstStyle/>
                    <a:p>
                      <a:endParaRPr lang="en-US" sz="1800">
                        <a:solidFill>
                          <a:schemeClr val="tx1"/>
                        </a:solidFill>
                        <a:latin typeface="Raleway" pitchFamily="2" charset="0"/>
                      </a:endParaRPr>
                    </a:p>
                  </a:txBody>
                  <a:tcPr marL="28575" marR="28575" marT="28575" marB="28575" anchor="ctr">
                    <a:lnL w="38100" cap="flat" cmpd="sng" algn="ctr">
                      <a:no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gridSpan="7">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b="0" i="0" u="none" strike="noStrike" cap="none" dirty="0">
                          <a:solidFill>
                            <a:schemeClr val="tx1"/>
                          </a:solidFill>
                          <a:latin typeface="Raleway" pitchFamily="2" charset="0"/>
                          <a:cs typeface="Arial"/>
                          <a:sym typeface="Arial"/>
                        </a:rPr>
                        <a:t>Oldham Young Carers (8-18 years)</a:t>
                      </a: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2318580"/>
                  </a:ext>
                </a:extLst>
              </a:tr>
              <a:tr h="317310">
                <a:tc vMerge="1">
                  <a:txBody>
                    <a:bodyPr/>
                    <a:lstStyle/>
                    <a:p>
                      <a:endParaRPr lang="en-US"/>
                    </a:p>
                  </a:txBody>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gridSpan="9">
                  <a:txBody>
                    <a:bodyPr/>
                    <a:lstStyle/>
                    <a:p>
                      <a:pPr algn="ctr"/>
                      <a:r>
                        <a:rPr lang="en-US" sz="1800" b="0" i="0" u="none" strike="noStrike" cap="none" dirty="0">
                          <a:solidFill>
                            <a:schemeClr val="tx1"/>
                          </a:solidFill>
                          <a:latin typeface="Raleway" pitchFamily="2" charset="0"/>
                          <a:cs typeface="Arial"/>
                          <a:sym typeface="Arial"/>
                        </a:rPr>
                        <a:t>Mental Health In Education (primary to 18yrs)</a:t>
                      </a: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800" b="0" i="0" u="none" strike="noStrike" cap="none" dirty="0">
                        <a:solidFill>
                          <a:srgbClr val="000000"/>
                        </a:solidFill>
                        <a:latin typeface="Raleway" pitchFamily="2" charset="0"/>
                        <a:cs typeface="Arial"/>
                        <a:sym typeface="Arial"/>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9829164"/>
                  </a:ext>
                </a:extLst>
              </a:tr>
              <a:tr h="317310">
                <a:tc vMerge="1">
                  <a:txBody>
                    <a:bodyPr/>
                    <a:lstStyle/>
                    <a:p>
                      <a:endParaRPr lang="en-US"/>
                    </a:p>
                  </a:txBody>
                  <a:tcPr>
                    <a:lnT w="19050" cap="flat" cmpd="sng" algn="ctr">
                      <a:solidFill>
                        <a:srgbClr val="000000"/>
                      </a:solidFill>
                      <a:prstDash val="solid"/>
                      <a:round/>
                      <a:headEnd type="none" w="sm" len="sm"/>
                      <a:tailEnd type="none" w="sm" len="sm"/>
                    </a:lnT>
                  </a:tcPr>
                </a:tc>
                <a:tc gridSpan="5" v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28575" marR="28575" marT="28575" marB="28575" anchor="ctr">
                    <a:lnR w="38100" cap="flat" cmpd="sng" algn="ctr">
                      <a:noFill/>
                      <a:prstDash val="solid"/>
                      <a:round/>
                      <a:headEnd type="none" w="med" len="med"/>
                      <a:tailEnd type="none" w="med" len="med"/>
                    </a:lnR>
                    <a:lnT w="12700" cmpd="sng">
                      <a:noFill/>
                      <a:prstDash val="solid"/>
                    </a:lnT>
                    <a:lnB w="19050" cap="flat" cmpd="sng" algn="ctr">
                      <a:noFill/>
                      <a:prstDash val="solid"/>
                      <a:round/>
                      <a:headEnd type="none" w="sm" len="sm"/>
                      <a:tailEnd type="none" w="sm" len="sm"/>
                    </a:lnB>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lnL w="12700" cmpd="sng">
                      <a:noFill/>
                      <a:prstDash val="solid"/>
                    </a:lnL>
                    <a:lnT w="19050" cap="flat" cmpd="sng" algn="ctr">
                      <a:solidFill>
                        <a:srgbClr val="000000"/>
                      </a:solidFill>
                      <a:prstDash val="solid"/>
                      <a:round/>
                      <a:headEnd type="none" w="sm" len="sm"/>
                      <a:tailEnd type="none" w="sm" len="sm"/>
                    </a:lnT>
                  </a:tcPr>
                </a:tc>
                <a:tc rowSpan="2" gridSpan="2">
                  <a:txBody>
                    <a:bodyPr/>
                    <a:lstStyle/>
                    <a:p>
                      <a:endParaRPr lang="en-US" sz="1800" dirty="0">
                        <a:solidFill>
                          <a:schemeClr val="tx1"/>
                        </a:solidFill>
                        <a:latin typeface="Raleway" pitchFamily="2" charset="0"/>
                      </a:endParaRPr>
                    </a:p>
                  </a:txBody>
                  <a:tcPr marL="28575" marR="28575" marT="28575" marB="28575" anchor="ctr">
                    <a:lnL w="12700" cmpd="sng">
                      <a:noFill/>
                      <a:prstDash val="soli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rowSpan="2" hMerge="1">
                  <a:txBody>
                    <a:bodyPr/>
                    <a:lstStyle/>
                    <a:p>
                      <a:endParaRPr lang="en-US"/>
                    </a:p>
                  </a:txBody>
                  <a:tcPr>
                    <a:lnL w="38100" cap="flat" cmpd="sng" algn="ctr">
                      <a:solidFill>
                        <a:schemeClr val="accent1">
                          <a:lumMod val="50000"/>
                        </a:schemeClr>
                      </a:solidFill>
                      <a:prstDash val="solid"/>
                      <a:round/>
                      <a:headEnd type="none" w="med" len="med"/>
                      <a:tailEnd type="none" w="med" len="med"/>
                    </a:lnL>
                  </a:tcPr>
                </a:tc>
                <a:tc rowSpan="2" gridSpan="7">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b="0" i="0" u="none" strike="noStrike" cap="none" dirty="0">
                          <a:solidFill>
                            <a:schemeClr val="tx1"/>
                          </a:solidFill>
                          <a:latin typeface="Raleway" pitchFamily="2" charset="0"/>
                          <a:ea typeface="Raleway"/>
                          <a:cs typeface="Arial"/>
                          <a:sym typeface="Raleway"/>
                        </a:rPr>
                        <a:t>Forensic Child and Adolescent Mental Health Services Northwest FCAMHs NW</a:t>
                      </a:r>
                      <a:endParaRPr lang="en-US" sz="1800" b="0" i="0" u="none" strike="noStrike" cap="none" dirty="0">
                        <a:solidFill>
                          <a:schemeClr val="tx1"/>
                        </a:solidFill>
                        <a:latin typeface="Raleway" pitchFamily="2" charset="0"/>
                        <a:cs typeface="Arial"/>
                        <a:sym typeface="Arial"/>
                      </a:endParaRPr>
                    </a:p>
                  </a:txBody>
                  <a:tcPr marL="28575" marR="28575" marT="28575" marB="28575" anchor="ctr">
                    <a:lnL w="38100" cap="flat" cmpd="sng" algn="ctr">
                      <a:solidFill>
                        <a:schemeClr val="accent1">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386957450"/>
                  </a:ext>
                </a:extLst>
              </a:tr>
              <a:tr h="0">
                <a:tc vMerge="1">
                  <a:txBody>
                    <a:bodyPr/>
                    <a:lstStyle/>
                    <a:p>
                      <a:pPr marL="0" marR="0" lvl="0" indent="0" algn="ctr" rtl="0">
                        <a:lnSpc>
                          <a:spcPct val="140025"/>
                        </a:lnSpc>
                        <a:spcBef>
                          <a:spcPts val="0"/>
                        </a:spcBef>
                        <a:spcAft>
                          <a:spcPts val="0"/>
                        </a:spcAft>
                        <a:buNone/>
                      </a:pPr>
                      <a:endParaRPr sz="1100" u="none" strike="noStrike" cap="none"/>
                    </a:p>
                  </a:txBody>
                  <a:tcPr marL="28575" marR="28575" marT="28575" marB="28575"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AC8E8"/>
                    </a:solidFill>
                  </a:tcPr>
                </a:tc>
                <a:tc gridSpan="5">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28575" marR="28575" marT="28575" marB="28575" anchor="ctr">
                    <a:lnL w="19050" cap="flat" cmpd="sng" algn="ctr">
                      <a:solidFill>
                        <a:srgbClr val="000000"/>
                      </a:solidFill>
                      <a:prstDash val="solid"/>
                      <a:round/>
                      <a:headEnd type="none" w="sm" len="sm"/>
                      <a:tailEnd type="none" w="sm" len="sm"/>
                    </a:lnL>
                    <a:lnR w="38100" cap="flat" cmpd="sng" algn="ctr">
                      <a:noFill/>
                      <a:prstDash val="solid"/>
                      <a:round/>
                      <a:headEnd type="none" w="med" len="med"/>
                      <a:tailEnd type="none" w="med" len="med"/>
                    </a:lnR>
                    <a:lnT w="19050" cap="flat" cmpd="sng">
                      <a:noFill/>
                      <a:prstDash val="solid"/>
                      <a:round/>
                      <a:headEnd type="none" w="sm" len="sm"/>
                      <a:tailEnd type="none" w="sm" len="sm"/>
                    </a:lnT>
                    <a:lnB w="19050" cap="flat" cmpd="sng" algn="ctr">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28575" marR="28575" marT="28575" marB="28575" anchor="ctr">
                    <a:lnL w="19050" cap="flat" cmpd="sng" algn="ctr">
                      <a:noFill/>
                      <a:prstDash val="solid"/>
                      <a:round/>
                      <a:headEnd type="none" w="sm" len="sm"/>
                      <a:tailEnd type="none" w="sm" len="sm"/>
                    </a:lnL>
                    <a:lnR w="38100" cap="flat" cmpd="sng" algn="ctr">
                      <a:noFill/>
                      <a:prstDash val="solid"/>
                      <a:round/>
                      <a:headEnd type="none" w="med" len="med"/>
                      <a:tailEnd type="none" w="med" len="med"/>
                    </a:lnR>
                    <a:lnT w="19050" cap="flat" cmpd="sng">
                      <a:noFill/>
                      <a:prstDash val="solid"/>
                      <a:round/>
                      <a:headEnd type="none" w="sm" len="sm"/>
                      <a:tailEnd type="none" w="sm" len="sm"/>
                    </a:lnT>
                    <a:lnB w="19050" cap="flat" cmpd="sng" algn="ctr">
                      <a:solidFill>
                        <a:srgbClr val="000000"/>
                      </a:solidFill>
                      <a:prstDash val="solid"/>
                      <a:round/>
                      <a:headEnd type="none" w="sm" len="sm"/>
                      <a:tailEnd type="none" w="sm" len="sm"/>
                    </a:lnB>
                  </a:tcPr>
                </a:tc>
                <a:tc v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endParaRPr lang="en-US" sz="1599" b="0" i="0" u="none" strike="noStrike" cap="none" dirty="0">
                        <a:solidFill>
                          <a:srgbClr val="000000"/>
                        </a:solidFill>
                        <a:latin typeface="Raleway"/>
                        <a:cs typeface="Arial"/>
                        <a:sym typeface="Arial"/>
                      </a:endParaRPr>
                    </a:p>
                  </a:txBody>
                  <a:tcPr marL="28575" marR="28575" marT="28575" marB="28575" anchor="ctr">
                    <a:lnL w="38100" cap="flat" cmpd="sng" algn="ctr">
                      <a:noFill/>
                      <a:prstDash val="solid"/>
                      <a:round/>
                      <a:headEnd type="none" w="med" len="med"/>
                      <a:tailEnd type="none" w="med" len="med"/>
                    </a:lnL>
                    <a:lnR w="38100" cap="flat" cmpd="sng" algn="ctr">
                      <a:solidFill>
                        <a:schemeClr val="accent3">
                          <a:lumMod val="50000"/>
                        </a:schemeClr>
                      </a:solidFill>
                      <a:prstDash val="solid"/>
                      <a:round/>
                      <a:headEnd type="none" w="med" len="med"/>
                      <a:tailEnd type="none" w="med" len="med"/>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gridSpan="2" vMerge="1">
                  <a:txBody>
                    <a:bodyPr/>
                    <a:lstStyle/>
                    <a:p>
                      <a:endParaRPr lang="en-US"/>
                    </a:p>
                  </a:txBody>
                  <a:tcPr/>
                </a:tc>
                <a:tc hMerge="1" vMerge="1">
                  <a:txBody>
                    <a:bodyPr/>
                    <a:lstStyle/>
                    <a:p>
                      <a:endParaRPr lang="en-US"/>
                    </a:p>
                  </a:txBody>
                  <a:tcPr/>
                </a:tc>
                <a:tc gridSpan="7" vMerge="1">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b="0" i="0" u="none" strike="noStrike" cap="none" dirty="0">
                          <a:solidFill>
                            <a:srgbClr val="000000"/>
                          </a:solidFill>
                          <a:latin typeface="Raleway" pitchFamily="2" charset="0"/>
                          <a:ea typeface="Raleway"/>
                          <a:cs typeface="Arial"/>
                          <a:sym typeface="Raleway"/>
                        </a:rPr>
                        <a:t>Forensic Child and Adolescent Mental Health Services Northwest FCAMHs NW</a:t>
                      </a:r>
                      <a:endParaRPr lang="en-US" sz="1800" b="0" i="0" u="none" strike="noStrike" cap="none" dirty="0">
                        <a:solidFill>
                          <a:srgbClr val="000000"/>
                        </a:solidFill>
                        <a:latin typeface="Raleway" pitchFamily="2" charset="0"/>
                        <a:cs typeface="Arial"/>
                        <a:sym typeface="Arial"/>
                      </a:endParaRPr>
                    </a:p>
                  </a:txBody>
                  <a:tcPr marL="28575" marR="28575" marT="28575" marB="28575" anchor="ctr">
                    <a:lnL w="38100" cap="flat" cmpd="sng" algn="ctr">
                      <a:solidFill>
                        <a:schemeClr val="accent3">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1">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203562294"/>
                  </a:ext>
                </a:extLst>
              </a:tr>
            </a:tbl>
          </a:graphicData>
        </a:graphic>
      </p:graphicFrame>
      <p:sp>
        <p:nvSpPr>
          <p:cNvPr id="153" name="Google Shape;153;p8"/>
          <p:cNvSpPr txBox="1"/>
          <p:nvPr/>
        </p:nvSpPr>
        <p:spPr>
          <a:xfrm>
            <a:off x="1012982" y="46537"/>
            <a:ext cx="71979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GETTING HELP</a:t>
            </a:r>
            <a:endParaRPr sz="4400" dirty="0">
              <a:solidFill>
                <a:srgbClr val="2289B8"/>
              </a:solidFill>
            </a:endParaRPr>
          </a:p>
        </p:txBody>
      </p:sp>
      <p:grpSp>
        <p:nvGrpSpPr>
          <p:cNvPr id="154" name="Google Shape;154;p8"/>
          <p:cNvGrpSpPr/>
          <p:nvPr/>
        </p:nvGrpSpPr>
        <p:grpSpPr>
          <a:xfrm>
            <a:off x="270017" y="8773001"/>
            <a:ext cx="17747967" cy="1513999"/>
            <a:chOff x="0" y="0"/>
            <a:chExt cx="23663956" cy="2018665"/>
          </a:xfrm>
        </p:grpSpPr>
        <p:sp>
          <p:nvSpPr>
            <p:cNvPr id="155" name="Google Shape;155;p8"/>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3">
                <a:alphaModFix/>
              </a:blip>
              <a:stretch>
                <a:fillRect/>
              </a:stretch>
            </a:blipFill>
            <a:ln>
              <a:noFill/>
            </a:ln>
          </p:spPr>
          <p:txBody>
            <a:bodyPr/>
            <a:lstStyle/>
            <a:p>
              <a:endParaRPr lang="en-US"/>
            </a:p>
          </p:txBody>
        </p:sp>
        <p:sp>
          <p:nvSpPr>
            <p:cNvPr id="156" name="Google Shape;156;p8"/>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4">
                <a:alphaModFix/>
              </a:blip>
              <a:stretch>
                <a:fillRect/>
              </a:stretch>
            </a:blipFill>
            <a:ln>
              <a:noFill/>
            </a:ln>
          </p:spPr>
          <p:txBody>
            <a:bodyPr/>
            <a:lstStyle/>
            <a:p>
              <a:endParaRPr lang="en-US"/>
            </a:p>
          </p:txBody>
        </p:sp>
        <p:sp>
          <p:nvSpPr>
            <p:cNvPr id="157" name="Google Shape;157;p8"/>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5">
                <a:alphaModFix/>
              </a:blip>
              <a:stretch>
                <a:fillRect l="-4230"/>
              </a:stretch>
            </a:blipFill>
            <a:ln>
              <a:noFill/>
            </a:ln>
          </p:spPr>
          <p:txBody>
            <a:bodyPr/>
            <a:lstStyle/>
            <a:p>
              <a:endParaRPr lang="en-US"/>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1"/>
          <p:cNvSpPr txBox="1"/>
          <p:nvPr/>
        </p:nvSpPr>
        <p:spPr>
          <a:xfrm>
            <a:off x="844437" y="16393"/>
            <a:ext cx="15854246"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SEND WORKSHOPS – AUTISM POST DIAGNOSIS WORKSHOPS</a:t>
            </a:r>
          </a:p>
        </p:txBody>
      </p:sp>
      <p:sp>
        <p:nvSpPr>
          <p:cNvPr id="624" name="Google Shape;624;p51"/>
          <p:cNvSpPr txBox="1"/>
          <p:nvPr/>
        </p:nvSpPr>
        <p:spPr>
          <a:xfrm>
            <a:off x="722276" y="1484589"/>
            <a:ext cx="16916401" cy="789446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sym typeface="Avenir"/>
              </a:rPr>
              <a:t>Oldham SEND Workshops – Autism Post Diagnosis workshops for children aged between 5-16 years, commissioned by Pennine Care and a Social Communication workshops </a:t>
            </a:r>
            <a:r>
              <a:rPr lang="en-US" sz="1800" dirty="0" err="1">
                <a:latin typeface="Raleway" pitchFamily="2" charset="0"/>
                <a:sym typeface="Avenir"/>
              </a:rPr>
              <a:t>programme</a:t>
            </a:r>
            <a:r>
              <a:rPr lang="en-US" sz="1800" dirty="0">
                <a:latin typeface="Raleway" pitchFamily="2" charset="0"/>
                <a:sym typeface="Avenir"/>
              </a:rPr>
              <a:t> commissioned by Early help. </a:t>
            </a:r>
          </a:p>
          <a:p>
            <a:pPr marL="0" marR="0" lvl="0" indent="0" algn="just" rtl="0">
              <a:lnSpc>
                <a:spcPct val="150000"/>
              </a:lnSpc>
              <a:spcBef>
                <a:spcPts val="0"/>
              </a:spcBef>
              <a:spcAft>
                <a:spcPts val="0"/>
              </a:spcAft>
              <a:buNone/>
            </a:pPr>
            <a:endParaRPr lang="en-US" sz="1800" dirty="0">
              <a:latin typeface="Raleway" pitchFamily="2" charset="0"/>
              <a:sym typeface="Avenir"/>
            </a:endParaRPr>
          </a:p>
          <a:p>
            <a:pPr marL="0" marR="0" lvl="0" indent="0" algn="just" rtl="0">
              <a:lnSpc>
                <a:spcPct val="150000"/>
              </a:lnSpc>
              <a:spcBef>
                <a:spcPts val="0"/>
              </a:spcBef>
              <a:spcAft>
                <a:spcPts val="0"/>
              </a:spcAft>
              <a:buNone/>
            </a:pPr>
            <a:r>
              <a:rPr lang="en-US" sz="1800" dirty="0">
                <a:latin typeface="Raleway" pitchFamily="2" charset="0"/>
                <a:sym typeface="Avenir"/>
              </a:rPr>
              <a:t>The offer of support includes a rolling </a:t>
            </a:r>
            <a:r>
              <a:rPr lang="en-US" sz="1800" dirty="0" err="1">
                <a:latin typeface="Raleway" pitchFamily="2" charset="0"/>
                <a:sym typeface="Avenir"/>
              </a:rPr>
              <a:t>programme</a:t>
            </a:r>
            <a:r>
              <a:rPr lang="en-US" sz="1800" dirty="0">
                <a:latin typeface="Raleway" pitchFamily="2" charset="0"/>
                <a:sym typeface="Avenir"/>
              </a:rPr>
              <a:t> of themed training workshops which aim to inform and equip parents and carers with a better understanding of their children’s needs, and strategies to help support their children’s areas of difficulty. Information marketplace events, designed to enable parents and carers to quickly and easily access information and advice from a range of services and providers. </a:t>
            </a:r>
          </a:p>
          <a:p>
            <a:pPr marL="0" marR="0" lvl="0" indent="0" algn="just" rtl="0">
              <a:lnSpc>
                <a:spcPct val="150000"/>
              </a:lnSpc>
              <a:spcBef>
                <a:spcPts val="0"/>
              </a:spcBef>
              <a:spcAft>
                <a:spcPts val="0"/>
              </a:spcAft>
              <a:buNone/>
            </a:pPr>
            <a:endParaRPr lang="en-US" sz="1800" dirty="0">
              <a:latin typeface="Raleway" pitchFamily="2" charset="0"/>
              <a:sym typeface="Avenir"/>
            </a:endParaRPr>
          </a:p>
          <a:p>
            <a:pPr marL="0" marR="0" lvl="0" indent="0" algn="just" rtl="0">
              <a:lnSpc>
                <a:spcPct val="150000"/>
              </a:lnSpc>
              <a:spcBef>
                <a:spcPts val="0"/>
              </a:spcBef>
              <a:spcAft>
                <a:spcPts val="0"/>
              </a:spcAft>
              <a:buNone/>
            </a:pPr>
            <a:r>
              <a:rPr lang="en-US" sz="1800" dirty="0">
                <a:latin typeface="Raleway" pitchFamily="2" charset="0"/>
                <a:sym typeface="Avenir"/>
              </a:rPr>
              <a:t>One-to-one follow up sessions offered where needed, following attendance at workshops, to further support parents and carers develop their understanding. </a:t>
            </a:r>
          </a:p>
          <a:p>
            <a:pPr marL="0" marR="0" lvl="0" indent="0" algn="just" rtl="0">
              <a:lnSpc>
                <a:spcPct val="150000"/>
              </a:lnSpc>
              <a:spcBef>
                <a:spcPts val="0"/>
              </a:spcBef>
              <a:spcAft>
                <a:spcPts val="0"/>
              </a:spcAft>
              <a:buNone/>
            </a:pPr>
            <a:endParaRPr lang="en-US" sz="1800" dirty="0">
              <a:latin typeface="Raleway" pitchFamily="2" charset="0"/>
              <a:sym typeface="Avenir"/>
            </a:endParaRPr>
          </a:p>
          <a:p>
            <a:pPr marL="0" marR="0" lvl="0" indent="0" algn="just" rtl="0">
              <a:lnSpc>
                <a:spcPct val="150000"/>
              </a:lnSpc>
              <a:spcBef>
                <a:spcPts val="0"/>
              </a:spcBef>
              <a:spcAft>
                <a:spcPts val="0"/>
              </a:spcAft>
              <a:buNone/>
            </a:pPr>
            <a:r>
              <a:rPr lang="en-US" sz="1800" dirty="0">
                <a:latin typeface="Raleway" pitchFamily="2" charset="0"/>
                <a:sym typeface="Avenir"/>
              </a:rPr>
              <a:t>Signposting to other appropriate support services. Support and advice from service coordinators in person, over the phone, or via email. </a:t>
            </a:r>
          </a:p>
          <a:p>
            <a:pPr marL="0" marR="0" lvl="0" indent="0" algn="just" rtl="0">
              <a:lnSpc>
                <a:spcPct val="150000"/>
              </a:lnSpc>
              <a:spcBef>
                <a:spcPts val="0"/>
              </a:spcBef>
              <a:spcAft>
                <a:spcPts val="0"/>
              </a:spcAft>
              <a:buNone/>
            </a:pPr>
            <a:endParaRPr lang="en-US" sz="1800" dirty="0">
              <a:latin typeface="Raleway" pitchFamily="2" charset="0"/>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F</a:t>
            </a:r>
            <a:r>
              <a:rPr lang="en-US" sz="1800" i="0" u="none" strike="noStrike" cap="none" dirty="0">
                <a:solidFill>
                  <a:srgbClr val="000000"/>
                </a:solidFill>
                <a:latin typeface="Raleway" pitchFamily="2" charset="0"/>
                <a:ea typeface="Avenir"/>
                <a:cs typeface="Avenir"/>
                <a:sym typeface="Avenir"/>
              </a:rPr>
              <a:t>ree</a:t>
            </a:r>
            <a:r>
              <a:rPr lang="en-US" sz="1800" dirty="0">
                <a:latin typeface="Raleway" pitchFamily="2" charset="0"/>
                <a:sym typeface="Avenir"/>
              </a:rPr>
              <a:t> support to parents and carers in the form of workshops &amp; training.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5-16 </a:t>
            </a:r>
            <a:r>
              <a:rPr lang="en-US" sz="1800" b="0" i="0" u="none" strike="noStrike" cap="none" dirty="0" err="1">
                <a:solidFill>
                  <a:srgbClr val="000000"/>
                </a:solidFill>
                <a:latin typeface="Raleway" pitchFamily="2" charset="0"/>
                <a:ea typeface="Avenir"/>
                <a:cs typeface="Avenir"/>
                <a:sym typeface="Avenir"/>
              </a:rPr>
              <a:t>yrs</a:t>
            </a:r>
            <a:endParaRPr lang="en-US" sz="1800" b="0"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 </a:t>
            </a:r>
            <a:r>
              <a:rPr lang="en-US" sz="1800" b="0" i="0" u="none" strike="noStrike" cap="none" dirty="0">
                <a:solidFill>
                  <a:srgbClr val="000000"/>
                </a:solidFill>
                <a:latin typeface="Raleway" pitchFamily="2" charset="0"/>
                <a:ea typeface="Avenir"/>
                <a:cs typeface="Avenir"/>
                <a:sym typeface="Avenir"/>
              </a:rPr>
              <a:t>Self-referral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 </a:t>
            </a:r>
            <a:r>
              <a:rPr lang="en-US" sz="1800" b="0" i="0" u="none" strike="noStrike" cap="none" dirty="0" err="1">
                <a:solidFill>
                  <a:srgbClr val="000000"/>
                </a:solidFill>
                <a:latin typeface="Raleway" pitchFamily="2" charset="0"/>
                <a:ea typeface="Avenir"/>
                <a:cs typeface="Avenir"/>
                <a:sym typeface="Avenir"/>
              </a:rPr>
              <a:t>Chadderton</a:t>
            </a:r>
            <a:r>
              <a:rPr lang="en-US" sz="1800" b="0" i="0" u="none" strike="noStrike" cap="none" dirty="0">
                <a:solidFill>
                  <a:srgbClr val="000000"/>
                </a:solidFill>
                <a:latin typeface="Raleway" pitchFamily="2" charset="0"/>
                <a:ea typeface="Avenir"/>
                <a:cs typeface="Avenir"/>
                <a:sym typeface="Avenir"/>
              </a:rPr>
              <a:t> Court 451 Middleton Road </a:t>
            </a:r>
            <a:r>
              <a:rPr lang="en-US" sz="1800" b="0" i="0" u="none" strike="noStrike" cap="none" dirty="0" err="1">
                <a:solidFill>
                  <a:srgbClr val="000000"/>
                </a:solidFill>
                <a:latin typeface="Raleway" pitchFamily="2" charset="0"/>
                <a:ea typeface="Avenir"/>
                <a:cs typeface="Avenir"/>
                <a:sym typeface="Avenir"/>
              </a:rPr>
              <a:t>Chadderton</a:t>
            </a:r>
            <a:r>
              <a:rPr lang="en-US" sz="1800" b="0" i="0" u="none" strike="noStrike" cap="none" dirty="0">
                <a:solidFill>
                  <a:srgbClr val="000000"/>
                </a:solidFill>
                <a:latin typeface="Raleway" pitchFamily="2" charset="0"/>
                <a:ea typeface="Avenir"/>
                <a:cs typeface="Avenir"/>
                <a:sym typeface="Avenir"/>
              </a:rPr>
              <a:t> Oldham, OL9 9LB</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0161 503 1551</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workshops@point-send.co.uk</a:t>
            </a:r>
            <a:endParaRPr lang="en-US" sz="1800" b="0" i="0" u="sng"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https://www.point-send.co.uk/Pages/Category/workshops</a:t>
            </a:r>
            <a:r>
              <a:rPr lang="en-US" sz="1800" b="0" i="0" u="none" strike="noStrike" cap="none" dirty="0">
                <a:solidFill>
                  <a:srgbClr val="0070C0"/>
                </a:solidFill>
                <a:latin typeface="Raleway" pitchFamily="2" charset="0"/>
                <a:ea typeface="Avenir"/>
                <a:cs typeface="Avenir"/>
                <a:sym typeface="Avenir"/>
              </a:rPr>
              <a:t>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https://www.point-send.co.uk/post-diagnosis-workshops</a:t>
            </a:r>
            <a:r>
              <a:rPr lang="en-US" sz="1800" b="0" i="0" u="none"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sp>
        <p:nvSpPr>
          <p:cNvPr id="625" name="Google Shape;625;p51"/>
          <p:cNvSpPr/>
          <p:nvPr/>
        </p:nvSpPr>
        <p:spPr>
          <a:xfrm>
            <a:off x="16698683" y="9438754"/>
            <a:ext cx="1483967" cy="648621"/>
          </a:xfrm>
          <a:custGeom>
            <a:avLst/>
            <a:gdLst/>
            <a:ahLst/>
            <a:cxnLst/>
            <a:rect l="l" t="t" r="r" b="b"/>
            <a:pathLst>
              <a:path w="1483967" h="648621" extrusionOk="0">
                <a:moveTo>
                  <a:pt x="0" y="0"/>
                </a:moveTo>
                <a:lnTo>
                  <a:pt x="1483968" y="0"/>
                </a:lnTo>
                <a:lnTo>
                  <a:pt x="1483968" y="648622"/>
                </a:lnTo>
                <a:lnTo>
                  <a:pt x="0" y="648622"/>
                </a:lnTo>
                <a:lnTo>
                  <a:pt x="0" y="0"/>
                </a:lnTo>
                <a:close/>
              </a:path>
            </a:pathLst>
          </a:custGeom>
          <a:blipFill rotWithShape="1">
            <a:blip r:embed="rId6">
              <a:alphaModFix/>
            </a:blip>
            <a:stretch>
              <a:fillRect/>
            </a:stretch>
          </a:blipFill>
          <a:ln>
            <a:noFill/>
          </a:ln>
        </p:spPr>
        <p:txBody>
          <a:bodyPr/>
          <a:lstStyle/>
          <a:p>
            <a:endParaRPr lang="en-US"/>
          </a:p>
        </p:txBody>
      </p:sp>
      <p:grpSp>
        <p:nvGrpSpPr>
          <p:cNvPr id="626" name="Google Shape;626;p51"/>
          <p:cNvGrpSpPr/>
          <p:nvPr/>
        </p:nvGrpSpPr>
        <p:grpSpPr>
          <a:xfrm>
            <a:off x="-19050" y="0"/>
            <a:ext cx="616925" cy="10286147"/>
            <a:chOff x="0" y="0"/>
            <a:chExt cx="822567" cy="19507200"/>
          </a:xfrm>
        </p:grpSpPr>
        <p:sp>
          <p:nvSpPr>
            <p:cNvPr id="627" name="Google Shape;627;p5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628" name="Google Shape;628;p5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629" name="Google Shape;629;p5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30" name="Google Shape;630;p51"/>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631" name="Google Shape;631;p51"/>
          <p:cNvPicPr preferRelativeResize="0"/>
          <p:nvPr/>
        </p:nvPicPr>
        <p:blipFill>
          <a:blip r:embed="rId9">
            <a:alphaModFix/>
          </a:blip>
          <a:stretch>
            <a:fillRect/>
          </a:stretch>
        </p:blipFill>
        <p:spPr>
          <a:xfrm>
            <a:off x="547877" y="9299676"/>
            <a:ext cx="2724150" cy="926775"/>
          </a:xfrm>
          <a:prstGeom prst="rect">
            <a:avLst/>
          </a:prstGeom>
          <a:noFill/>
          <a:ln>
            <a:noFill/>
          </a:ln>
        </p:spPr>
      </p:pic>
      <p:sp>
        <p:nvSpPr>
          <p:cNvPr id="4" name="Botón de acción: ir a inicio 3">
            <a:hlinkClick r:id="rId10" action="ppaction://hlinksldjump" highlightClick="1"/>
            <a:extLst>
              <a:ext uri="{FF2B5EF4-FFF2-40B4-BE49-F238E27FC236}">
                <a16:creationId xmlns:a16="http://schemas.microsoft.com/office/drawing/2014/main" id="{1C24C9F1-DD56-9A20-72D9-FEBF6DC8FA7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24368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1"/>
          <p:cNvSpPr txBox="1"/>
          <p:nvPr/>
        </p:nvSpPr>
        <p:spPr>
          <a:xfrm>
            <a:off x="1028700" y="199625"/>
            <a:ext cx="15854246"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SEND MEDIATION AND DISAGREEMENT RESOLUTION SERVICE </a:t>
            </a:r>
            <a:endParaRPr lang="en-US" sz="4400" dirty="0"/>
          </a:p>
        </p:txBody>
      </p:sp>
      <p:sp>
        <p:nvSpPr>
          <p:cNvPr id="624" name="Google Shape;624;p51"/>
          <p:cNvSpPr txBox="1"/>
          <p:nvPr/>
        </p:nvSpPr>
        <p:spPr>
          <a:xfrm>
            <a:off x="1028700" y="1873089"/>
            <a:ext cx="15854246"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rPr>
              <a:t>Is a free service providing opportunities to resolve disagreements at the earliest opportunity operated by Point. Most disagreements can be resolved through Mediation or Disagreement Resolution, supporting good communication and reducing the stress and time commitments of making an appeal to the SEND Tribunal, however accessing Mediation or Disagreement Resolution does not prevent you from making a claim to the SEND Tribunal if a solution cannot be found.</a:t>
            </a:r>
          </a:p>
          <a:p>
            <a:pPr marL="0" marR="0" lvl="0" indent="0" algn="just" rtl="0">
              <a:lnSpc>
                <a:spcPct val="150000"/>
              </a:lnSpc>
              <a:spcBef>
                <a:spcPts val="0"/>
              </a:spcBef>
              <a:spcAft>
                <a:spcPts val="0"/>
              </a:spcAft>
              <a:buNone/>
            </a:pP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upport to resolve a wide range of disagreements related to Education, Health and Social decisions made about you, or your child or young person.</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Parents and Carers of children and young people (Aged 0-25) who have or may have Special Educational Needs and/ or Disabilities; and Young people aged 16+ who have Special Educational Needs and or Disabilities.</a:t>
            </a: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 </a:t>
            </a:r>
            <a:r>
              <a:rPr lang="en-US" sz="1800" i="0" u="none" strike="noStrike" cap="none" dirty="0">
                <a:solidFill>
                  <a:srgbClr val="000000"/>
                </a:solidFill>
                <a:latin typeface="Raleway" pitchFamily="2" charset="0"/>
                <a:ea typeface="Avenir"/>
                <a:cs typeface="Avenir"/>
                <a:sym typeface="Avenir"/>
              </a:rPr>
              <a:t>By Point mediation advisors</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 </a:t>
            </a:r>
            <a:r>
              <a:rPr lang="en-US" sz="1800" b="0" i="0" u="none" strike="noStrike" cap="none" dirty="0" err="1">
                <a:solidFill>
                  <a:srgbClr val="000000"/>
                </a:solidFill>
                <a:latin typeface="Raleway" pitchFamily="2" charset="0"/>
                <a:ea typeface="Avenir"/>
                <a:cs typeface="Avenir"/>
                <a:sym typeface="Avenir"/>
              </a:rPr>
              <a:t>Chadderton</a:t>
            </a:r>
            <a:r>
              <a:rPr lang="en-US" sz="1800" b="0" i="0" u="none" strike="noStrike" cap="none" dirty="0">
                <a:solidFill>
                  <a:srgbClr val="000000"/>
                </a:solidFill>
                <a:latin typeface="Raleway" pitchFamily="2" charset="0"/>
                <a:ea typeface="Avenir"/>
                <a:cs typeface="Avenir"/>
                <a:sym typeface="Avenir"/>
              </a:rPr>
              <a:t> Court 451 Middleton Road </a:t>
            </a:r>
            <a:r>
              <a:rPr lang="en-US" sz="1800" b="0" i="0" u="none" strike="noStrike" cap="none" dirty="0" err="1">
                <a:solidFill>
                  <a:srgbClr val="000000"/>
                </a:solidFill>
                <a:latin typeface="Raleway" pitchFamily="2" charset="0"/>
                <a:ea typeface="Avenir"/>
                <a:cs typeface="Avenir"/>
                <a:sym typeface="Avenir"/>
              </a:rPr>
              <a:t>Chadderton</a:t>
            </a:r>
            <a:r>
              <a:rPr lang="en-US" sz="1800" b="0" i="0" u="none" strike="noStrike" cap="none" dirty="0">
                <a:solidFill>
                  <a:srgbClr val="000000"/>
                </a:solidFill>
                <a:latin typeface="Raleway" pitchFamily="2" charset="0"/>
                <a:ea typeface="Avenir"/>
                <a:cs typeface="Avenir"/>
                <a:sym typeface="Avenir"/>
              </a:rPr>
              <a:t> Oldham, OL9 9LB</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0161 503 1558</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mediation@point-send.co.uk</a:t>
            </a:r>
            <a:endParaRPr lang="en-US" sz="1800" b="0" i="0" u="sng"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https://www.point-send.co.uk/mediation</a:t>
            </a:r>
            <a:endParaRPr lang="en-US" sz="1800" dirty="0">
              <a:solidFill>
                <a:srgbClr val="0070C0"/>
              </a:solidFill>
              <a:latin typeface="Raleway" pitchFamily="2" charset="0"/>
            </a:endParaRPr>
          </a:p>
        </p:txBody>
      </p:sp>
      <p:sp>
        <p:nvSpPr>
          <p:cNvPr id="625" name="Google Shape;625;p51"/>
          <p:cNvSpPr/>
          <p:nvPr/>
        </p:nvSpPr>
        <p:spPr>
          <a:xfrm>
            <a:off x="16698683" y="9438754"/>
            <a:ext cx="1483967" cy="648621"/>
          </a:xfrm>
          <a:custGeom>
            <a:avLst/>
            <a:gdLst/>
            <a:ahLst/>
            <a:cxnLst/>
            <a:rect l="l" t="t" r="r" b="b"/>
            <a:pathLst>
              <a:path w="1483967" h="648621" extrusionOk="0">
                <a:moveTo>
                  <a:pt x="0" y="0"/>
                </a:moveTo>
                <a:lnTo>
                  <a:pt x="1483968" y="0"/>
                </a:lnTo>
                <a:lnTo>
                  <a:pt x="1483968" y="648622"/>
                </a:lnTo>
                <a:lnTo>
                  <a:pt x="0" y="648622"/>
                </a:lnTo>
                <a:lnTo>
                  <a:pt x="0" y="0"/>
                </a:lnTo>
                <a:close/>
              </a:path>
            </a:pathLst>
          </a:custGeom>
          <a:blipFill rotWithShape="1">
            <a:blip r:embed="rId5">
              <a:alphaModFix/>
            </a:blip>
            <a:stretch>
              <a:fillRect/>
            </a:stretch>
          </a:blipFill>
          <a:ln>
            <a:noFill/>
          </a:ln>
        </p:spPr>
        <p:txBody>
          <a:bodyPr/>
          <a:lstStyle/>
          <a:p>
            <a:endParaRPr lang="en-US"/>
          </a:p>
        </p:txBody>
      </p:sp>
      <p:grpSp>
        <p:nvGrpSpPr>
          <p:cNvPr id="626" name="Google Shape;626;p51"/>
          <p:cNvGrpSpPr/>
          <p:nvPr/>
        </p:nvGrpSpPr>
        <p:grpSpPr>
          <a:xfrm>
            <a:off x="-19050" y="0"/>
            <a:ext cx="616925" cy="10286147"/>
            <a:chOff x="0" y="0"/>
            <a:chExt cx="822567" cy="19507200"/>
          </a:xfrm>
        </p:grpSpPr>
        <p:sp>
          <p:nvSpPr>
            <p:cNvPr id="627" name="Google Shape;627;p5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628" name="Google Shape;628;p5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629" name="Google Shape;629;p5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30" name="Google Shape;630;p51"/>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631" name="Google Shape;631;p51"/>
          <p:cNvPicPr preferRelativeResize="0"/>
          <p:nvPr/>
        </p:nvPicPr>
        <p:blipFill>
          <a:blip r:embed="rId8">
            <a:alphaModFix/>
          </a:blip>
          <a:stretch>
            <a:fillRect/>
          </a:stretch>
        </p:blipFill>
        <p:spPr>
          <a:xfrm>
            <a:off x="547878" y="9135026"/>
            <a:ext cx="2724150" cy="926775"/>
          </a:xfrm>
          <a:prstGeom prst="rect">
            <a:avLst/>
          </a:prstGeom>
          <a:noFill/>
          <a:ln>
            <a:noFill/>
          </a:ln>
        </p:spPr>
      </p:pic>
      <p:sp>
        <p:nvSpPr>
          <p:cNvPr id="4" name="Botón de acción: ir a inicio 3">
            <a:hlinkClick r:id="rId9" action="ppaction://hlinksldjump" highlightClick="1"/>
            <a:extLst>
              <a:ext uri="{FF2B5EF4-FFF2-40B4-BE49-F238E27FC236}">
                <a16:creationId xmlns:a16="http://schemas.microsoft.com/office/drawing/2014/main" id="{1C24C9F1-DD56-9A20-72D9-FEBF6DC8FA7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84632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1"/>
          <p:cNvSpPr txBox="1"/>
          <p:nvPr/>
        </p:nvSpPr>
        <p:spPr>
          <a:xfrm>
            <a:off x="714376" y="112783"/>
            <a:ext cx="15854246" cy="778675"/>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SHORT BREAKS PLAY AND LEISURE PROVISION</a:t>
            </a:r>
            <a:endParaRPr lang="en-US" sz="4400" dirty="0"/>
          </a:p>
        </p:txBody>
      </p:sp>
      <p:sp>
        <p:nvSpPr>
          <p:cNvPr id="624" name="Google Shape;624;p51"/>
          <p:cNvSpPr txBox="1"/>
          <p:nvPr/>
        </p:nvSpPr>
        <p:spPr>
          <a:xfrm>
            <a:off x="844437" y="930013"/>
            <a:ext cx="15854246"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They </a:t>
            </a:r>
            <a:r>
              <a:rPr lang="en-US" sz="1800" b="0" i="0" u="none" strike="noStrike" cap="none" dirty="0">
                <a:solidFill>
                  <a:srgbClr val="000000"/>
                </a:solidFill>
                <a:latin typeface="Raleway" pitchFamily="2" charset="0"/>
                <a:ea typeface="Avenir"/>
                <a:cs typeface="Avenir"/>
                <a:sym typeface="Avenir"/>
              </a:rPr>
              <a:t>offer a comprehensive range of age-appropriate activities which focus on developing your child or young person's confidence, improve socializing, develop opportunities to make new friends and support life skills.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All our partners are signed up to Oldham Co-production Values ensuring that children and young people take the lead on shaping the offer and activities that POINT and their partners deliver.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Short Breaks Play and Leisure activities follow Oldham School term dates featuring separate term-time and school holiday </a:t>
            </a:r>
            <a:r>
              <a:rPr lang="en-US" sz="1800" b="0" i="0" u="none" strike="noStrike" cap="none" dirty="0" err="1">
                <a:solidFill>
                  <a:srgbClr val="000000"/>
                </a:solidFill>
                <a:latin typeface="Raleway" pitchFamily="2" charset="0"/>
                <a:ea typeface="Avenir"/>
                <a:cs typeface="Avenir"/>
                <a:sym typeface="Avenir"/>
              </a:rPr>
              <a:t>programmes</a:t>
            </a:r>
            <a:r>
              <a:rPr lang="en-US" sz="1800" b="0" i="0" u="none" strike="noStrike" cap="none" dirty="0">
                <a:solidFill>
                  <a:srgbClr val="000000"/>
                </a:solidFill>
                <a:latin typeface="Raleway" pitchFamily="2" charset="0"/>
                <a:ea typeface="Avenir"/>
                <a:cs typeface="Avenir"/>
                <a:sym typeface="Avenir"/>
              </a:rPr>
              <a:t>. The current timetables can be found along with a sample of the activities your child or young person can access. The timetables also indicate the dates that these </a:t>
            </a:r>
            <a:r>
              <a:rPr lang="en-US" sz="1800" b="0" i="0" u="none" strike="noStrike" cap="none" dirty="0" err="1">
                <a:solidFill>
                  <a:srgbClr val="000000"/>
                </a:solidFill>
                <a:latin typeface="Raleway" pitchFamily="2" charset="0"/>
                <a:ea typeface="Avenir"/>
                <a:cs typeface="Avenir"/>
                <a:sym typeface="Avenir"/>
              </a:rPr>
              <a:t>programmes</a:t>
            </a:r>
            <a:r>
              <a:rPr lang="en-US" sz="1800" b="0" i="0" u="none" strike="noStrike" cap="none" dirty="0">
                <a:solidFill>
                  <a:srgbClr val="000000"/>
                </a:solidFill>
                <a:latin typeface="Raleway" pitchFamily="2" charset="0"/>
                <a:ea typeface="Avenir"/>
                <a:cs typeface="Avenir"/>
                <a:sym typeface="Avenir"/>
              </a:rPr>
              <a:t> will run from and until.</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Support with</a:t>
            </a:r>
            <a:r>
              <a:rPr lang="en-US" sz="1800" b="0" i="0" u="none" strike="noStrike" cap="none" dirty="0">
                <a:solidFill>
                  <a:srgbClr val="000000"/>
                </a:solidFill>
                <a:latin typeface="Raleway" pitchFamily="2" charset="0"/>
                <a:ea typeface="Avenir"/>
                <a:cs typeface="Avenir"/>
                <a:sym typeface="Avenir"/>
              </a:rPr>
              <a:t> activities for children and young people with additional needs and/or disabilities aged 0-19</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0 - </a:t>
            </a:r>
            <a:r>
              <a:rPr lang="en-US" sz="1800" dirty="0">
                <a:latin typeface="Raleway" pitchFamily="2" charset="0"/>
                <a:ea typeface="Avenir"/>
                <a:cs typeface="Avenir"/>
                <a:sym typeface="Avenir"/>
              </a:rPr>
              <a:t>19</a:t>
            </a:r>
            <a:r>
              <a:rPr lang="en-US" sz="1800" b="0" i="0" u="none" strike="noStrike" cap="none" dirty="0">
                <a:solidFill>
                  <a:srgbClr val="000000"/>
                </a:solidFill>
                <a:latin typeface="Raleway" pitchFamily="2" charset="0"/>
                <a:ea typeface="Avenir"/>
                <a:cs typeface="Avenir"/>
                <a:sym typeface="Avenir"/>
              </a:rPr>
              <a:t> years</a:t>
            </a: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 </a:t>
            </a:r>
            <a:r>
              <a:rPr lang="en-US" sz="1800" b="0" i="0" u="none" strike="noStrike" cap="none" dirty="0">
                <a:solidFill>
                  <a:srgbClr val="000000"/>
                </a:solidFill>
                <a:latin typeface="Raleway" pitchFamily="2" charset="0"/>
                <a:ea typeface="Avenir"/>
                <a:cs typeface="Avenir"/>
                <a:sym typeface="Avenir"/>
              </a:rPr>
              <a:t>Self-referral by booking. </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 </a:t>
            </a:r>
            <a:r>
              <a:rPr lang="en-US" sz="1800" b="0" i="0" u="none" strike="noStrike" cap="none" dirty="0" err="1">
                <a:solidFill>
                  <a:srgbClr val="000000"/>
                </a:solidFill>
                <a:latin typeface="Raleway" pitchFamily="2" charset="0"/>
                <a:ea typeface="Avenir"/>
                <a:cs typeface="Avenir"/>
                <a:sym typeface="Avenir"/>
              </a:rPr>
              <a:t>Chadderton</a:t>
            </a:r>
            <a:r>
              <a:rPr lang="en-US" sz="1800" b="0" i="0" u="none" strike="noStrike" cap="none" dirty="0">
                <a:solidFill>
                  <a:srgbClr val="000000"/>
                </a:solidFill>
                <a:latin typeface="Raleway" pitchFamily="2" charset="0"/>
                <a:ea typeface="Avenir"/>
                <a:cs typeface="Avenir"/>
                <a:sym typeface="Avenir"/>
              </a:rPr>
              <a:t> Court 451 Middleton Road </a:t>
            </a:r>
            <a:r>
              <a:rPr lang="en-US" sz="1800" b="0" i="0" u="none" strike="noStrike" cap="none" dirty="0" err="1">
                <a:solidFill>
                  <a:srgbClr val="000000"/>
                </a:solidFill>
                <a:latin typeface="Raleway" pitchFamily="2" charset="0"/>
                <a:ea typeface="Avenir"/>
                <a:cs typeface="Avenir"/>
                <a:sym typeface="Avenir"/>
              </a:rPr>
              <a:t>Chadderton</a:t>
            </a:r>
            <a:r>
              <a:rPr lang="en-US" sz="1800" b="0" i="0" u="none" strike="noStrike" cap="none" dirty="0">
                <a:solidFill>
                  <a:srgbClr val="000000"/>
                </a:solidFill>
                <a:latin typeface="Raleway" pitchFamily="2" charset="0"/>
                <a:ea typeface="Avenir"/>
                <a:cs typeface="Avenir"/>
                <a:sym typeface="Avenir"/>
              </a:rPr>
              <a:t> Oldham, OL9 9LB</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0161 503 1543</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activities@point-send.co.uk</a:t>
            </a:r>
            <a:endParaRPr lang="en-US" sz="1800" b="0" i="0" u="sng"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https://www.point-send.co.uk/point-activities</a:t>
            </a:r>
            <a:endParaRPr lang="en-US" sz="1800" dirty="0">
              <a:solidFill>
                <a:srgbClr val="0070C0"/>
              </a:solidFill>
              <a:latin typeface="Raleway" pitchFamily="2" charset="0"/>
            </a:endParaRPr>
          </a:p>
        </p:txBody>
      </p:sp>
      <p:sp>
        <p:nvSpPr>
          <p:cNvPr id="625" name="Google Shape;625;p51"/>
          <p:cNvSpPr/>
          <p:nvPr/>
        </p:nvSpPr>
        <p:spPr>
          <a:xfrm>
            <a:off x="16698683" y="9438754"/>
            <a:ext cx="1483967" cy="648621"/>
          </a:xfrm>
          <a:custGeom>
            <a:avLst/>
            <a:gdLst/>
            <a:ahLst/>
            <a:cxnLst/>
            <a:rect l="l" t="t" r="r" b="b"/>
            <a:pathLst>
              <a:path w="1483967" h="648621" extrusionOk="0">
                <a:moveTo>
                  <a:pt x="0" y="0"/>
                </a:moveTo>
                <a:lnTo>
                  <a:pt x="1483968" y="0"/>
                </a:lnTo>
                <a:lnTo>
                  <a:pt x="1483968" y="648622"/>
                </a:lnTo>
                <a:lnTo>
                  <a:pt x="0" y="648622"/>
                </a:lnTo>
                <a:lnTo>
                  <a:pt x="0" y="0"/>
                </a:lnTo>
                <a:close/>
              </a:path>
            </a:pathLst>
          </a:custGeom>
          <a:blipFill rotWithShape="1">
            <a:blip r:embed="rId5">
              <a:alphaModFix/>
            </a:blip>
            <a:stretch>
              <a:fillRect/>
            </a:stretch>
          </a:blipFill>
          <a:ln>
            <a:noFill/>
          </a:ln>
        </p:spPr>
        <p:txBody>
          <a:bodyPr/>
          <a:lstStyle/>
          <a:p>
            <a:endParaRPr lang="en-US"/>
          </a:p>
        </p:txBody>
      </p:sp>
      <p:grpSp>
        <p:nvGrpSpPr>
          <p:cNvPr id="626" name="Google Shape;626;p51"/>
          <p:cNvGrpSpPr/>
          <p:nvPr/>
        </p:nvGrpSpPr>
        <p:grpSpPr>
          <a:xfrm>
            <a:off x="-19050" y="0"/>
            <a:ext cx="616925" cy="10286147"/>
            <a:chOff x="0" y="0"/>
            <a:chExt cx="822567" cy="19507200"/>
          </a:xfrm>
        </p:grpSpPr>
        <p:sp>
          <p:nvSpPr>
            <p:cNvPr id="627" name="Google Shape;627;p5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628" name="Google Shape;628;p5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629" name="Google Shape;629;p5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30" name="Google Shape;630;p51"/>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631" name="Google Shape;631;p51"/>
          <p:cNvPicPr preferRelativeResize="0"/>
          <p:nvPr/>
        </p:nvPicPr>
        <p:blipFill>
          <a:blip r:embed="rId8">
            <a:alphaModFix/>
          </a:blip>
          <a:stretch>
            <a:fillRect/>
          </a:stretch>
        </p:blipFill>
        <p:spPr>
          <a:xfrm>
            <a:off x="547878" y="9135026"/>
            <a:ext cx="2724150" cy="926775"/>
          </a:xfrm>
          <a:prstGeom prst="rect">
            <a:avLst/>
          </a:prstGeom>
          <a:noFill/>
          <a:ln>
            <a:noFill/>
          </a:ln>
        </p:spPr>
      </p:pic>
      <p:sp>
        <p:nvSpPr>
          <p:cNvPr id="4" name="Botón de acción: ir a inicio 3">
            <a:hlinkClick r:id="rId9" action="ppaction://hlinksldjump" highlightClick="1"/>
            <a:extLst>
              <a:ext uri="{FF2B5EF4-FFF2-40B4-BE49-F238E27FC236}">
                <a16:creationId xmlns:a16="http://schemas.microsoft.com/office/drawing/2014/main" id="{1C24C9F1-DD56-9A20-72D9-FEBF6DC8FA7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74063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2"/>
          <p:cNvSpPr txBox="1"/>
          <p:nvPr/>
        </p:nvSpPr>
        <p:spPr>
          <a:xfrm>
            <a:off x="828675" y="-3026"/>
            <a:ext cx="14829986"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COMMUNITY EATING DISORDER SERVICE (CEDS)</a:t>
            </a:r>
            <a:endParaRPr sz="4400" dirty="0"/>
          </a:p>
        </p:txBody>
      </p:sp>
      <p:sp>
        <p:nvSpPr>
          <p:cNvPr id="637" name="Google Shape;637;p52"/>
          <p:cNvSpPr txBox="1"/>
          <p:nvPr/>
        </p:nvSpPr>
        <p:spPr>
          <a:xfrm>
            <a:off x="828675" y="1026008"/>
            <a:ext cx="16230600" cy="58169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Community Eating Disorder Service (CEDS) </a:t>
            </a:r>
            <a:r>
              <a:rPr lang="en-US" sz="1800" dirty="0">
                <a:latin typeface="Raleway" pitchFamily="2" charset="0"/>
                <a:ea typeface="Avenir"/>
                <a:cs typeface="Avenir"/>
                <a:sym typeface="Avenir"/>
              </a:rPr>
              <a:t>provides a</a:t>
            </a:r>
            <a:r>
              <a:rPr lang="en-US" sz="1800" b="0" i="0" u="none" strike="noStrike" cap="none" dirty="0">
                <a:solidFill>
                  <a:srgbClr val="000000"/>
                </a:solidFill>
                <a:latin typeface="Raleway" pitchFamily="2" charset="0"/>
                <a:ea typeface="Avenir"/>
                <a:cs typeface="Avenir"/>
                <a:sym typeface="Avenir"/>
              </a:rPr>
              <a:t>ssessment and interventions to reduce eating difficulties. The team is made up of a multi </a:t>
            </a:r>
            <a:r>
              <a:rPr lang="en-US" sz="1800" dirty="0">
                <a:latin typeface="Raleway" pitchFamily="2" charset="0"/>
                <a:ea typeface="Avenir"/>
                <a:cs typeface="Avenir"/>
                <a:sym typeface="Avenir"/>
              </a:rPr>
              <a:t>d</a:t>
            </a:r>
            <a:r>
              <a:rPr lang="en-US" sz="1800" b="0" i="0" u="none" strike="noStrike" cap="none" dirty="0">
                <a:solidFill>
                  <a:srgbClr val="000000"/>
                </a:solidFill>
                <a:latin typeface="Raleway" pitchFamily="2" charset="0"/>
                <a:ea typeface="Avenir"/>
                <a:cs typeface="Avenir"/>
                <a:sym typeface="Avenir"/>
              </a:rPr>
              <a:t>isciplinary </a:t>
            </a:r>
            <a:r>
              <a:rPr lang="en-US" sz="1800" dirty="0">
                <a:latin typeface="Raleway" pitchFamily="2" charset="0"/>
                <a:ea typeface="Avenir"/>
                <a:cs typeface="Avenir"/>
                <a:sym typeface="Avenir"/>
              </a:rPr>
              <a:t>t</a:t>
            </a:r>
            <a:r>
              <a:rPr lang="en-US" sz="1800" b="0" i="0" u="none" strike="noStrike" cap="none" dirty="0">
                <a:solidFill>
                  <a:srgbClr val="000000"/>
                </a:solidFill>
                <a:latin typeface="Raleway" pitchFamily="2" charset="0"/>
                <a:ea typeface="Avenir"/>
                <a:cs typeface="Avenir"/>
                <a:sym typeface="Avenir"/>
              </a:rPr>
              <a:t>eam including a psychiatrist, eating disorder nurses and therapists, dietician, family therapist and a clinical support worker. </a:t>
            </a:r>
            <a:r>
              <a:rPr lang="en-US" sz="1800" dirty="0">
                <a:latin typeface="Raleway" pitchFamily="2" charset="0"/>
                <a:ea typeface="Avenir"/>
              </a:rPr>
              <a:t>The</a:t>
            </a:r>
            <a:r>
              <a:rPr lang="en-US" sz="1800" b="0" i="0" u="none" strike="noStrike" cap="none" dirty="0">
                <a:solidFill>
                  <a:srgbClr val="000000"/>
                </a:solidFill>
                <a:latin typeface="Raleway" pitchFamily="2" charset="0"/>
                <a:ea typeface="Avenir"/>
                <a:cs typeface="Avenir"/>
                <a:sym typeface="Avenir"/>
              </a:rPr>
              <a:t> service runs Monday to Friday 9.00am to 5.00pm with CEDS admin available from 8.30am to 4.30pm.</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Getting Advice, Getting More Help, Getting Risk Support</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P</a:t>
            </a:r>
            <a:r>
              <a:rPr lang="en-US" sz="1800" b="0" i="0" u="none" strike="noStrike" cap="none" dirty="0">
                <a:solidFill>
                  <a:srgbClr val="000000"/>
                </a:solidFill>
                <a:latin typeface="Raleway" pitchFamily="2" charset="0"/>
                <a:ea typeface="Avenir"/>
                <a:cs typeface="Avenir"/>
                <a:sym typeface="Avenir"/>
              </a:rPr>
              <a:t>rovides community support to children and young people with a suspected or diagnosed eating disorder including early intervention for anorexia nervosa, bulimia</a:t>
            </a:r>
            <a:r>
              <a:rPr lang="en-US" sz="1800" dirty="0">
                <a:latin typeface="Raleway" pitchFamily="2" charset="0"/>
                <a:ea typeface="Avenir"/>
              </a:rPr>
              <a:t>,</a:t>
            </a:r>
            <a:r>
              <a:rPr lang="en-US" sz="1800" b="0" i="0" u="none" strike="noStrike" cap="none" dirty="0">
                <a:solidFill>
                  <a:srgbClr val="000000"/>
                </a:solidFill>
                <a:latin typeface="Raleway" pitchFamily="2" charset="0"/>
                <a:ea typeface="Avenir"/>
                <a:cs typeface="Avenir"/>
                <a:sym typeface="Avenir"/>
              </a:rPr>
              <a:t> suspected eating disorder</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avoidant restrictive disorder</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significant eating or body distress, family therapy and individual work to support the whole family.</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 </a:t>
            </a:r>
            <a:r>
              <a:rPr lang="en-US" sz="1800" b="0" i="0" u="none" strike="noStrike" cap="none" dirty="0">
                <a:solidFill>
                  <a:srgbClr val="000000"/>
                </a:solidFill>
                <a:latin typeface="Raleway" pitchFamily="2" charset="0"/>
                <a:ea typeface="Avenir"/>
                <a:cs typeface="Avenir"/>
                <a:sym typeface="Avenir"/>
              </a:rPr>
              <a:t>8 - 18yrs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Single Point of Access | </a:t>
            </a:r>
            <a:r>
              <a:rPr lang="en-US" sz="1800" b="0" i="0" u="sng" strike="noStrike" cap="none" dirty="0">
                <a:solidFill>
                  <a:srgbClr val="00000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MASH Referrals (oldham.gov.uk)</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 </a:t>
            </a:r>
            <a:r>
              <a:rPr lang="en-US" sz="1800" b="0" i="0" u="none" strike="noStrike" cap="none" dirty="0">
                <a:solidFill>
                  <a:srgbClr val="000000"/>
                </a:solidFill>
                <a:latin typeface="Raleway" pitchFamily="2" charset="0"/>
                <a:ea typeface="Avenir"/>
                <a:cs typeface="Avenir"/>
                <a:sym typeface="Avenir"/>
              </a:rPr>
              <a:t>14 </a:t>
            </a:r>
            <a:r>
              <a:rPr lang="en-US" sz="1800" b="0" i="0" u="none" strike="noStrike" cap="none" dirty="0" err="1">
                <a:solidFill>
                  <a:srgbClr val="000000"/>
                </a:solidFill>
                <a:latin typeface="Raleway" pitchFamily="2" charset="0"/>
                <a:ea typeface="Avenir"/>
                <a:cs typeface="Avenir"/>
                <a:sym typeface="Avenir"/>
              </a:rPr>
              <a:t>Tenterden</a:t>
            </a:r>
            <a:r>
              <a:rPr lang="en-US" sz="1800" b="0" i="0" u="none" strike="noStrike" cap="none" dirty="0">
                <a:solidFill>
                  <a:srgbClr val="000000"/>
                </a:solidFill>
                <a:latin typeface="Raleway" pitchFamily="2" charset="0"/>
                <a:ea typeface="Avenir"/>
                <a:cs typeface="Avenir"/>
                <a:sym typeface="Avenir"/>
              </a:rPr>
              <a:t> Street, Bury, BL9 0EG</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0161 716 1560</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pcn-tr.ceds@nhs.net</a:t>
            </a:r>
            <a:r>
              <a:rPr lang="en-US" sz="1800"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https://www.penninecare.nhs.uk/ceds-north</a:t>
            </a:r>
            <a:r>
              <a:rPr lang="en-US" sz="1800" b="0" i="0" u="sng" strike="noStrike" cap="none" dirty="0">
                <a:solidFill>
                  <a:srgbClr val="0070C0"/>
                </a:solidFill>
                <a:latin typeface="Raleway" pitchFamily="2" charset="0"/>
                <a:ea typeface="Avenir"/>
                <a:cs typeface="Avenir"/>
                <a:sym typeface="Avenir"/>
              </a:rPr>
              <a:t> </a:t>
            </a:r>
            <a:endParaRPr sz="1800" u="sng" dirty="0">
              <a:solidFill>
                <a:srgbClr val="0070C0"/>
              </a:solidFill>
              <a:latin typeface="Raleway" pitchFamily="2" charset="0"/>
            </a:endParaRPr>
          </a:p>
        </p:txBody>
      </p:sp>
      <p:sp>
        <p:nvSpPr>
          <p:cNvPr id="638" name="Google Shape;638;p52"/>
          <p:cNvSpPr/>
          <p:nvPr/>
        </p:nvSpPr>
        <p:spPr>
          <a:xfrm>
            <a:off x="16698683" y="9396617"/>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6">
              <a:alphaModFix/>
            </a:blip>
            <a:stretch>
              <a:fillRect/>
            </a:stretch>
          </a:blipFill>
          <a:ln>
            <a:noFill/>
          </a:ln>
        </p:spPr>
        <p:txBody>
          <a:bodyPr/>
          <a:lstStyle/>
          <a:p>
            <a:endParaRPr lang="en-US"/>
          </a:p>
        </p:txBody>
      </p:sp>
      <p:grpSp>
        <p:nvGrpSpPr>
          <p:cNvPr id="639" name="Google Shape;639;p52"/>
          <p:cNvGrpSpPr/>
          <p:nvPr/>
        </p:nvGrpSpPr>
        <p:grpSpPr>
          <a:xfrm>
            <a:off x="-19050" y="0"/>
            <a:ext cx="616925" cy="10286147"/>
            <a:chOff x="0" y="0"/>
            <a:chExt cx="822567" cy="19507200"/>
          </a:xfrm>
        </p:grpSpPr>
        <p:sp>
          <p:nvSpPr>
            <p:cNvPr id="640" name="Google Shape;640;p5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641" name="Google Shape;641;p5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642" name="Google Shape;642;p5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43" name="Google Shape;643;p52"/>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644" name="Google Shape;644;p52"/>
          <p:cNvPicPr preferRelativeResize="0"/>
          <p:nvPr/>
        </p:nvPicPr>
        <p:blipFill>
          <a:blip r:embed="rId9">
            <a:alphaModFix/>
          </a:blip>
          <a:stretch>
            <a:fillRect/>
          </a:stretch>
        </p:blipFill>
        <p:spPr>
          <a:xfrm>
            <a:off x="722276" y="9217464"/>
            <a:ext cx="1483975" cy="811382"/>
          </a:xfrm>
          <a:prstGeom prst="rect">
            <a:avLst/>
          </a:prstGeom>
          <a:noFill/>
          <a:ln>
            <a:noFill/>
          </a:ln>
        </p:spPr>
      </p:pic>
      <p:sp>
        <p:nvSpPr>
          <p:cNvPr id="4" name="Botón de acción: ir a inicio 3">
            <a:hlinkClick r:id="rId10" action="ppaction://hlinksldjump" highlightClick="1"/>
            <a:extLst>
              <a:ext uri="{FF2B5EF4-FFF2-40B4-BE49-F238E27FC236}">
                <a16:creationId xmlns:a16="http://schemas.microsoft.com/office/drawing/2014/main" id="{5177D24C-E6BE-9B63-451C-416AEB9DEE2C}"/>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3"/>
          <p:cNvSpPr txBox="1"/>
          <p:nvPr/>
        </p:nvSpPr>
        <p:spPr>
          <a:xfrm>
            <a:off x="664365" y="96103"/>
            <a:ext cx="8043438"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EARLY INTERVENTION TEAM</a:t>
            </a:r>
            <a:endParaRPr sz="4400" dirty="0"/>
          </a:p>
        </p:txBody>
      </p:sp>
      <p:sp>
        <p:nvSpPr>
          <p:cNvPr id="650" name="Google Shape;650;p53"/>
          <p:cNvSpPr txBox="1"/>
          <p:nvPr/>
        </p:nvSpPr>
        <p:spPr>
          <a:xfrm>
            <a:off x="654910" y="1044055"/>
            <a:ext cx="8060210" cy="789446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Is </a:t>
            </a:r>
            <a:r>
              <a:rPr lang="en-US" sz="1800" b="0" i="0" u="none" strike="noStrike" cap="none" dirty="0">
                <a:solidFill>
                  <a:srgbClr val="000000"/>
                </a:solidFill>
                <a:latin typeface="Raleway" pitchFamily="2" charset="0"/>
                <a:ea typeface="Avenir"/>
                <a:cs typeface="Avenir"/>
                <a:sym typeface="Avenir"/>
              </a:rPr>
              <a:t>a multidisciplinary group dedicated to assisting young individuals experiencing their first psychosis episode. The team, composed of nursing, social work, occupational therapy, and psychology professionals, aims to minimize the duration of untreated psychosis by offering a wide array of supports.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 Getting Risk Support</a:t>
            </a:r>
            <a:endParaRPr lang="en-US"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They offer multidisciplinary support to young people during their first episode of psychosis, providing c</a:t>
            </a:r>
            <a:r>
              <a:rPr lang="en-US" sz="1800" dirty="0">
                <a:latin typeface="Raleway" pitchFamily="2" charset="0"/>
                <a:ea typeface="Avenir"/>
                <a:cs typeface="Avenir"/>
                <a:sym typeface="Avenir"/>
              </a:rPr>
              <a:t>omprehensive c</a:t>
            </a:r>
            <a:r>
              <a:rPr lang="en-US" sz="1800" b="0" i="0" u="none" strike="noStrike" cap="none" dirty="0">
                <a:solidFill>
                  <a:srgbClr val="000000"/>
                </a:solidFill>
                <a:latin typeface="Raleway" pitchFamily="2" charset="0"/>
                <a:ea typeface="Avenir"/>
                <a:cs typeface="Avenir"/>
                <a:sym typeface="Avenir"/>
              </a:rPr>
              <a:t>are coordination, evidence-based psychological interventions (such as cognitive behavioral therapy and family interventions), psychological interventions, medication management, and assistance with education and employment, in a nurturing and non-stigmatizing environment.</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All Age</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Referral via professionals and self referral is welcomed.</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To contact the Trust with a general enquiry 0161 773 9121 | If you need help in a crisis, 24/7 free helpline on 0800 953 0285.</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https://www.gmmh.nhs.uk/early-intervention/</a:t>
            </a:r>
            <a:r>
              <a:rPr lang="en-US" sz="1800" b="0" i="0" u="none"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grpSp>
        <p:nvGrpSpPr>
          <p:cNvPr id="651" name="Google Shape;651;p53"/>
          <p:cNvGrpSpPr/>
          <p:nvPr/>
        </p:nvGrpSpPr>
        <p:grpSpPr>
          <a:xfrm>
            <a:off x="-19050" y="0"/>
            <a:ext cx="616925" cy="10286147"/>
            <a:chOff x="0" y="0"/>
            <a:chExt cx="822567" cy="19507200"/>
          </a:xfrm>
        </p:grpSpPr>
        <p:sp>
          <p:nvSpPr>
            <p:cNvPr id="652" name="Google Shape;652;p53"/>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4">
                <a:alphaModFix/>
              </a:blip>
              <a:stretch>
                <a:fillRect/>
              </a:stretch>
            </a:blipFill>
            <a:ln>
              <a:noFill/>
            </a:ln>
          </p:spPr>
          <p:txBody>
            <a:bodyPr/>
            <a:lstStyle/>
            <a:p>
              <a:endParaRPr lang="en-US"/>
            </a:p>
          </p:txBody>
        </p:sp>
        <p:sp>
          <p:nvSpPr>
            <p:cNvPr id="653" name="Google Shape;653;p53"/>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654" name="Google Shape;654;p53"/>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655" name="Google Shape;655;p53"/>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656" name="Google Shape;656;p53"/>
          <p:cNvSpPr/>
          <p:nvPr/>
        </p:nvSpPr>
        <p:spPr>
          <a:xfrm>
            <a:off x="16698683" y="9262169"/>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6">
              <a:alphaModFix/>
            </a:blip>
            <a:stretch>
              <a:fillRect/>
            </a:stretch>
          </a:blipFill>
          <a:ln>
            <a:noFill/>
          </a:ln>
        </p:spPr>
        <p:txBody>
          <a:bodyPr/>
          <a:lstStyle/>
          <a:p>
            <a:endParaRPr lang="en-US"/>
          </a:p>
        </p:txBody>
      </p:sp>
      <p:pic>
        <p:nvPicPr>
          <p:cNvPr id="657" name="Google Shape;657;p53"/>
          <p:cNvPicPr preferRelativeResize="0"/>
          <p:nvPr/>
        </p:nvPicPr>
        <p:blipFill>
          <a:blip r:embed="rId7">
            <a:alphaModFix/>
          </a:blip>
          <a:stretch>
            <a:fillRect/>
          </a:stretch>
        </p:blipFill>
        <p:spPr>
          <a:xfrm>
            <a:off x="722276" y="9230043"/>
            <a:ext cx="1483975" cy="811382"/>
          </a:xfrm>
          <a:prstGeom prst="rect">
            <a:avLst/>
          </a:prstGeom>
          <a:noFill/>
          <a:ln>
            <a:noFill/>
          </a:ln>
        </p:spPr>
      </p:pic>
      <p:sp>
        <p:nvSpPr>
          <p:cNvPr id="4" name="Botón de acción: ir a inicio 3">
            <a:hlinkClick r:id="rId8" action="ppaction://hlinksldjump" highlightClick="1"/>
            <a:extLst>
              <a:ext uri="{FF2B5EF4-FFF2-40B4-BE49-F238E27FC236}">
                <a16:creationId xmlns:a16="http://schemas.microsoft.com/office/drawing/2014/main" id="{60105A9D-1707-B0FC-BC0C-A7B4A29A1FCB}"/>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oogle Shape;731;p58">
            <a:extLst>
              <a:ext uri="{FF2B5EF4-FFF2-40B4-BE49-F238E27FC236}">
                <a16:creationId xmlns:a16="http://schemas.microsoft.com/office/drawing/2014/main" id="{C5824557-02D7-29CC-94A0-E939C86B089B}"/>
              </a:ext>
            </a:extLst>
          </p:cNvPr>
          <p:cNvGrpSpPr/>
          <p:nvPr/>
        </p:nvGrpSpPr>
        <p:grpSpPr>
          <a:xfrm rot="10800000">
            <a:off x="9022141" y="-1"/>
            <a:ext cx="616925" cy="10286147"/>
            <a:chOff x="0" y="0"/>
            <a:chExt cx="822567" cy="19507200"/>
          </a:xfrm>
        </p:grpSpPr>
        <p:sp>
          <p:nvSpPr>
            <p:cNvPr id="3" name="Google Shape;732;p58">
              <a:extLst>
                <a:ext uri="{FF2B5EF4-FFF2-40B4-BE49-F238E27FC236}">
                  <a16:creationId xmlns:a16="http://schemas.microsoft.com/office/drawing/2014/main" id="{3639D8E0-247B-2D80-5586-7D5B150B37D9}"/>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733;p58">
              <a:extLst>
                <a:ext uri="{FF2B5EF4-FFF2-40B4-BE49-F238E27FC236}">
                  <a16:creationId xmlns:a16="http://schemas.microsoft.com/office/drawing/2014/main" id="{34829A06-AE02-B6B5-6891-246C9AB51EC8}"/>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6" name="Google Shape;734;p58">
              <a:extLst>
                <a:ext uri="{FF2B5EF4-FFF2-40B4-BE49-F238E27FC236}">
                  <a16:creationId xmlns:a16="http://schemas.microsoft.com/office/drawing/2014/main" id="{163B5BFE-ECAF-78D6-DA95-B3EE86E7962A}"/>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 name="Google Shape;735;p58">
              <a:extLst>
                <a:ext uri="{FF2B5EF4-FFF2-40B4-BE49-F238E27FC236}">
                  <a16:creationId xmlns:a16="http://schemas.microsoft.com/office/drawing/2014/main" id="{85779B46-0E18-F239-14A0-F0834D149593}"/>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8" name="Google Shape;649;p53">
            <a:extLst>
              <a:ext uri="{FF2B5EF4-FFF2-40B4-BE49-F238E27FC236}">
                <a16:creationId xmlns:a16="http://schemas.microsoft.com/office/drawing/2014/main" id="{52A9F7CE-F8CE-91D8-9B03-8421CEC005A0}"/>
              </a:ext>
            </a:extLst>
          </p:cNvPr>
          <p:cNvSpPr txBox="1"/>
          <p:nvPr/>
        </p:nvSpPr>
        <p:spPr>
          <a:xfrm>
            <a:off x="9746098" y="96103"/>
            <a:ext cx="7593275" cy="203132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ROCHDALE AND BURY YOUNG PEOPLE’S SEXUAL HEALTH SERVICE</a:t>
            </a:r>
            <a:endParaRPr lang="en-US" sz="4400" dirty="0"/>
          </a:p>
        </p:txBody>
      </p:sp>
      <p:sp>
        <p:nvSpPr>
          <p:cNvPr id="9" name="Google Shape;650;p53">
            <a:extLst>
              <a:ext uri="{FF2B5EF4-FFF2-40B4-BE49-F238E27FC236}">
                <a16:creationId xmlns:a16="http://schemas.microsoft.com/office/drawing/2014/main" id="{BC307D70-8B06-838B-5FE1-EA8ED4104CAD}"/>
              </a:ext>
            </a:extLst>
          </p:cNvPr>
          <p:cNvSpPr txBox="1"/>
          <p:nvPr/>
        </p:nvSpPr>
        <p:spPr>
          <a:xfrm>
            <a:off x="9829004" y="2118097"/>
            <a:ext cx="8382117" cy="664797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Offers confidential sexual health services in Oldham, Rochdale and Bury. Our nurses and education &amp; wellbeing workers understand the needs of young people and can help and support you with advice about STI’s, contraception, pregnancy testing, emergency contraception, sex and relationships, gender and sexuality. We have partnered with fellow specialists Early Break and The Proud Trust to offer an integrated substance misuse and sexual health service in Oldham. This service is known as MYNO.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F</a:t>
            </a:r>
            <a:r>
              <a:rPr lang="en-US" sz="1800" i="0" u="none" strike="noStrike" cap="none" dirty="0">
                <a:solidFill>
                  <a:srgbClr val="000000"/>
                </a:solidFill>
                <a:latin typeface="Raleway" pitchFamily="2" charset="0"/>
                <a:ea typeface="Avenir"/>
                <a:cs typeface="Avenir"/>
                <a:sym typeface="Avenir"/>
              </a:rPr>
              <a:t>or young people in Oldham, Rochdale and Bury.</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Young people aged 13 – 19, adults with special educational needs and looked after children up to the age of 25.</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Referral via professionals and self referral is welcomed.</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i="0" u="none" strike="noStrike" cap="none" dirty="0">
                <a:solidFill>
                  <a:srgbClr val="000000"/>
                </a:solidFill>
                <a:latin typeface="Raleway" pitchFamily="2" charset="0"/>
                <a:ea typeface="Avenir"/>
                <a:cs typeface="Avenir"/>
                <a:sym typeface="Avenir"/>
              </a:rPr>
              <a:t>01706 202444</a:t>
            </a:r>
            <a:endParaRPr lang="en-US" sz="180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9">
                  <a:extLst>
                    <a:ext uri="{A12FA001-AC4F-418D-AE19-62706E023703}">
                      <ahyp:hlinkClr xmlns:ahyp="http://schemas.microsoft.com/office/drawing/2018/hyperlinkcolor" val="tx"/>
                    </a:ext>
                  </a:extLst>
                </a:hlinkClick>
              </a:rPr>
              <a:t>https://www.thesexualhealthhub.co.uk/services-near-you/oldham-rochdale-and-bury-young-peoples/</a:t>
            </a:r>
            <a:r>
              <a:rPr lang="en-US" sz="1800" b="0" i="0" u="none" strike="noStrike" cap="none" dirty="0">
                <a:solidFill>
                  <a:srgbClr val="0070C0"/>
                </a:solidFill>
                <a:latin typeface="Raleway" pitchFamily="2" charset="0"/>
                <a:ea typeface="Avenir"/>
                <a:cs typeface="Avenir"/>
                <a:sym typeface="Avenir"/>
              </a:rPr>
              <a:t> </a:t>
            </a:r>
            <a:endParaRPr sz="1800" b="0" i="0" u="none" strike="noStrike" cap="none" dirty="0">
              <a:solidFill>
                <a:srgbClr val="0070C0"/>
              </a:solidFill>
              <a:latin typeface="Raleway" pitchFamily="2" charset="0"/>
              <a:ea typeface="Avenir"/>
              <a:cs typeface="Avenir"/>
              <a:sym typeface="Avenir"/>
            </a:endParaRPr>
          </a:p>
        </p:txBody>
      </p:sp>
      <p:pic>
        <p:nvPicPr>
          <p:cNvPr id="11" name="Imagen 10">
            <a:extLst>
              <a:ext uri="{FF2B5EF4-FFF2-40B4-BE49-F238E27FC236}">
                <a16:creationId xmlns:a16="http://schemas.microsoft.com/office/drawing/2014/main" id="{8FD713C7-3E18-D628-1B8E-E2CA51BAFFAC}"/>
              </a:ext>
            </a:extLst>
          </p:cNvPr>
          <p:cNvPicPr>
            <a:picLocks noChangeAspect="1"/>
          </p:cNvPicPr>
          <p:nvPr/>
        </p:nvPicPr>
        <p:blipFill>
          <a:blip r:embed="rId10"/>
          <a:stretch>
            <a:fillRect/>
          </a:stretch>
        </p:blipFill>
        <p:spPr>
          <a:xfrm>
            <a:off x="9669569" y="9407686"/>
            <a:ext cx="2190750" cy="742950"/>
          </a:xfrm>
          <a:prstGeom prst="rect">
            <a:avLst/>
          </a:prstGeom>
        </p:spPr>
      </p:pic>
      <p:pic>
        <p:nvPicPr>
          <p:cNvPr id="13" name="Imagen 12">
            <a:extLst>
              <a:ext uri="{FF2B5EF4-FFF2-40B4-BE49-F238E27FC236}">
                <a16:creationId xmlns:a16="http://schemas.microsoft.com/office/drawing/2014/main" id="{B7235DFA-D071-4DCC-B0F3-90BC28F7B3E3}"/>
              </a:ext>
            </a:extLst>
          </p:cNvPr>
          <p:cNvPicPr>
            <a:picLocks noChangeAspect="1"/>
          </p:cNvPicPr>
          <p:nvPr/>
        </p:nvPicPr>
        <p:blipFill>
          <a:blip r:embed="rId11"/>
          <a:stretch>
            <a:fillRect/>
          </a:stretch>
        </p:blipFill>
        <p:spPr>
          <a:xfrm>
            <a:off x="11893661" y="9359635"/>
            <a:ext cx="1809750" cy="89535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54"/>
          <p:cNvSpPr txBox="1"/>
          <p:nvPr/>
        </p:nvSpPr>
        <p:spPr>
          <a:xfrm>
            <a:off x="1028700" y="-31601"/>
            <a:ext cx="14829986"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FAMILY NURSE PARTNERSHIP</a:t>
            </a:r>
            <a:endParaRPr sz="4400" dirty="0"/>
          </a:p>
        </p:txBody>
      </p:sp>
      <p:sp>
        <p:nvSpPr>
          <p:cNvPr id="663" name="Google Shape;663;p54"/>
          <p:cNvSpPr txBox="1"/>
          <p:nvPr/>
        </p:nvSpPr>
        <p:spPr>
          <a:xfrm>
            <a:off x="1028700" y="1053735"/>
            <a:ext cx="16230600" cy="706347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Is a </a:t>
            </a:r>
            <a:r>
              <a:rPr lang="en-US" sz="1800" b="0" i="0" u="none" strike="noStrike" cap="none" dirty="0" err="1">
                <a:solidFill>
                  <a:srgbClr val="000000"/>
                </a:solidFill>
                <a:latin typeface="Raleway" pitchFamily="2" charset="0"/>
                <a:ea typeface="Avenir"/>
                <a:cs typeface="Avenir"/>
                <a:sym typeface="Avenir"/>
              </a:rPr>
              <a:t>programme</a:t>
            </a:r>
            <a:r>
              <a:rPr lang="en-US" sz="1800" b="0" i="0" u="none" strike="noStrike" cap="none" dirty="0">
                <a:solidFill>
                  <a:srgbClr val="000000"/>
                </a:solidFill>
                <a:latin typeface="Raleway" pitchFamily="2" charset="0"/>
                <a:ea typeface="Avenir"/>
                <a:cs typeface="Avenir"/>
                <a:sym typeface="Avenir"/>
              </a:rPr>
              <a:t> for first time mothers under the age of 20. It offers intensive and structured home visiting, delivered by specially trained nurses (Family Nurses), from early pregnancy until the child is two.</a:t>
            </a:r>
            <a:r>
              <a:rPr lang="en-US" sz="1800" dirty="0">
                <a:latin typeface="Raleway" pitchFamily="2" charset="0"/>
                <a:ea typeface="Avenir"/>
              </a:rPr>
              <a:t> The </a:t>
            </a:r>
            <a:r>
              <a:rPr lang="en-US" sz="1800" dirty="0" err="1">
                <a:latin typeface="Raleway" pitchFamily="2" charset="0"/>
                <a:ea typeface="Avenir"/>
              </a:rPr>
              <a:t>programme</a:t>
            </a:r>
            <a:r>
              <a:rPr lang="en-US" sz="1800" dirty="0">
                <a:latin typeface="Raleway" pitchFamily="2" charset="0"/>
                <a:ea typeface="Avenir"/>
              </a:rPr>
              <a:t> aims to improve pregnancy outcomes, child health and development and parents’ economic self sufficiency.</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Family nurses come from a variety of backgrounds including health visiting, midwifery, school nursing and mental health all with an additional BSc (degree) qualification.</a:t>
            </a:r>
            <a:r>
              <a:rPr lang="en-US" sz="1800" dirty="0">
                <a:latin typeface="Raleway" pitchFamily="2" charset="0"/>
                <a:ea typeface="Avenir"/>
                <a:cs typeface="Avenir"/>
                <a:sym typeface="Avenir"/>
              </a:rPr>
              <a:t>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 Getting Risk Support</a:t>
            </a: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Intensive and structured home visiting, delivered by specially trained nurses (Family Nurses), from early pregnancy until the child is two. The support is focused on building strong relationships between the client and family nurse to facilitate behavior change and tackle the emotional problems that prevent some mothers and fathers caring well for their child.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First time m</a:t>
            </a:r>
            <a:r>
              <a:rPr lang="en-US" sz="1800" dirty="0">
                <a:latin typeface="Raleway" pitchFamily="2" charset="0"/>
                <a:ea typeface="Avenir"/>
                <a:cs typeface="Avenir"/>
                <a:sym typeface="Avenir"/>
              </a:rPr>
              <a:t>u</a:t>
            </a:r>
            <a:r>
              <a:rPr lang="en-US" sz="1800" b="0" i="0" u="none" strike="noStrike" cap="none" dirty="0">
                <a:solidFill>
                  <a:srgbClr val="000000"/>
                </a:solidFill>
                <a:latin typeface="Raleway" pitchFamily="2" charset="0"/>
                <a:ea typeface="Avenir"/>
                <a:cs typeface="Avenir"/>
                <a:sym typeface="Avenir"/>
              </a:rPr>
              <a:t>ms, under the age of 20 years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Referrals come mainly through Midwifery booking clinics, although referrals are accepted from any source and self referral is welcomed.</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Oldham Family Nurse Partnership Team, Spring Meadows Children’s Centre, Leamington Street, Littlemoor, Oldham, OL4 2RN</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0161 470 4260</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stephanie.ives@nca.nhs.uk</a:t>
            </a:r>
            <a:endParaRPr lang="en-US" sz="1800" b="0" i="0" u="sng"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https://fnp.nhs.uk/</a:t>
            </a:r>
            <a:r>
              <a:rPr lang="en-US" sz="1800" b="0" i="0" strike="noStrike" cap="none" dirty="0">
                <a:solidFill>
                  <a:srgbClr val="0070C0"/>
                </a:solidFill>
                <a:latin typeface="Raleway" pitchFamily="2" charset="0"/>
                <a:ea typeface="Avenir"/>
                <a:cs typeface="Avenir"/>
                <a:sym typeface="Avenir"/>
              </a:rPr>
              <a:t>  </a:t>
            </a:r>
            <a:r>
              <a:rPr lang="en-US" sz="1800" b="0" i="0" u="sng" strike="noStrike" cap="none" dirty="0">
                <a:solidFill>
                  <a:srgbClr val="0070C0"/>
                </a:solidFill>
                <a:latin typeface="Raleway" pitchFamily="2" charset="0"/>
                <a:ea typeface="Avenir"/>
                <a:cs typeface="Avenir"/>
                <a:sym typeface="Avenir"/>
              </a:rPr>
              <a:t> </a:t>
            </a:r>
            <a:r>
              <a:rPr lang="en-US" sz="1800" b="0" i="0" u="sng"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https://www.oldham.gov.uk/hsc/services/records/92/188?send=1</a:t>
            </a:r>
            <a:r>
              <a:rPr lang="en-US" sz="1800" b="0" i="0" u="sng"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grpSp>
        <p:nvGrpSpPr>
          <p:cNvPr id="664" name="Google Shape;664;p54"/>
          <p:cNvGrpSpPr/>
          <p:nvPr/>
        </p:nvGrpSpPr>
        <p:grpSpPr>
          <a:xfrm>
            <a:off x="-36208" y="226"/>
            <a:ext cx="689420" cy="10286146"/>
            <a:chOff x="-22875" y="0"/>
            <a:chExt cx="919227" cy="19507200"/>
          </a:xfrm>
        </p:grpSpPr>
        <p:sp>
          <p:nvSpPr>
            <p:cNvPr id="665" name="Google Shape;665;p54"/>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666" name="Google Shape;666;p54"/>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667" name="Google Shape;667;p54"/>
            <p:cNvSpPr txBox="1"/>
            <p:nvPr/>
          </p:nvSpPr>
          <p:spPr>
            <a:xfrm rot="5400000">
              <a:off x="-2579911" y="5799700"/>
              <a:ext cx="6033300" cy="91922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 </a:t>
              </a:r>
              <a:endParaRPr lang="en-US" dirty="0"/>
            </a:p>
          </p:txBody>
        </p:sp>
        <p:sp>
          <p:nvSpPr>
            <p:cNvPr id="668" name="Google Shape;668;p54"/>
            <p:cNvSpPr txBox="1"/>
            <p:nvPr/>
          </p:nvSpPr>
          <p:spPr>
            <a:xfrm rot="5400000">
              <a:off x="-3480783" y="13489183"/>
              <a:ext cx="79500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669" name="Google Shape;669;p54"/>
          <p:cNvSpPr/>
          <p:nvPr/>
        </p:nvSpPr>
        <p:spPr>
          <a:xfrm>
            <a:off x="16517316" y="9327469"/>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8">
              <a:alphaModFix/>
            </a:blip>
            <a:stretch>
              <a:fillRect/>
            </a:stretch>
          </a:blipFill>
          <a:ln>
            <a:noFill/>
          </a:ln>
        </p:spPr>
        <p:txBody>
          <a:bodyPr/>
          <a:lstStyle/>
          <a:p>
            <a:endParaRPr lang="en-US"/>
          </a:p>
        </p:txBody>
      </p:sp>
      <p:pic>
        <p:nvPicPr>
          <p:cNvPr id="1026" name="Picture 2" descr="Home">
            <a:extLst>
              <a:ext uri="{FF2B5EF4-FFF2-40B4-BE49-F238E27FC236}">
                <a16:creationId xmlns:a16="http://schemas.microsoft.com/office/drawing/2014/main" id="{9255BDDD-FE6A-3C96-6822-82D2612548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276" y="9327469"/>
            <a:ext cx="1682245" cy="620562"/>
          </a:xfrm>
          <a:prstGeom prst="rect">
            <a:avLst/>
          </a:prstGeom>
          <a:noFill/>
          <a:extLst>
            <a:ext uri="{909E8E84-426E-40DD-AFC4-6F175D3DCCD1}">
              <a14:hiddenFill xmlns:a14="http://schemas.microsoft.com/office/drawing/2010/main">
                <a:solidFill>
                  <a:srgbClr val="FFFFFF"/>
                </a:solidFill>
              </a14:hiddenFill>
            </a:ext>
          </a:extLst>
        </p:spPr>
      </p:pic>
      <p:sp>
        <p:nvSpPr>
          <p:cNvPr id="3" name="Botón de acción: ir a inicio 2">
            <a:hlinkClick r:id="rId10" action="ppaction://hlinksldjump" highlightClick="1"/>
            <a:extLst>
              <a:ext uri="{FF2B5EF4-FFF2-40B4-BE49-F238E27FC236}">
                <a16:creationId xmlns:a16="http://schemas.microsoft.com/office/drawing/2014/main" id="{AC6299FD-F871-398E-49E5-5D03199F6E8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54"/>
          <p:cNvSpPr txBox="1"/>
          <p:nvPr/>
        </p:nvSpPr>
        <p:spPr>
          <a:xfrm>
            <a:off x="1028700" y="0"/>
            <a:ext cx="14829986"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EARLY ATTACHMENT SERVICE</a:t>
            </a:r>
            <a:endParaRPr lang="en-US" sz="4400" dirty="0"/>
          </a:p>
        </p:txBody>
      </p:sp>
      <p:sp>
        <p:nvSpPr>
          <p:cNvPr id="663" name="Google Shape;663;p54"/>
          <p:cNvSpPr txBox="1"/>
          <p:nvPr/>
        </p:nvSpPr>
        <p:spPr>
          <a:xfrm>
            <a:off x="1028700" y="1105306"/>
            <a:ext cx="16230600" cy="706347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Oldham early attachment service is a specialist parent infant mental health service under CAMHS and works to understand and support the relationship between parents and babies. The team is made up of clinical psychologists, specialist parent infant health visitors, child psychotherapists, therapeutic social workers, and a Speech and Language Therapist who have expertise in supporting parent-infant relationships.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work in the community and see families in children’s </a:t>
            </a:r>
            <a:r>
              <a:rPr lang="en-US" sz="1800" b="0" i="0" u="none" strike="noStrike" cap="none" dirty="0" err="1">
                <a:solidFill>
                  <a:srgbClr val="000000"/>
                </a:solidFill>
                <a:latin typeface="Raleway" pitchFamily="2" charset="0"/>
                <a:ea typeface="Avenir"/>
                <a:cs typeface="Avenir"/>
                <a:sym typeface="Avenir"/>
              </a:rPr>
              <a:t>centres</a:t>
            </a:r>
            <a:r>
              <a:rPr lang="en-US" sz="1800" b="0" i="0" u="none" strike="noStrike" cap="none" dirty="0">
                <a:solidFill>
                  <a:srgbClr val="000000"/>
                </a:solidFill>
                <a:latin typeface="Raleway" pitchFamily="2" charset="0"/>
                <a:ea typeface="Avenir"/>
                <a:cs typeface="Avenir"/>
                <a:sym typeface="Avenir"/>
              </a:rPr>
              <a:t>, family hubs and in their homes across Oldham. The service includes enhanced specialist assessments, a range of therapeutic interventions with parents and babies, and can work directly with other professionals (such as midwives, Health Visitors and Social workers) to support the network around you. This is offered through consultation, supervision, and training.</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b="1"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D</a:t>
            </a:r>
            <a:r>
              <a:rPr lang="en-US" sz="1800" i="0" u="none" strike="noStrike" cap="none" dirty="0">
                <a:solidFill>
                  <a:srgbClr val="000000"/>
                </a:solidFill>
                <a:latin typeface="Raleway" pitchFamily="2" charset="0"/>
                <a:ea typeface="Avenir"/>
                <a:cs typeface="Avenir"/>
                <a:sym typeface="Avenir"/>
              </a:rPr>
              <a:t>epending on needs short term or long-term therapeutic support for parents and babies alongside with the professional network involved in their care.</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 </a:t>
            </a:r>
            <a:r>
              <a:rPr lang="en-US" sz="1800" i="0" u="none" strike="noStrike" cap="none" dirty="0">
                <a:solidFill>
                  <a:srgbClr val="000000"/>
                </a:solidFill>
                <a:latin typeface="Raleway" pitchFamily="2" charset="0"/>
                <a:ea typeface="Avenir"/>
                <a:cs typeface="Avenir"/>
                <a:sym typeface="Avenir"/>
              </a:rPr>
              <a:t>F</a:t>
            </a:r>
            <a:r>
              <a:rPr lang="en-US" sz="1800" dirty="0">
                <a:latin typeface="Raleway" pitchFamily="2" charset="0"/>
                <a:sym typeface="Avenir"/>
              </a:rPr>
              <a:t>rom pregnancy</a:t>
            </a:r>
            <a:r>
              <a:rPr lang="en-US" sz="1800" b="0" i="0" u="none" strike="noStrike" cap="none" dirty="0">
                <a:solidFill>
                  <a:srgbClr val="000000"/>
                </a:solidFill>
                <a:latin typeface="Raleway" pitchFamily="2" charset="0"/>
                <a:ea typeface="Avenir"/>
                <a:cs typeface="Avenir"/>
                <a:sym typeface="Avenir"/>
              </a:rPr>
              <a:t> until the baby’s second birthday</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Referrals come mainly through midwife, health visitor, GP, Mental Health Services or social worker</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Spring Meadows Children’s Centre Leamington Street Oldham OL4 2RN</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0161 716 2085</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pcn-tr.oldhameas@nhs.net</a:t>
            </a:r>
            <a:endParaRPr lang="en-US" sz="1800" b="0" i="0" u="sng"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https://www.penninecare.nhs.uk/oldhameas</a:t>
            </a:r>
            <a:r>
              <a:rPr lang="en-US" sz="1800" b="0" i="0" u="sng"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grpSp>
        <p:nvGrpSpPr>
          <p:cNvPr id="664" name="Google Shape;664;p54"/>
          <p:cNvGrpSpPr/>
          <p:nvPr/>
        </p:nvGrpSpPr>
        <p:grpSpPr>
          <a:xfrm>
            <a:off x="-36208" y="226"/>
            <a:ext cx="689420" cy="10286146"/>
            <a:chOff x="-22875" y="0"/>
            <a:chExt cx="919227" cy="19507200"/>
          </a:xfrm>
        </p:grpSpPr>
        <p:sp>
          <p:nvSpPr>
            <p:cNvPr id="665" name="Google Shape;665;p54"/>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666" name="Google Shape;666;p54"/>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667" name="Google Shape;667;p54"/>
            <p:cNvSpPr txBox="1"/>
            <p:nvPr/>
          </p:nvSpPr>
          <p:spPr>
            <a:xfrm rot="5400000">
              <a:off x="-2579911" y="5799700"/>
              <a:ext cx="6033300" cy="91922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 </a:t>
              </a:r>
              <a:endParaRPr lang="en-US" dirty="0"/>
            </a:p>
          </p:txBody>
        </p:sp>
        <p:sp>
          <p:nvSpPr>
            <p:cNvPr id="668" name="Google Shape;668;p54"/>
            <p:cNvSpPr txBox="1"/>
            <p:nvPr/>
          </p:nvSpPr>
          <p:spPr>
            <a:xfrm rot="5400000">
              <a:off x="-3480783" y="13489183"/>
              <a:ext cx="79500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669" name="Google Shape;669;p54"/>
          <p:cNvSpPr/>
          <p:nvPr/>
        </p:nvSpPr>
        <p:spPr>
          <a:xfrm>
            <a:off x="16517316" y="9327469"/>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7">
              <a:alphaModFix/>
            </a:blip>
            <a:stretch>
              <a:fillRect/>
            </a:stretch>
          </a:blipFill>
          <a:ln>
            <a:noFill/>
          </a:ln>
        </p:spPr>
        <p:txBody>
          <a:bodyPr/>
          <a:lstStyle/>
          <a:p>
            <a:endParaRPr lang="en-US"/>
          </a:p>
        </p:txBody>
      </p:sp>
      <p:sp>
        <p:nvSpPr>
          <p:cNvPr id="3" name="Botón de acción: ir a inicio 2">
            <a:hlinkClick r:id="rId8" action="ppaction://hlinksldjump" highlightClick="1"/>
            <a:extLst>
              <a:ext uri="{FF2B5EF4-FFF2-40B4-BE49-F238E27FC236}">
                <a16:creationId xmlns:a16="http://schemas.microsoft.com/office/drawing/2014/main" id="{AC6299FD-F871-398E-49E5-5D03199F6E8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5" name="Google Shape;657;p53">
            <a:extLst>
              <a:ext uri="{FF2B5EF4-FFF2-40B4-BE49-F238E27FC236}">
                <a16:creationId xmlns:a16="http://schemas.microsoft.com/office/drawing/2014/main" id="{8B6CBB16-4C1A-1FDA-5C0F-01D182D59D6C}"/>
              </a:ext>
            </a:extLst>
          </p:cNvPr>
          <p:cNvPicPr preferRelativeResize="0"/>
          <p:nvPr/>
        </p:nvPicPr>
        <p:blipFill>
          <a:blip r:embed="rId9">
            <a:alphaModFix/>
          </a:blip>
          <a:stretch>
            <a:fillRect/>
          </a:stretch>
        </p:blipFill>
        <p:spPr>
          <a:xfrm>
            <a:off x="722276" y="9230043"/>
            <a:ext cx="1483975" cy="811382"/>
          </a:xfrm>
          <a:prstGeom prst="rect">
            <a:avLst/>
          </a:prstGeom>
          <a:noFill/>
          <a:ln>
            <a:noFill/>
          </a:ln>
        </p:spPr>
      </p:pic>
    </p:spTree>
    <p:extLst>
      <p:ext uri="{BB962C8B-B14F-4D97-AF65-F5344CB8AC3E}">
        <p14:creationId xmlns:p14="http://schemas.microsoft.com/office/powerpoint/2010/main" val="2194283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5"/>
          <p:cNvSpPr txBox="1"/>
          <p:nvPr/>
        </p:nvSpPr>
        <p:spPr>
          <a:xfrm>
            <a:off x="1028699" y="108974"/>
            <a:ext cx="17005002"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CHILDREN WITH ADDITIONAL NEEDS SOCIAL WORK TEAM</a:t>
            </a:r>
            <a:endParaRPr lang="en-US" sz="4400" dirty="0"/>
          </a:p>
        </p:txBody>
      </p:sp>
      <p:sp>
        <p:nvSpPr>
          <p:cNvPr id="676" name="Google Shape;676;p55"/>
          <p:cNvSpPr txBox="1"/>
          <p:nvPr/>
        </p:nvSpPr>
        <p:spPr>
          <a:xfrm>
            <a:off x="1061117" y="1056926"/>
            <a:ext cx="16230600"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 team promote a coordinated approach by working in partnership with families, health, education and independent providers to develop individual packages of support based upon meeting a child/young person's assessed needs.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 social work team is comprised of qualified social workers and family support workers whom have specific knowledge of the needs of children with disabilities. Alternative care, such as family placement, respite and specialist placement.</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b="1"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Counselling, advice and support for children and their parents. The social work team provides assessment and care management services to children and young people under Section 17 of the 1989 Children Act.</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0-19</a:t>
            </a:r>
            <a:r>
              <a:rPr lang="en-US" sz="1800" b="0" i="0" u="none" strike="noStrike" cap="none" dirty="0">
                <a:solidFill>
                  <a:srgbClr val="000000"/>
                </a:solidFill>
                <a:latin typeface="Raleway" pitchFamily="2" charset="0"/>
                <a:ea typeface="Avenir"/>
                <a:cs typeface="Avenir"/>
                <a:sym typeface="Avenir"/>
              </a:rPr>
              <a:t> years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The team directly work with children and young people and their </a:t>
            </a:r>
            <a:r>
              <a:rPr lang="en-US" sz="1800" b="0" i="0" u="none" strike="noStrike" cap="none" dirty="0" err="1">
                <a:solidFill>
                  <a:srgbClr val="000000"/>
                </a:solidFill>
                <a:latin typeface="Raleway" pitchFamily="2" charset="0"/>
                <a:ea typeface="Avenir"/>
                <a:cs typeface="Avenir"/>
                <a:sym typeface="Avenir"/>
              </a:rPr>
              <a:t>famiies</a:t>
            </a:r>
            <a:r>
              <a:rPr lang="en-US" sz="1800" b="0" i="0" u="none" strike="noStrike" cap="none" dirty="0">
                <a:solidFill>
                  <a:srgbClr val="000000"/>
                </a:solidFill>
                <a:latin typeface="Raleway" pitchFamily="2" charset="0"/>
                <a:ea typeface="Avenir"/>
                <a:cs typeface="Avenir"/>
                <a:sym typeface="Avenir"/>
              </a:rPr>
              <a:t> whom have a permanent disability or a life limiting illness.</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a:t>
            </a:r>
            <a:r>
              <a:rPr lang="en-US" sz="1800" b="0" i="0" u="none" strike="noStrike" cap="none" dirty="0" err="1">
                <a:solidFill>
                  <a:srgbClr val="000000"/>
                </a:solidFill>
                <a:latin typeface="Raleway" pitchFamily="2" charset="0"/>
                <a:ea typeface="Avenir"/>
                <a:cs typeface="Avenir"/>
                <a:sym typeface="Avenir"/>
              </a:rPr>
              <a:t>Southlink</a:t>
            </a:r>
            <a:r>
              <a:rPr lang="en-US" sz="1800" b="0" i="0" u="none" strike="noStrike" cap="none" dirty="0">
                <a:solidFill>
                  <a:srgbClr val="000000"/>
                </a:solidFill>
                <a:latin typeface="Raleway" pitchFamily="2" charset="0"/>
                <a:ea typeface="Avenir"/>
                <a:cs typeface="Avenir"/>
                <a:sym typeface="Avenir"/>
              </a:rPr>
              <a:t> Business Park, Unit 11, Hamilton Street, OL4 1DB</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a:t>
            </a:r>
            <a:r>
              <a:rPr lang="en-US" sz="1800" b="0" i="0" u="none" strike="noStrike" cap="none" dirty="0">
                <a:solidFill>
                  <a:srgbClr val="000000"/>
                </a:solidFill>
                <a:latin typeface="Raleway" pitchFamily="2" charset="0"/>
                <a:ea typeface="Avenir"/>
                <a:cs typeface="Avenir"/>
                <a:sym typeface="Avenir"/>
              </a:rPr>
              <a:t>: 0161 770 7777</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cwdadmin@oldham.gov.uk</a:t>
            </a:r>
            <a:endParaRPr lang="en-US" sz="1800" b="0" i="0" u="sng"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https://www.oldham.gov.uk/hsc/services/records/51/186?send=1</a:t>
            </a:r>
            <a:r>
              <a:rPr lang="en-US" sz="1800" b="0" i="0" u="sng"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grpSp>
        <p:nvGrpSpPr>
          <p:cNvPr id="677" name="Google Shape;677;p55"/>
          <p:cNvGrpSpPr/>
          <p:nvPr/>
        </p:nvGrpSpPr>
        <p:grpSpPr>
          <a:xfrm>
            <a:off x="-19050" y="0"/>
            <a:ext cx="616925" cy="10286147"/>
            <a:chOff x="0" y="0"/>
            <a:chExt cx="822567" cy="19507200"/>
          </a:xfrm>
        </p:grpSpPr>
        <p:sp>
          <p:nvSpPr>
            <p:cNvPr id="678" name="Google Shape;678;p55"/>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679" name="Google Shape;679;p55"/>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680" name="Google Shape;680;p55"/>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81" name="Google Shape;681;p55"/>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682" name="Google Shape;682;p55"/>
          <p:cNvSpPr/>
          <p:nvPr/>
        </p:nvSpPr>
        <p:spPr>
          <a:xfrm>
            <a:off x="16549734" y="9327165"/>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7">
              <a:alphaModFix/>
            </a:blip>
            <a:stretch>
              <a:fillRect/>
            </a:stretch>
          </a:blipFill>
          <a:ln>
            <a:noFill/>
          </a:ln>
        </p:spPr>
        <p:txBody>
          <a:bodyPr/>
          <a:lstStyle/>
          <a:p>
            <a:endParaRPr lang="en-US"/>
          </a:p>
        </p:txBody>
      </p:sp>
      <p:sp>
        <p:nvSpPr>
          <p:cNvPr id="4" name="Botón de acción: ir a inicio 3">
            <a:hlinkClick r:id="rId8" action="ppaction://hlinksldjump" highlightClick="1"/>
            <a:extLst>
              <a:ext uri="{FF2B5EF4-FFF2-40B4-BE49-F238E27FC236}">
                <a16:creationId xmlns:a16="http://schemas.microsoft.com/office/drawing/2014/main" id="{EE1C162F-1609-959F-2B67-3BA68E50640B}"/>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8"/>
          <p:cNvSpPr txBox="1"/>
          <p:nvPr/>
        </p:nvSpPr>
        <p:spPr>
          <a:xfrm>
            <a:off x="849247" y="152508"/>
            <a:ext cx="7754135"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POSITIVE STEPS CAREER GUIDANCE</a:t>
            </a:r>
            <a:endParaRPr sz="4400" dirty="0"/>
          </a:p>
        </p:txBody>
      </p:sp>
      <p:sp>
        <p:nvSpPr>
          <p:cNvPr id="723" name="Google Shape;723;p58"/>
          <p:cNvSpPr txBox="1"/>
          <p:nvPr/>
        </p:nvSpPr>
        <p:spPr>
          <a:xfrm>
            <a:off x="856135" y="1709857"/>
            <a:ext cx="7790355"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work with young people in schools to help them choose options, decide on their careers and apply for opportunities for when they complete </a:t>
            </a:r>
            <a:r>
              <a:rPr lang="en-US" sz="1800" dirty="0">
                <a:latin typeface="Raleway" pitchFamily="2" charset="0"/>
                <a:ea typeface="Avenir"/>
                <a:cs typeface="Avenir"/>
                <a:sym typeface="Avenir"/>
              </a:rPr>
              <a:t>y</a:t>
            </a:r>
            <a:r>
              <a:rPr lang="en-US" sz="1800" b="0" i="0" u="none" strike="noStrike" cap="none" dirty="0">
                <a:solidFill>
                  <a:srgbClr val="000000"/>
                </a:solidFill>
                <a:latin typeface="Raleway" pitchFamily="2" charset="0"/>
                <a:ea typeface="Avenir"/>
                <a:cs typeface="Avenir"/>
                <a:sym typeface="Avenir"/>
              </a:rPr>
              <a:t>ear 11. and help them</a:t>
            </a:r>
            <a:r>
              <a:rPr lang="en-US" sz="1800" dirty="0">
                <a:latin typeface="Raleway" pitchFamily="2" charset="0"/>
                <a:ea typeface="Avenir"/>
                <a:cs typeface="Avenir"/>
                <a:sym typeface="Avenir"/>
              </a:rPr>
              <a:t> to have a</a:t>
            </a:r>
            <a:r>
              <a:rPr lang="en-US" sz="1800" b="0" i="0" u="none" strike="noStrike" cap="none" dirty="0">
                <a:solidFill>
                  <a:srgbClr val="000000"/>
                </a:solidFill>
                <a:latin typeface="Raleway" pitchFamily="2" charset="0"/>
                <a:ea typeface="Avenir"/>
                <a:cs typeface="Avenir"/>
                <a:sym typeface="Avenir"/>
              </a:rPr>
              <a:t> plan for their next step.</a:t>
            </a:r>
            <a:r>
              <a:rPr lang="en-US" sz="1800" dirty="0">
                <a:latin typeface="Raleway" pitchFamily="2" charset="0"/>
                <a:ea typeface="Avenir"/>
              </a:rPr>
              <a:t> Also, </a:t>
            </a:r>
            <a:r>
              <a:rPr lang="en-US" sz="1800" b="0" i="0" u="none" strike="noStrike" cap="none" dirty="0">
                <a:solidFill>
                  <a:srgbClr val="000000"/>
                </a:solidFill>
                <a:latin typeface="Raleway" pitchFamily="2" charset="0"/>
                <a:ea typeface="Avenir"/>
                <a:cs typeface="Avenir"/>
                <a:sym typeface="Avenir"/>
              </a:rPr>
              <a:t>work with young people who are not in education, employment or training to help them to decide on their futures and find opportunities.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They provide careers information, advice and guidance to help young people make well-informed and realistic decisions about their career pathways.</a:t>
            </a:r>
            <a:r>
              <a:rPr lang="en-US" sz="1800" dirty="0">
                <a:latin typeface="Raleway" pitchFamily="2" charset="0"/>
                <a:ea typeface="Avenir"/>
                <a:cs typeface="Avenir"/>
                <a:sym typeface="Avenir"/>
              </a:rPr>
              <a:t>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Young people aged 13 to 18 (or to 25 if they have a Special Educational Need or Disability)</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Self-referral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Positive Steps, </a:t>
            </a:r>
            <a:r>
              <a:rPr lang="en-US" sz="1800" b="0" i="0" u="none" strike="noStrike" cap="none" dirty="0" err="1">
                <a:solidFill>
                  <a:srgbClr val="000000"/>
                </a:solidFill>
                <a:latin typeface="Raleway" pitchFamily="2" charset="0"/>
                <a:ea typeface="Avenir"/>
                <a:cs typeface="Avenir"/>
                <a:sym typeface="Avenir"/>
              </a:rPr>
              <a:t>Medtia</a:t>
            </a:r>
            <a:r>
              <a:rPr lang="en-US" sz="1800" b="0" i="0" u="none" strike="noStrike" cap="none" dirty="0">
                <a:solidFill>
                  <a:srgbClr val="000000"/>
                </a:solidFill>
                <a:latin typeface="Raleway" pitchFamily="2" charset="0"/>
                <a:ea typeface="Avenir"/>
                <a:cs typeface="Avenir"/>
                <a:sym typeface="Avenir"/>
              </a:rPr>
              <a:t> Place, 80 Union Street, Oldham, OL1 1DJ</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Phone: </a:t>
            </a:r>
            <a:r>
              <a:rPr lang="en-US" sz="1800" b="0" i="0" u="none" strike="noStrike" cap="none" dirty="0">
                <a:solidFill>
                  <a:srgbClr val="000000"/>
                </a:solidFill>
                <a:latin typeface="Raleway" pitchFamily="2" charset="0"/>
                <a:ea typeface="Avenir"/>
                <a:cs typeface="Avenir"/>
                <a:sym typeface="Avenir"/>
              </a:rPr>
              <a:t>0161 621 9300</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https://positive-steps.org.uk/oldham-careers-information-and-resources/</a:t>
            </a:r>
            <a:endParaRPr sz="1800" dirty="0">
              <a:solidFill>
                <a:srgbClr val="0070C0"/>
              </a:solidFill>
              <a:latin typeface="Raleway" pitchFamily="2" charset="0"/>
            </a:endParaRPr>
          </a:p>
        </p:txBody>
      </p:sp>
      <p:sp>
        <p:nvSpPr>
          <p:cNvPr id="724" name="Google Shape;724;p58"/>
          <p:cNvSpPr txBox="1"/>
          <p:nvPr/>
        </p:nvSpPr>
        <p:spPr>
          <a:xfrm>
            <a:off x="9910601" y="1236575"/>
            <a:ext cx="7924215" cy="58169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Take 5 is a Mental Health &amp; Wellbeing Hub for children, young people and their families </a:t>
            </a:r>
            <a:r>
              <a:rPr lang="en-US" sz="1800" dirty="0">
                <a:latin typeface="Raleway" pitchFamily="2" charset="0"/>
                <a:ea typeface="Avenir"/>
              </a:rPr>
              <a:t>Open </a:t>
            </a:r>
            <a:r>
              <a:rPr lang="en-US" sz="1800" b="0" i="0" u="none" strike="noStrike" cap="none" dirty="0">
                <a:solidFill>
                  <a:srgbClr val="000000"/>
                </a:solidFill>
                <a:latin typeface="Raleway" pitchFamily="2" charset="0"/>
                <a:ea typeface="Avenir"/>
                <a:cs typeface="Avenir"/>
                <a:sym typeface="Avenir"/>
              </a:rPr>
              <a:t>Monday - Thursday evenings 3pm - 8pm. During these times, offering a variety of 1-1 support, therapeutic courses, and wellbeing sessions.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dirty="0">
              <a:latin typeface="Raleway" pitchFamily="2" charset="0"/>
              <a:ea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For children and young people struggling with low-level mental health issues or in need of wellbeing support.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To access Take 5 services, all young people must attend a ‘Drop-in’ a consultation first on Thursdays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Aged 8 - 18 in Oldham</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sym typeface="Avenir"/>
              </a:rPr>
              <a:t>Phone</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0161 330 9223</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take5@togmind.org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a:t>
            </a:r>
            <a:r>
              <a:rPr lang="en-US" sz="1800" b="0"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https://www.togmind.org/youth-in-mind/take-5</a:t>
            </a:r>
            <a:endParaRPr sz="1800" dirty="0">
              <a:solidFill>
                <a:srgbClr val="0070C0"/>
              </a:solidFill>
              <a:latin typeface="Raleway" pitchFamily="2" charset="0"/>
            </a:endParaRPr>
          </a:p>
        </p:txBody>
      </p:sp>
      <p:sp>
        <p:nvSpPr>
          <p:cNvPr id="725" name="Google Shape;725;p58"/>
          <p:cNvSpPr txBox="1"/>
          <p:nvPr/>
        </p:nvSpPr>
        <p:spPr>
          <a:xfrm>
            <a:off x="9815059" y="152508"/>
            <a:ext cx="8115300" cy="947952"/>
          </a:xfrm>
          <a:prstGeom prst="rect">
            <a:avLst/>
          </a:prstGeom>
          <a:noFill/>
          <a:ln>
            <a:noFill/>
          </a:ln>
        </p:spPr>
        <p:txBody>
          <a:bodyPr spcFirstLastPara="1" wrap="square" lIns="0" tIns="0" rIns="0" bIns="0" anchor="t" anchorCtr="0">
            <a:spAutoFit/>
          </a:bodyPr>
          <a:lstStyle/>
          <a:p>
            <a:pPr algn="just">
              <a:lnSpc>
                <a:spcPct val="139979"/>
              </a:lnSpc>
            </a:pPr>
            <a:r>
              <a:rPr lang="en-US" sz="4400" b="0" i="0" u="none" strike="noStrike" cap="none" dirty="0">
                <a:solidFill>
                  <a:srgbClr val="2289B8"/>
                </a:solidFill>
                <a:latin typeface="Raleway Black"/>
                <a:ea typeface="Raleway Black"/>
                <a:cs typeface="Raleway Black"/>
                <a:sym typeface="Raleway Black"/>
              </a:rPr>
              <a:t>TAKE 5</a:t>
            </a:r>
            <a:r>
              <a:rPr lang="en-US" sz="4400" dirty="0">
                <a:solidFill>
                  <a:srgbClr val="2289B8"/>
                </a:solidFill>
                <a:latin typeface="Raleway Black"/>
                <a:ea typeface="Raleway Black"/>
                <a:cs typeface="Raleway Black"/>
                <a:sym typeface="Raleway Black"/>
              </a:rPr>
              <a:t> (TOG MIND)</a:t>
            </a:r>
            <a:endParaRPr sz="4400" dirty="0"/>
          </a:p>
        </p:txBody>
      </p:sp>
      <p:grpSp>
        <p:nvGrpSpPr>
          <p:cNvPr id="726" name="Google Shape;726;p58"/>
          <p:cNvGrpSpPr/>
          <p:nvPr/>
        </p:nvGrpSpPr>
        <p:grpSpPr>
          <a:xfrm>
            <a:off x="-19050" y="0"/>
            <a:ext cx="616925" cy="10286147"/>
            <a:chOff x="0" y="0"/>
            <a:chExt cx="822567" cy="19507200"/>
          </a:xfrm>
        </p:grpSpPr>
        <p:sp>
          <p:nvSpPr>
            <p:cNvPr id="727" name="Google Shape;727;p58"/>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728" name="Google Shape;728;p58"/>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729" name="Google Shape;729;p58"/>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30" name="Google Shape;730;p58"/>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grpSp>
        <p:nvGrpSpPr>
          <p:cNvPr id="731" name="Google Shape;731;p58"/>
          <p:cNvGrpSpPr/>
          <p:nvPr/>
        </p:nvGrpSpPr>
        <p:grpSpPr>
          <a:xfrm rot="10800000">
            <a:off x="9022141" y="-1"/>
            <a:ext cx="616925" cy="10286147"/>
            <a:chOff x="0" y="0"/>
            <a:chExt cx="822567" cy="19507200"/>
          </a:xfrm>
        </p:grpSpPr>
        <p:sp>
          <p:nvSpPr>
            <p:cNvPr id="732" name="Google Shape;732;p58"/>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733" name="Google Shape;733;p58"/>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734" name="Google Shape;734;p58"/>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35" name="Google Shape;735;p58"/>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736" name="Google Shape;736;p58"/>
          <p:cNvSpPr/>
          <p:nvPr/>
        </p:nvSpPr>
        <p:spPr>
          <a:xfrm>
            <a:off x="16746938" y="9282555"/>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8">
              <a:alphaModFix/>
            </a:blip>
            <a:stretch>
              <a:fillRect l="-2379" r="-2389"/>
            </a:stretch>
          </a:blipFill>
          <a:ln>
            <a:noFill/>
          </a:ln>
        </p:spPr>
        <p:txBody>
          <a:bodyPr/>
          <a:lstStyle/>
          <a:p>
            <a:endParaRPr lang="en-US"/>
          </a:p>
        </p:txBody>
      </p:sp>
      <p:pic>
        <p:nvPicPr>
          <p:cNvPr id="737" name="Google Shape;737;p58"/>
          <p:cNvPicPr preferRelativeResize="0"/>
          <p:nvPr/>
        </p:nvPicPr>
        <p:blipFill>
          <a:blip r:embed="rId9">
            <a:alphaModFix/>
          </a:blip>
          <a:stretch>
            <a:fillRect/>
          </a:stretch>
        </p:blipFill>
        <p:spPr>
          <a:xfrm>
            <a:off x="9724099" y="9132890"/>
            <a:ext cx="1497702" cy="947952"/>
          </a:xfrm>
          <a:prstGeom prst="rect">
            <a:avLst/>
          </a:prstGeom>
          <a:noFill/>
          <a:ln>
            <a:noFill/>
          </a:ln>
        </p:spPr>
      </p:pic>
      <p:pic>
        <p:nvPicPr>
          <p:cNvPr id="738" name="Google Shape;738;p58"/>
          <p:cNvPicPr preferRelativeResize="0"/>
          <p:nvPr/>
        </p:nvPicPr>
        <p:blipFill>
          <a:blip r:embed="rId10">
            <a:alphaModFix/>
          </a:blip>
          <a:stretch>
            <a:fillRect/>
          </a:stretch>
        </p:blipFill>
        <p:spPr>
          <a:xfrm>
            <a:off x="632911" y="9395042"/>
            <a:ext cx="2476500" cy="685800"/>
          </a:xfrm>
          <a:prstGeom prst="rect">
            <a:avLst/>
          </a:prstGeom>
          <a:noFill/>
          <a:ln>
            <a:noFill/>
          </a:ln>
        </p:spPr>
      </p:pic>
      <p:sp>
        <p:nvSpPr>
          <p:cNvPr id="3" name="Botón de acción: ir a inicio 2">
            <a:hlinkClick r:id="rId11" action="ppaction://hlinksldjump" highlightClick="1"/>
            <a:extLst>
              <a:ext uri="{FF2B5EF4-FFF2-40B4-BE49-F238E27FC236}">
                <a16:creationId xmlns:a16="http://schemas.microsoft.com/office/drawing/2014/main" id="{2CCC2251-1BEB-82F1-7648-447AA96B96F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59"/>
          <p:cNvSpPr txBox="1"/>
          <p:nvPr/>
        </p:nvSpPr>
        <p:spPr>
          <a:xfrm>
            <a:off x="665863" y="152508"/>
            <a:ext cx="8040874"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EARLY HELP-SINGLE POINT ACCESS</a:t>
            </a:r>
            <a:endParaRPr sz="4400" dirty="0"/>
          </a:p>
        </p:txBody>
      </p:sp>
      <p:sp>
        <p:nvSpPr>
          <p:cNvPr id="744" name="Google Shape;744;p59"/>
          <p:cNvSpPr txBox="1"/>
          <p:nvPr/>
        </p:nvSpPr>
        <p:spPr>
          <a:xfrm>
            <a:off x="696514" y="1858039"/>
            <a:ext cx="7966663"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Specialist services cater to children and families with specific needs, including a targeted early help team designed for those with multiple and complex unmet needs.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Th</a:t>
            </a:r>
            <a:r>
              <a:rPr lang="en-US" sz="1800" b="0" i="0" u="none" strike="noStrike" cap="none" dirty="0">
                <a:solidFill>
                  <a:srgbClr val="000000"/>
                </a:solidFill>
                <a:latin typeface="Raleway" pitchFamily="2" charset="0"/>
                <a:ea typeface="Avenir"/>
                <a:cs typeface="Avenir"/>
                <a:sym typeface="Avenir"/>
              </a:rPr>
              <a:t>is team steps in when other services have not facilitated change, offering more focused assistance. Family workers within this team support families across various issues, encouraging them to recognize their strengths and achieve positive outcomes. This targeted support usually spans 3-6 months.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All Ages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Online referral form</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a:t>
            </a:r>
            <a:r>
              <a:rPr lang="en-US" sz="1800" b="0" i="0" u="none" strike="noStrike" cap="none" dirty="0">
                <a:solidFill>
                  <a:srgbClr val="000000"/>
                </a:solidFill>
                <a:latin typeface="Raleway" pitchFamily="2" charset="0"/>
                <a:ea typeface="Avenir"/>
                <a:cs typeface="Avenir"/>
                <a:sym typeface="Avenir"/>
              </a:rPr>
              <a:t>: Multi-Agency Hub - 0161 770 7777 (Option 1, then Option 3)</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child.mash@oldham.gov.uk</a:t>
            </a:r>
            <a:r>
              <a:rPr lang="en-US" sz="1800" u="sng" dirty="0">
                <a:solidFill>
                  <a:srgbClr val="0070C0"/>
                </a:solidFill>
                <a:latin typeface="Raleway" pitchFamily="2" charset="0"/>
                <a:ea typeface="Avenir"/>
                <a:cs typeface="Avenir"/>
                <a:sym typeface="Avenir"/>
              </a:rPr>
              <a:t> </a:t>
            </a:r>
            <a:r>
              <a:rPr lang="en-US" sz="1800" b="0" i="0" u="sng"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https://www.oldham.gov.uk/info/200386/protecting_children/2456/early_help_for_families</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745" name="Google Shape;745;p59"/>
          <p:cNvSpPr txBox="1"/>
          <p:nvPr/>
        </p:nvSpPr>
        <p:spPr>
          <a:xfrm>
            <a:off x="9677156" y="1029769"/>
            <a:ext cx="8339382" cy="415498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Oldham local Offer provides information on what is available in Oldham for children and young people and their families with special educational needs and/or a disability (SEND).</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Information and guidance to Oldham community. </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b="0" i="0" u="none" strike="noStrike" cap="none" dirty="0">
                <a:solidFill>
                  <a:srgbClr val="000000"/>
                </a:solidFill>
                <a:latin typeface="Raleway" pitchFamily="2" charset="0"/>
                <a:ea typeface="Avenir"/>
                <a:cs typeface="Avenir"/>
                <a:sym typeface="Avenir"/>
              </a:rPr>
              <a:t>All Ages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Self-referral</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0000"/>
                </a:solidFill>
                <a:latin typeface="Raleway" pitchFamily="2" charset="0"/>
                <a:ea typeface="Avenir"/>
                <a:cs typeface="Avenir"/>
                <a:sym typeface="Avenir"/>
              </a:rPr>
              <a:t>Depends on the service of interest</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W</a:t>
            </a:r>
            <a:r>
              <a:rPr lang="en-US" sz="1800" b="1" i="0" u="none" strike="noStrike" cap="none" dirty="0">
                <a:solidFill>
                  <a:srgbClr val="000000"/>
                </a:solidFill>
                <a:latin typeface="Raleway" pitchFamily="2" charset="0"/>
                <a:ea typeface="Avenir"/>
                <a:cs typeface="Avenir"/>
                <a:sym typeface="Avenir"/>
              </a:rPr>
              <a:t>ebsite</a:t>
            </a:r>
            <a:r>
              <a:rPr lang="en-US" sz="1800" b="1" dirty="0">
                <a:latin typeface="Raleway" pitchFamily="2" charset="0"/>
                <a:ea typeface="Avenir"/>
                <a:cs typeface="Avenir"/>
                <a:sym typeface="Avenir"/>
                <a:hlinkClick r:id="rId5" invalidUrl="http://: https://www.oldham.gov.uk/homepage/1562/your_local_offer"/>
              </a:rPr>
              <a:t>: </a:t>
            </a:r>
            <a:r>
              <a:rPr lang="en-US" sz="1800" b="0" i="0" u="none" strike="noStrike" cap="none" dirty="0">
                <a:solidFill>
                  <a:srgbClr val="000000"/>
                </a:solidFill>
                <a:latin typeface="Raleway" pitchFamily="2" charset="0"/>
                <a:ea typeface="Avenir"/>
                <a:cs typeface="Avenir"/>
                <a:sym typeface="Avenir"/>
                <a:hlinkClick r:id="rId6" invalidUrl="http://: https://www.oldham.gov.uk/homepage/1562/your_local_offer"/>
              </a:rPr>
              <a:t>https://www.oldham.gov.uk/homepage/1562/your_local_offer</a:t>
            </a:r>
            <a:endParaRPr sz="1800" dirty="0">
              <a:latin typeface="Raleway" pitchFamily="2" charset="0"/>
            </a:endParaRPr>
          </a:p>
        </p:txBody>
      </p:sp>
      <p:sp>
        <p:nvSpPr>
          <p:cNvPr id="746" name="Google Shape;746;p59"/>
          <p:cNvSpPr txBox="1"/>
          <p:nvPr/>
        </p:nvSpPr>
        <p:spPr>
          <a:xfrm>
            <a:off x="9640935" y="49105"/>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OFFER</a:t>
            </a:r>
            <a:endParaRPr sz="4400" dirty="0"/>
          </a:p>
        </p:txBody>
      </p:sp>
      <p:sp>
        <p:nvSpPr>
          <p:cNvPr id="747" name="Google Shape;747;p59"/>
          <p:cNvSpPr/>
          <p:nvPr/>
        </p:nvSpPr>
        <p:spPr>
          <a:xfrm>
            <a:off x="16766262" y="9438755"/>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grpSp>
        <p:nvGrpSpPr>
          <p:cNvPr id="748" name="Google Shape;748;p59"/>
          <p:cNvGrpSpPr/>
          <p:nvPr/>
        </p:nvGrpSpPr>
        <p:grpSpPr>
          <a:xfrm>
            <a:off x="-19050" y="0"/>
            <a:ext cx="616925" cy="10286147"/>
            <a:chOff x="0" y="0"/>
            <a:chExt cx="822567" cy="19507200"/>
          </a:xfrm>
        </p:grpSpPr>
        <p:sp>
          <p:nvSpPr>
            <p:cNvPr id="749" name="Google Shape;749;p59"/>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750" name="Google Shape;750;p59"/>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751" name="Google Shape;751;p59"/>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52" name="Google Shape;752;p59"/>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grpSp>
        <p:nvGrpSpPr>
          <p:cNvPr id="753" name="Google Shape;753;p59"/>
          <p:cNvGrpSpPr/>
          <p:nvPr/>
        </p:nvGrpSpPr>
        <p:grpSpPr>
          <a:xfrm rot="10800000">
            <a:off x="8880796" y="-1"/>
            <a:ext cx="616925" cy="10286147"/>
            <a:chOff x="0" y="0"/>
            <a:chExt cx="822567" cy="19507200"/>
          </a:xfrm>
        </p:grpSpPr>
        <p:sp>
          <p:nvSpPr>
            <p:cNvPr id="754" name="Google Shape;754;p59"/>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755" name="Google Shape;755;p59"/>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756" name="Google Shape;756;p59"/>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757" name="Google Shape;757;p59"/>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3" name="Botón de acción: ir a inicio 2">
            <a:hlinkClick r:id="rId10" action="ppaction://hlinksldjump" highlightClick="1"/>
            <a:extLst>
              <a:ext uri="{FF2B5EF4-FFF2-40B4-BE49-F238E27FC236}">
                <a16:creationId xmlns:a16="http://schemas.microsoft.com/office/drawing/2014/main" id="{5E902338-2371-82FB-05EF-44CE9C4E5AC5}"/>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aphicFrame>
        <p:nvGraphicFramePr>
          <p:cNvPr id="162" name="Google Shape;162;p9"/>
          <p:cNvGraphicFramePr/>
          <p:nvPr>
            <p:extLst>
              <p:ext uri="{D42A27DB-BD31-4B8C-83A1-F6EECF244321}">
                <p14:modId xmlns:p14="http://schemas.microsoft.com/office/powerpoint/2010/main" val="553776887"/>
              </p:ext>
            </p:extLst>
          </p:nvPr>
        </p:nvGraphicFramePr>
        <p:xfrm>
          <a:off x="1028700" y="1689338"/>
          <a:ext cx="16612528" cy="5478774"/>
        </p:xfrm>
        <a:graphic>
          <a:graphicData uri="http://schemas.openxmlformats.org/drawingml/2006/table">
            <a:tbl>
              <a:tblPr>
                <a:noFill/>
                <a:tableStyleId>{3B1929FC-6638-49D3-AB63-535F109E193D}</a:tableStyleId>
              </a:tblPr>
              <a:tblGrid>
                <a:gridCol w="1416642">
                  <a:extLst>
                    <a:ext uri="{9D8B030D-6E8A-4147-A177-3AD203B41FA5}">
                      <a16:colId xmlns:a16="http://schemas.microsoft.com/office/drawing/2014/main" val="20000"/>
                    </a:ext>
                  </a:extLst>
                </a:gridCol>
                <a:gridCol w="2082406">
                  <a:extLst>
                    <a:ext uri="{9D8B030D-6E8A-4147-A177-3AD203B41FA5}">
                      <a16:colId xmlns:a16="http://schemas.microsoft.com/office/drawing/2014/main" val="20001"/>
                    </a:ext>
                  </a:extLst>
                </a:gridCol>
                <a:gridCol w="744479">
                  <a:extLst>
                    <a:ext uri="{9D8B030D-6E8A-4147-A177-3AD203B41FA5}">
                      <a16:colId xmlns:a16="http://schemas.microsoft.com/office/drawing/2014/main" val="3220075039"/>
                    </a:ext>
                  </a:extLst>
                </a:gridCol>
                <a:gridCol w="182098">
                  <a:extLst>
                    <a:ext uri="{9D8B030D-6E8A-4147-A177-3AD203B41FA5}">
                      <a16:colId xmlns:a16="http://schemas.microsoft.com/office/drawing/2014/main" val="2146453296"/>
                    </a:ext>
                  </a:extLst>
                </a:gridCol>
                <a:gridCol w="1230912">
                  <a:extLst>
                    <a:ext uri="{9D8B030D-6E8A-4147-A177-3AD203B41FA5}">
                      <a16:colId xmlns:a16="http://schemas.microsoft.com/office/drawing/2014/main" val="2568364997"/>
                    </a:ext>
                  </a:extLst>
                </a:gridCol>
                <a:gridCol w="2649740">
                  <a:extLst>
                    <a:ext uri="{9D8B030D-6E8A-4147-A177-3AD203B41FA5}">
                      <a16:colId xmlns:a16="http://schemas.microsoft.com/office/drawing/2014/main" val="20003"/>
                    </a:ext>
                  </a:extLst>
                </a:gridCol>
                <a:gridCol w="935250">
                  <a:extLst>
                    <a:ext uri="{9D8B030D-6E8A-4147-A177-3AD203B41FA5}">
                      <a16:colId xmlns:a16="http://schemas.microsoft.com/office/drawing/2014/main" val="20004"/>
                    </a:ext>
                  </a:extLst>
                </a:gridCol>
                <a:gridCol w="935250">
                  <a:extLst>
                    <a:ext uri="{9D8B030D-6E8A-4147-A177-3AD203B41FA5}">
                      <a16:colId xmlns:a16="http://schemas.microsoft.com/office/drawing/2014/main" val="20005"/>
                    </a:ext>
                  </a:extLst>
                </a:gridCol>
                <a:gridCol w="1363854">
                  <a:extLst>
                    <a:ext uri="{9D8B030D-6E8A-4147-A177-3AD203B41FA5}">
                      <a16:colId xmlns:a16="http://schemas.microsoft.com/office/drawing/2014/main" val="20006"/>
                    </a:ext>
                  </a:extLst>
                </a:gridCol>
                <a:gridCol w="5071897">
                  <a:extLst>
                    <a:ext uri="{9D8B030D-6E8A-4147-A177-3AD203B41FA5}">
                      <a16:colId xmlns:a16="http://schemas.microsoft.com/office/drawing/2014/main" val="20007"/>
                    </a:ext>
                  </a:extLst>
                </a:gridCol>
              </a:tblGrid>
              <a:tr h="669675">
                <a:tc rowSpan="10">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47625" marR="47625" marT="47625" marB="476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Pregnancy &amp; Birth</a:t>
                      </a:r>
                      <a:endParaRPr sz="1800" u="none" strike="noStrike" cap="none" dirty="0">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gridSpan="3">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0-5 Years</a:t>
                      </a:r>
                      <a:endParaRPr sz="1800" u="none" strike="noStrike" cap="none" dirty="0">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Primary Years</a:t>
                      </a:r>
                      <a:endParaRPr sz="1800" u="none" strike="noStrike" cap="none" dirty="0">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hMerge="1">
                  <a:txBody>
                    <a:bodyPr/>
                    <a:lstStyle/>
                    <a:p>
                      <a:endParaRPr lang="es-CO"/>
                    </a:p>
                  </a:txBody>
                  <a:tcPr/>
                </a:tc>
                <a:tc hMerge="1">
                  <a:txBody>
                    <a:bodyPr/>
                    <a:lstStyle/>
                    <a:p>
                      <a:endParaRPr lang="es-CO"/>
                    </a:p>
                  </a:txBody>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Secondary Years</a:t>
                      </a:r>
                      <a:endParaRPr sz="1800" u="none" strike="noStrike" cap="none" dirty="0">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Transitions to Adulthood [16 years +] </a:t>
                      </a:r>
                      <a:endParaRPr sz="1800" u="none" strike="noStrike" cap="none" dirty="0">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extLst>
                  <a:ext uri="{0D108BD9-81ED-4DB2-BD59-A6C34878D82A}">
                    <a16:rowId xmlns:a16="http://schemas.microsoft.com/office/drawing/2014/main" val="10000"/>
                  </a:ext>
                </a:extLst>
              </a:tr>
              <a:tr h="411475">
                <a:tc vMerge="1">
                  <a:txBody>
                    <a:bodyPr/>
                    <a:lstStyle/>
                    <a:p>
                      <a:endParaRPr lang="es-CO"/>
                    </a:p>
                  </a:txBody>
                  <a:tcPr/>
                </a:tc>
                <a:tc rowSpan="2">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gridSpan="8">
                  <a:txBody>
                    <a:bodyPr/>
                    <a:lstStyle/>
                    <a:p>
                      <a:pPr algn="ctr"/>
                      <a:r>
                        <a:rPr lang="en-US" sz="1800" u="none" strike="noStrike" cap="none" dirty="0">
                          <a:solidFill>
                            <a:schemeClr val="tx1"/>
                          </a:solidFill>
                          <a:latin typeface="Raleway" pitchFamily="2" charset="0"/>
                          <a:ea typeface="Raleway"/>
                          <a:cs typeface="Raleway"/>
                          <a:sym typeface="Raleway"/>
                        </a:rPr>
                        <a:t>Oldham Child and Adolescent Mental Health Service (CAMHS)</a:t>
                      </a:r>
                      <a:endParaRPr lang="en-US" sz="1800"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11475">
                <a:tc v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100" u="none" strike="noStrike" cap="none"/>
                    </a:p>
                  </a:txBody>
                  <a:tcPr marL="47625" marR="47625" marT="47625" marB="476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8">
                  <a:txBody>
                    <a:bodyPr/>
                    <a:lstStyle/>
                    <a:p>
                      <a:pPr algn="ctr"/>
                      <a:r>
                        <a:rPr lang="en-US" sz="1800" u="none" strike="noStrike" cap="none" dirty="0">
                          <a:solidFill>
                            <a:schemeClr val="tx1"/>
                          </a:solidFill>
                          <a:latin typeface="Raleway" pitchFamily="2" charset="0"/>
                          <a:ea typeface="Raleway"/>
                          <a:cs typeface="Raleway"/>
                          <a:sym typeface="Raleway"/>
                        </a:rPr>
                        <a:t>Community </a:t>
                      </a:r>
                      <a:r>
                        <a:rPr lang="en-US" sz="1800" u="none" strike="noStrike" cap="none" dirty="0" err="1">
                          <a:solidFill>
                            <a:schemeClr val="tx1"/>
                          </a:solidFill>
                          <a:latin typeface="Raleway" pitchFamily="2" charset="0"/>
                          <a:ea typeface="Raleway"/>
                          <a:cs typeface="Raleway"/>
                          <a:sym typeface="Raleway"/>
                        </a:rPr>
                        <a:t>Paediatric</a:t>
                      </a:r>
                      <a:r>
                        <a:rPr lang="en-US" sz="1800" u="none" strike="noStrike" cap="none" dirty="0">
                          <a:solidFill>
                            <a:schemeClr val="tx1"/>
                          </a:solidFill>
                          <a:latin typeface="Raleway" pitchFamily="2" charset="0"/>
                          <a:ea typeface="Raleway"/>
                          <a:cs typeface="Raleway"/>
                          <a:sym typeface="Raleway"/>
                        </a:rPr>
                        <a:t> Service</a:t>
                      </a: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2"/>
                  </a:ext>
                </a:extLst>
              </a:tr>
              <a:tr h="411475">
                <a:tc vMerge="1">
                  <a:txBody>
                    <a:bodyPr/>
                    <a:lstStyle/>
                    <a:p>
                      <a:endParaRPr lang="en-US"/>
                    </a:p>
                  </a:txBody>
                  <a:tcPr/>
                </a:tc>
                <a:tc gridSpan="3">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chemeClr val="tx1"/>
                          </a:solidFill>
                          <a:latin typeface="Raleway" pitchFamily="2" charset="0"/>
                        </a:rPr>
                        <a:t>Oldham Early Attachment Service (from pregnancy to baby’s second birthday)</a:t>
                      </a:r>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pPr algn="ctr"/>
                      <a:endParaRPr lang="en-US" dirty="0"/>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gridSpan="6">
                  <a:txBody>
                    <a:bodyPr/>
                    <a:lstStyle/>
                    <a:p>
                      <a:pPr algn="ctr"/>
                      <a:r>
                        <a:rPr lang="en-US" sz="1800" dirty="0">
                          <a:solidFill>
                            <a:schemeClr val="tx1"/>
                          </a:solidFill>
                          <a:latin typeface="Raleway" pitchFamily="2" charset="0"/>
                        </a:rPr>
                        <a:t>Centre Of Wellbeing, Training &amp; Culture</a:t>
                      </a:r>
                    </a:p>
                    <a:p>
                      <a:pPr algn="ctr"/>
                      <a:endParaRPr lang="en-US" sz="1800"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6725802"/>
                  </a:ext>
                </a:extLst>
              </a:tr>
              <a:tr h="411475">
                <a:tc vMerge="1">
                  <a:txBody>
                    <a:bodyPr/>
                    <a:lstStyle/>
                    <a:p>
                      <a:endParaRPr lang="en-US"/>
                    </a:p>
                  </a:txBody>
                  <a:tcPr/>
                </a:tc>
                <a:tc>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gridSpan="8">
                  <a:txBody>
                    <a:bodyPr/>
                    <a:lstStyle/>
                    <a:p>
                      <a:pPr marR="0" algn="ctr" rtl="0">
                        <a:lnSpc>
                          <a:spcPct val="100000"/>
                        </a:lnSpc>
                        <a:spcBef>
                          <a:spcPts val="0"/>
                        </a:spcBef>
                        <a:spcAft>
                          <a:spcPts val="0"/>
                        </a:spcAft>
                        <a:buClr>
                          <a:srgbClr val="000000"/>
                        </a:buClr>
                        <a:buFont typeface="Arial"/>
                      </a:pPr>
                      <a:r>
                        <a:rPr lang="en-US" sz="1800" b="0" i="0" u="none" strike="noStrike" cap="none" dirty="0">
                          <a:solidFill>
                            <a:schemeClr val="tx1"/>
                          </a:solidFill>
                          <a:latin typeface="Raleway" pitchFamily="2" charset="0"/>
                          <a:sym typeface="Arial"/>
                        </a:rPr>
                        <a:t>Educational Psychology &amp; Advisory Teachers</a:t>
                      </a: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40577335"/>
                  </a:ext>
                </a:extLst>
              </a:tr>
              <a:tr h="411475">
                <a:tc vMerge="1">
                  <a:txBody>
                    <a:bodyPr/>
                    <a:lstStyle/>
                    <a:p>
                      <a:endParaRPr lang="es-CO"/>
                    </a:p>
                  </a:txBody>
                  <a:tcPr/>
                </a:tc>
                <a:tc gridSpan="5">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lnL w="38100" cap="flat" cmpd="sng" algn="ctr">
                      <a:solidFill>
                        <a:schemeClr val="accent4">
                          <a:lumMod val="50000"/>
                        </a:schemeClr>
                      </a:solidFill>
                      <a:prstDash val="solid"/>
                      <a:round/>
                      <a:headEnd type="none" w="med" len="med"/>
                      <a:tailEnd type="none" w="med" len="med"/>
                    </a:lnL>
                    <a:lnT w="38100" cap="flat" cmpd="sng" algn="ctr">
                      <a:solidFill>
                        <a:schemeClr val="accent4">
                          <a:lumMod val="5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s-CO"/>
                    </a:p>
                  </a:txBody>
                  <a:tcPr/>
                </a:tc>
                <a:tc gridSpan="4">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Community Eating Disorder Service (CEDS)</a:t>
                      </a:r>
                      <a:endParaRPr sz="1800" u="none" strike="noStrike" cap="none"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3"/>
                  </a:ext>
                </a:extLst>
              </a:tr>
              <a:tr h="411475">
                <a:tc vMerge="1">
                  <a:txBody>
                    <a:bodyPr/>
                    <a:lstStyle/>
                    <a:p>
                      <a:endParaRPr lang="es-CO"/>
                    </a:p>
                  </a:txBody>
                  <a:tcPr/>
                </a:tc>
                <a:tc gridSpan="9">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Early Help</a:t>
                      </a:r>
                      <a:endParaRPr sz="1800" u="none" strike="noStrike" cap="none"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lnL w="19050" cap="flat" cmpd="sng" algn="ctr">
                      <a:solidFill>
                        <a:srgbClr val="00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4"/>
                  </a:ext>
                </a:extLst>
              </a:tr>
              <a:tr h="411475">
                <a:tc vMerge="1">
                  <a:txBody>
                    <a:bodyPr/>
                    <a:lstStyle/>
                    <a:p>
                      <a:endParaRPr lang="es-CO"/>
                    </a:p>
                  </a:txBody>
                  <a:tcPr>
                    <a:lnT w="19050" cap="flat" cmpd="sng" algn="ctr">
                      <a:solidFill>
                        <a:srgbClr val="000000"/>
                      </a:solidFill>
                      <a:prstDash val="solid"/>
                      <a:round/>
                      <a:headEnd type="none" w="sm" len="sm"/>
                      <a:tailEnd type="none" w="sm" len="sm"/>
                    </a:lnT>
                  </a:tcPr>
                </a:tc>
                <a:tc rowSpan="2" gridSpan="4">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47625" marR="47625" marT="47625" marB="47625" anchor="ctr">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rowSpan="2"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B w="38100" cap="flat" cmpd="sng" algn="ctr">
                      <a:solidFill>
                        <a:schemeClr val="accent4">
                          <a:lumMod val="50000"/>
                        </a:schemeClr>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gridSpan="5">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Forensic Child and Adolescent Mental Health Services Northwest FCAMHs NW</a:t>
                      </a:r>
                      <a:endParaRPr sz="1800" u="none" strike="noStrike" cap="none"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6"/>
                  </a:ext>
                </a:extLst>
              </a:tr>
              <a:tr h="411475">
                <a:tc vMerge="1">
                  <a:txBody>
                    <a:bodyPr/>
                    <a:lstStyle/>
                    <a:p>
                      <a:endParaRPr lang="es-CO"/>
                    </a:p>
                  </a:txBody>
                  <a:tcPr/>
                </a:tc>
                <a:tc gridSpan="4" vMerge="1">
                  <a:txBody>
                    <a:bodyPr/>
                    <a:lstStyle/>
                    <a:p>
                      <a:endParaRPr lang="es-CO"/>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47625" marR="47625" marT="47625" marB="47625" anchor="ctr">
                    <a:lnL w="38100" cap="flat" cmpd="sng" algn="ctr">
                      <a:no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tc gridSpan="3">
                  <a:txBody>
                    <a:bodyPr/>
                    <a:lstStyle/>
                    <a:p>
                      <a:pPr marL="0" marR="0" lvl="0" indent="0" algn="ctr" rtl="0">
                        <a:lnSpc>
                          <a:spcPct val="140025"/>
                        </a:lnSpc>
                        <a:spcBef>
                          <a:spcPts val="0"/>
                        </a:spcBef>
                        <a:spcAft>
                          <a:spcPts val="0"/>
                        </a:spcAft>
                        <a:buNone/>
                      </a:pPr>
                      <a:r>
                        <a:rPr lang="en-US" sz="1800" u="none" strike="noStrike" cap="none" dirty="0" err="1">
                          <a:solidFill>
                            <a:schemeClr val="tx1"/>
                          </a:solidFill>
                          <a:latin typeface="Raleway" pitchFamily="2" charset="0"/>
                          <a:ea typeface="Raleway"/>
                          <a:cs typeface="Raleway"/>
                          <a:sym typeface="Raleway"/>
                        </a:rPr>
                        <a:t>Kooth</a:t>
                      </a:r>
                      <a:endParaRPr sz="1800" u="none" strike="noStrike" cap="none"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tc hMerge="1">
                  <a:txBody>
                    <a:bodyPr/>
                    <a:lstStyle/>
                    <a:p>
                      <a:pPr marL="0" marR="0" lvl="0" indent="0" algn="ctr" rtl="0">
                        <a:lnSpc>
                          <a:spcPct val="140025"/>
                        </a:lnSpc>
                        <a:spcBef>
                          <a:spcPts val="0"/>
                        </a:spcBef>
                        <a:spcAft>
                          <a:spcPts val="0"/>
                        </a:spcAft>
                        <a:buNone/>
                      </a:pPr>
                      <a:endParaRPr sz="1100" u="none" strike="noStrike" cap="none"/>
                    </a:p>
                  </a:txBody>
                  <a:tcPr marL="47625" marR="47625" marT="47625" marB="476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11475">
                <a:tc v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47625" marR="47625" marT="47625" marB="476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solidFill>
                      <a:srgbClr val="A897C3"/>
                    </a:solidFill>
                  </a:tcPr>
                </a:tc>
                <a:tc gridSpan="2">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chemeClr val="tx1"/>
                          </a:solidFill>
                          <a:latin typeface="Raleway" pitchFamily="2" charset="0"/>
                          <a:ea typeface="Raleway"/>
                          <a:cs typeface="Raleway"/>
                          <a:sym typeface="Raleway"/>
                        </a:rPr>
                        <a:t>Family Nurse Partnership</a:t>
                      </a:r>
                      <a:endParaRPr lang="en-US" sz="1800" u="none" strike="noStrike" cap="none"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marL="47625" marR="47625" marT="47625" marB="47625"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gridSpan="7">
                  <a:txBody>
                    <a:bodyPr/>
                    <a:lstStyle/>
                    <a:p>
                      <a:endParaRPr lang="en-US" sz="1800" dirty="0">
                        <a:solidFill>
                          <a:schemeClr val="tx1"/>
                        </a:solidFill>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47625" marR="47625" marT="47625" marB="476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no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pSp>
        <p:nvGrpSpPr>
          <p:cNvPr id="163" name="Google Shape;163;p9"/>
          <p:cNvGrpSpPr/>
          <p:nvPr/>
        </p:nvGrpSpPr>
        <p:grpSpPr>
          <a:xfrm>
            <a:off x="285735" y="8501301"/>
            <a:ext cx="17747967" cy="1513999"/>
            <a:chOff x="0" y="0"/>
            <a:chExt cx="23663956" cy="2018665"/>
          </a:xfrm>
        </p:grpSpPr>
        <p:sp>
          <p:nvSpPr>
            <p:cNvPr id="164" name="Google Shape;164;p9"/>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3">
                <a:alphaModFix/>
              </a:blip>
              <a:stretch>
                <a:fillRect/>
              </a:stretch>
            </a:blipFill>
            <a:ln>
              <a:noFill/>
            </a:ln>
          </p:spPr>
          <p:txBody>
            <a:bodyPr/>
            <a:lstStyle/>
            <a:p>
              <a:endParaRPr lang="en-US"/>
            </a:p>
          </p:txBody>
        </p:sp>
        <p:sp>
          <p:nvSpPr>
            <p:cNvPr id="165" name="Google Shape;165;p9"/>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4">
                <a:alphaModFix/>
              </a:blip>
              <a:stretch>
                <a:fillRect/>
              </a:stretch>
            </a:blipFill>
            <a:ln>
              <a:noFill/>
            </a:ln>
          </p:spPr>
          <p:txBody>
            <a:bodyPr/>
            <a:lstStyle/>
            <a:p>
              <a:endParaRPr lang="en-US"/>
            </a:p>
          </p:txBody>
        </p:sp>
        <p:sp>
          <p:nvSpPr>
            <p:cNvPr id="166" name="Google Shape;166;p9"/>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5">
                <a:alphaModFix/>
              </a:blip>
              <a:stretch>
                <a:fillRect l="-4230"/>
              </a:stretch>
            </a:blipFill>
            <a:ln>
              <a:noFill/>
            </a:ln>
          </p:spPr>
          <p:txBody>
            <a:bodyPr/>
            <a:lstStyle/>
            <a:p>
              <a:endParaRPr lang="en-US"/>
            </a:p>
          </p:txBody>
        </p:sp>
      </p:grpSp>
      <p:sp>
        <p:nvSpPr>
          <p:cNvPr id="167" name="Google Shape;167;p9"/>
          <p:cNvSpPr txBox="1"/>
          <p:nvPr/>
        </p:nvSpPr>
        <p:spPr>
          <a:xfrm>
            <a:off x="1028700" y="570548"/>
            <a:ext cx="71979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GETTING MORE HELP</a:t>
            </a:r>
            <a:endParaRPr sz="4400" dirty="0">
              <a:solidFill>
                <a:srgbClr val="2289B8"/>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60"/>
          <p:cNvSpPr txBox="1"/>
          <p:nvPr/>
        </p:nvSpPr>
        <p:spPr>
          <a:xfrm>
            <a:off x="796408" y="96571"/>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CASH</a:t>
            </a:r>
            <a:endParaRPr sz="4400" dirty="0"/>
          </a:p>
        </p:txBody>
      </p:sp>
      <p:sp>
        <p:nvSpPr>
          <p:cNvPr id="763" name="Google Shape;763;p60"/>
          <p:cNvSpPr txBox="1"/>
          <p:nvPr/>
        </p:nvSpPr>
        <p:spPr>
          <a:xfrm>
            <a:off x="722276" y="1044523"/>
            <a:ext cx="7821248" cy="58169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organization has expanded its services across various areas in the Northwest, offering a diverse range of programs tailored to meet specific community needs. Their approach emphasizes values and relationships, offering services </a:t>
            </a:r>
            <a:r>
              <a:rPr lang="en-US" sz="1800" dirty="0">
                <a:latin typeface="Raleway" pitchFamily="2" charset="0"/>
                <a:ea typeface="Avenir"/>
                <a:cs typeface="Avenir"/>
                <a:sym typeface="Avenir"/>
              </a:rPr>
              <a:t>such as</a:t>
            </a:r>
            <a:r>
              <a:rPr lang="en-US" sz="1800" b="0" i="0" u="none" strike="noStrike" cap="none" dirty="0">
                <a:solidFill>
                  <a:srgbClr val="000000"/>
                </a:solidFill>
                <a:latin typeface="Raleway" pitchFamily="2" charset="0"/>
                <a:ea typeface="Avenir"/>
                <a:cs typeface="Avenir"/>
                <a:sym typeface="Avenir"/>
              </a:rPr>
              <a:t> advocacy, outreach, holding families/hf+ </a:t>
            </a:r>
            <a:r>
              <a:rPr lang="en-US" sz="1800" b="0" i="0" u="none" strike="noStrike" cap="none" dirty="0" err="1">
                <a:solidFill>
                  <a:srgbClr val="000000"/>
                </a:solidFill>
                <a:latin typeface="Raleway" pitchFamily="2" charset="0"/>
                <a:ea typeface="Avenir"/>
                <a:cs typeface="Avenir"/>
                <a:sym typeface="Avenir"/>
              </a:rPr>
              <a:t>programmes</a:t>
            </a:r>
            <a:r>
              <a:rPr lang="en-US" sz="1800" b="0" i="0" u="none" strike="noStrike" cap="none" dirty="0">
                <a:solidFill>
                  <a:srgbClr val="000000"/>
                </a:solidFill>
                <a:latin typeface="Raleway" pitchFamily="2" charset="0"/>
                <a:ea typeface="Avenir"/>
                <a:cs typeface="Avenir"/>
                <a:sym typeface="Avenir"/>
              </a:rPr>
              <a:t>, accredited training and resources, and a specialized sexual health service in Oldham. Additionally, they provide holistic therapies, emotional health &amp; wellbeing groups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Provide treatment, information and support service for children and young people </a:t>
            </a:r>
            <a:r>
              <a:rPr lang="en-US" sz="1800" dirty="0">
                <a:latin typeface="Raleway" pitchFamily="2" charset="0"/>
                <a:ea typeface="Avenir"/>
                <a:cs typeface="Avenir"/>
                <a:sym typeface="Avenir"/>
              </a:rPr>
              <a:t>in Oldham,</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b="0" i="0" u="none" strike="noStrike" cap="none" dirty="0">
                <a:solidFill>
                  <a:srgbClr val="000000"/>
                </a:solidFill>
                <a:latin typeface="Raleway" pitchFamily="2" charset="0"/>
                <a:ea typeface="Avenir"/>
                <a:cs typeface="Avenir"/>
                <a:sym typeface="Avenir"/>
              </a:rPr>
              <a:t>Child and young people</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0161 723 3880</a:t>
            </a:r>
            <a:endParaRPr lang="en-US" sz="1800" dirty="0">
              <a:latin typeface="Raleway" pitchFamily="2" charset="0"/>
              <a:ea typeface="Avenir"/>
            </a:endParaRPr>
          </a:p>
        </p:txBody>
      </p:sp>
      <p:sp>
        <p:nvSpPr>
          <p:cNvPr id="764" name="Google Shape;764;p60"/>
          <p:cNvSpPr txBox="1"/>
          <p:nvPr/>
        </p:nvSpPr>
        <p:spPr>
          <a:xfrm>
            <a:off x="9598613" y="1992475"/>
            <a:ext cx="8040764" cy="540147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Positive Steps UK is a specialist health service that helps parents to develop their knowledge to better understand emotions, reduce unwanted behaviors and promote positive interactions with their children. Key messages from neuroscience research on brain and child development are used to help make family life more rewarding and ultimately a happier one.</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upport and advice to parents, parents-to-be, children and young people.</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r>
              <a:rPr lang="en-US" sz="1800" dirty="0">
                <a:latin typeface="Raleway" pitchFamily="2" charset="0"/>
                <a:ea typeface="Avenir"/>
                <a:cs typeface="Avenir"/>
                <a:sym typeface="Avenir"/>
              </a:rPr>
              <a:t> </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Parents-to-be and parents of children aged 0-19 years</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0000"/>
                </a:solidFill>
                <a:latin typeface="Raleway" pitchFamily="2" charset="0"/>
                <a:ea typeface="Avenir"/>
                <a:cs typeface="Avenir"/>
                <a:sym typeface="Avenir"/>
              </a:rPr>
              <a:t>Contact form on website: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https://positivestepsuk.co.uk/contact/</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https://positivestepsuk.co.uk/support-for-parents/</a:t>
            </a:r>
            <a:endParaRPr sz="1800" dirty="0">
              <a:solidFill>
                <a:srgbClr val="0070C0"/>
              </a:solidFill>
              <a:latin typeface="Raleway" pitchFamily="2" charset="0"/>
            </a:endParaRPr>
          </a:p>
        </p:txBody>
      </p:sp>
      <p:sp>
        <p:nvSpPr>
          <p:cNvPr id="765" name="Google Shape;765;p60"/>
          <p:cNvSpPr txBox="1"/>
          <p:nvPr/>
        </p:nvSpPr>
        <p:spPr>
          <a:xfrm>
            <a:off x="9562593" y="96571"/>
            <a:ext cx="7636398" cy="1895904"/>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POSITIVE STEPS (PARENTAL SUPPORT)</a:t>
            </a:r>
            <a:endParaRPr lang="en-US" sz="4400" dirty="0"/>
          </a:p>
        </p:txBody>
      </p:sp>
      <p:sp>
        <p:nvSpPr>
          <p:cNvPr id="766" name="Google Shape;766;p60"/>
          <p:cNvSpPr/>
          <p:nvPr/>
        </p:nvSpPr>
        <p:spPr>
          <a:xfrm>
            <a:off x="16635232" y="9438755"/>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5">
              <a:alphaModFix/>
            </a:blip>
            <a:stretch>
              <a:fillRect l="-2384" r="-2383"/>
            </a:stretch>
          </a:blipFill>
          <a:ln>
            <a:noFill/>
          </a:ln>
        </p:spPr>
        <p:txBody>
          <a:bodyPr/>
          <a:lstStyle/>
          <a:p>
            <a:endParaRPr lang="en-US"/>
          </a:p>
        </p:txBody>
      </p:sp>
      <p:grpSp>
        <p:nvGrpSpPr>
          <p:cNvPr id="767" name="Google Shape;767;p60"/>
          <p:cNvGrpSpPr/>
          <p:nvPr/>
        </p:nvGrpSpPr>
        <p:grpSpPr>
          <a:xfrm rot="10800000">
            <a:off x="8785165" y="-1"/>
            <a:ext cx="616925" cy="10286147"/>
            <a:chOff x="0" y="0"/>
            <a:chExt cx="822567" cy="19507200"/>
          </a:xfrm>
        </p:grpSpPr>
        <p:sp>
          <p:nvSpPr>
            <p:cNvPr id="768" name="Google Shape;768;p6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769" name="Google Shape;769;p6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770" name="Google Shape;770;p6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71" name="Google Shape;771;p6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grpSp>
        <p:nvGrpSpPr>
          <p:cNvPr id="772" name="Google Shape;772;p60"/>
          <p:cNvGrpSpPr/>
          <p:nvPr/>
        </p:nvGrpSpPr>
        <p:grpSpPr>
          <a:xfrm>
            <a:off x="-19050" y="0"/>
            <a:ext cx="616925" cy="10286147"/>
            <a:chOff x="0" y="0"/>
            <a:chExt cx="822567" cy="19507200"/>
          </a:xfrm>
        </p:grpSpPr>
        <p:sp>
          <p:nvSpPr>
            <p:cNvPr id="773" name="Google Shape;773;p6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774" name="Google Shape;774;p6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775" name="Google Shape;775;p6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76" name="Google Shape;776;p6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778" name="Google Shape;778;p60"/>
          <p:cNvPicPr preferRelativeResize="0"/>
          <p:nvPr/>
        </p:nvPicPr>
        <p:blipFill>
          <a:blip r:embed="rId8">
            <a:alphaModFix/>
          </a:blip>
          <a:stretch>
            <a:fillRect/>
          </a:stretch>
        </p:blipFill>
        <p:spPr>
          <a:xfrm>
            <a:off x="9827960" y="9306878"/>
            <a:ext cx="2533650" cy="819150"/>
          </a:xfrm>
          <a:prstGeom prst="rect">
            <a:avLst/>
          </a:prstGeom>
          <a:noFill/>
          <a:ln>
            <a:noFill/>
          </a:ln>
        </p:spPr>
      </p:pic>
      <p:sp>
        <p:nvSpPr>
          <p:cNvPr id="3" name="Botón de acción: ir a inicio 2">
            <a:hlinkClick r:id="rId9" action="ppaction://hlinksldjump" highlightClick="1"/>
            <a:extLst>
              <a:ext uri="{FF2B5EF4-FFF2-40B4-BE49-F238E27FC236}">
                <a16:creationId xmlns:a16="http://schemas.microsoft.com/office/drawing/2014/main" id="{89D199BE-BA8F-CAD1-E1AF-F8859DA6D2FB}"/>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61"/>
          <p:cNvSpPr txBox="1"/>
          <p:nvPr/>
        </p:nvSpPr>
        <p:spPr>
          <a:xfrm>
            <a:off x="781981" y="30644"/>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THE MIX</a:t>
            </a:r>
            <a:endParaRPr sz="4400" dirty="0"/>
          </a:p>
        </p:txBody>
      </p:sp>
      <p:sp>
        <p:nvSpPr>
          <p:cNvPr id="784" name="Google Shape;784;p61"/>
          <p:cNvSpPr txBox="1"/>
          <p:nvPr/>
        </p:nvSpPr>
        <p:spPr>
          <a:xfrm>
            <a:off x="722276" y="1009240"/>
            <a:ext cx="8276848" cy="878086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organization strives to address a wide range of challenges that young people face, including but not limited to mental health issues, financial difficulties, homelessness, employment searches, relationship problems, and substance abuse.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Mix aims to provide a supportive and accessible platform where young individuals can find help, advice, and information. This is facilitated through several channels including an online community, social media interactions, a free and confidential helpline, and a counselling service.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goal is to empower young people to overcome the obstacles they face, offering them the tools and support needed to navigate life's challenges effectively.</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i="0" u="none" strike="noStrike" cap="none" dirty="0">
                <a:solidFill>
                  <a:srgbClr val="000000"/>
                </a:solidFill>
                <a:latin typeface="Raleway" pitchFamily="2" charset="0"/>
                <a:ea typeface="Avenir"/>
                <a:cs typeface="Avenir"/>
                <a:sym typeface="Avenir"/>
              </a:rPr>
              <a:t>O</a:t>
            </a:r>
            <a:r>
              <a:rPr lang="en-US" sz="1800" b="0" i="0" u="none" strike="noStrike" cap="none" dirty="0">
                <a:solidFill>
                  <a:srgbClr val="000000"/>
                </a:solidFill>
                <a:latin typeface="Raleway" pitchFamily="2" charset="0"/>
                <a:ea typeface="Avenir"/>
                <a:cs typeface="Avenir"/>
                <a:sym typeface="Avenir"/>
              </a:rPr>
              <a:t>nline emotional health and wellbeing support for under 25s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Under 25 years old</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Phone: </a:t>
            </a:r>
            <a:r>
              <a:rPr lang="en-US" sz="1800" b="0" i="0" u="none" strike="noStrike" cap="none" dirty="0">
                <a:solidFill>
                  <a:srgbClr val="000000"/>
                </a:solidFill>
                <a:latin typeface="Raleway" pitchFamily="2" charset="0"/>
                <a:ea typeface="Avenir"/>
                <a:cs typeface="Avenir"/>
                <a:sym typeface="Avenir"/>
              </a:rPr>
              <a:t>0808 808 4994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https://www.themix.org.uk/</a:t>
            </a:r>
            <a:endParaRPr sz="1800" dirty="0">
              <a:solidFill>
                <a:srgbClr val="0070C0"/>
              </a:solidFill>
              <a:latin typeface="Raleway" pitchFamily="2" charset="0"/>
            </a:endParaRPr>
          </a:p>
          <a:p>
            <a:pPr marL="0" marR="0" lvl="0" indent="0" algn="l" rtl="0">
              <a:lnSpc>
                <a:spcPct val="17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785" name="Google Shape;785;p61"/>
          <p:cNvSpPr txBox="1"/>
          <p:nvPr/>
        </p:nvSpPr>
        <p:spPr>
          <a:xfrm>
            <a:off x="10086975" y="978596"/>
            <a:ext cx="7703144" cy="625998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organization provides specialist support that empowers young people to envision and work towards a hopeful future, committing to work with young individuals, their families, and communities until a society that supports all children's needs and well-being is achieved, with a goal to significantly improve children's lives by 2030.</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pecialized support to help young people and their families towards positive changes and a hopeful future,</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r>
              <a:rPr lang="en-US" sz="1800" dirty="0">
                <a:latin typeface="Raleway" pitchFamily="2" charset="0"/>
                <a:ea typeface="Avenir"/>
                <a:cs typeface="Avenir"/>
                <a:sym typeface="Avenir"/>
              </a:rPr>
              <a:t>  </a:t>
            </a:r>
            <a:endParaRPr sz="1800" dirty="0">
              <a:latin typeface="Raleway" pitchFamily="2" charset="0"/>
            </a:endParaRPr>
          </a:p>
          <a:p>
            <a:pPr marL="285750" marR="0" lvl="0" indent="-285750" algn="just" rtl="0">
              <a:lnSpc>
                <a:spcPct val="140025"/>
              </a:lnSpc>
              <a:spcBef>
                <a:spcPts val="0"/>
              </a:spcBef>
              <a:spcAft>
                <a:spcPts val="0"/>
              </a:spcAft>
              <a:buFont typeface="Arial" panose="020B0604020202020204" pitchFamily="34" charset="0"/>
              <a:buChar char="•"/>
            </a:pPr>
            <a:r>
              <a:rPr lang="en-US" sz="1800" b="1" i="0" u="none" strike="noStrike" cap="none" dirty="0">
                <a:solidFill>
                  <a:srgbClr val="000000"/>
                </a:solidFill>
                <a:latin typeface="Raleway" pitchFamily="2" charset="0"/>
                <a:ea typeface="Avenir"/>
                <a:cs typeface="Avenir"/>
                <a:sym typeface="Avenir"/>
              </a:rPr>
              <a:t>Age Range: </a:t>
            </a:r>
            <a:r>
              <a:rPr lang="en-US" sz="1800" dirty="0">
                <a:latin typeface="Raleway" pitchFamily="2" charset="0"/>
                <a:ea typeface="Avenir"/>
                <a:cs typeface="Avenir"/>
                <a:sym typeface="Avenir"/>
              </a:rPr>
              <a:t>C</a:t>
            </a:r>
            <a:r>
              <a:rPr lang="en-US" sz="1800" i="0" u="none" strike="noStrike" cap="none" dirty="0">
                <a:solidFill>
                  <a:srgbClr val="000000"/>
                </a:solidFill>
                <a:latin typeface="Raleway" pitchFamily="2" charset="0"/>
                <a:ea typeface="Avenir"/>
                <a:cs typeface="Avenir"/>
                <a:sym typeface="Avenir"/>
              </a:rPr>
              <a:t>hildren and young people aged 5- 19 years</a:t>
            </a:r>
            <a:endParaRPr lang="en-US" sz="1800" u="none" strike="noStrike" cap="none"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Phone: </a:t>
            </a:r>
            <a:r>
              <a:rPr lang="en-US" sz="1800" b="0" i="0" u="none" strike="noStrike" cap="none" dirty="0">
                <a:solidFill>
                  <a:srgbClr val="000000"/>
                </a:solidFill>
                <a:latin typeface="Raleway" pitchFamily="2" charset="0"/>
                <a:ea typeface="Avenir"/>
                <a:cs typeface="Avenir"/>
                <a:sym typeface="Avenir"/>
              </a:rPr>
              <a:t>03003037000</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Email</a:t>
            </a:r>
            <a:r>
              <a:rPr lang="en-US" sz="1800" b="1" i="0" u="none" strike="noStrike" cap="none" dirty="0">
                <a:solidFill>
                  <a:srgbClr val="00000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supportercare@childrenssociety.org.uk</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https://www.childrenssociety.org.uk/</a:t>
            </a:r>
            <a:endParaRPr sz="1800" dirty="0">
              <a:solidFill>
                <a:srgbClr val="0070C0"/>
              </a:solidFill>
              <a:latin typeface="Raleway" pitchFamily="2" charset="0"/>
            </a:endParaRPr>
          </a:p>
          <a:p>
            <a:pPr marL="0" marR="0" lvl="0" indent="0" algn="l" rtl="0">
              <a:lnSpc>
                <a:spcPct val="170038"/>
              </a:lnSpc>
              <a:spcBef>
                <a:spcPts val="0"/>
              </a:spcBef>
              <a:spcAft>
                <a:spcPts val="0"/>
              </a:spcAft>
              <a:buNone/>
            </a:pPr>
            <a:endParaRPr sz="1799" b="0" i="0" u="none" strike="noStrike" cap="none" dirty="0">
              <a:solidFill>
                <a:srgbClr val="000000"/>
              </a:solidFill>
              <a:latin typeface="Avenir"/>
              <a:ea typeface="Avenir"/>
              <a:cs typeface="Avenir"/>
              <a:sym typeface="Avenir"/>
            </a:endParaRPr>
          </a:p>
        </p:txBody>
      </p:sp>
      <p:sp>
        <p:nvSpPr>
          <p:cNvPr id="786" name="Google Shape;786;p61"/>
          <p:cNvSpPr txBox="1"/>
          <p:nvPr/>
        </p:nvSpPr>
        <p:spPr>
          <a:xfrm>
            <a:off x="10000219" y="-60706"/>
            <a:ext cx="7930140" cy="1034129"/>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b="0" i="0" u="none" strike="noStrike" cap="none" dirty="0">
                <a:solidFill>
                  <a:srgbClr val="2289B8"/>
                </a:solidFill>
                <a:latin typeface="Raleway Black"/>
                <a:ea typeface="Raleway Black"/>
                <a:cs typeface="Raleway Black"/>
                <a:sym typeface="Raleway Black"/>
              </a:rPr>
              <a:t>THE </a:t>
            </a:r>
            <a:r>
              <a:rPr lang="en-US" sz="4400" b="0" i="0" u="none" strike="noStrike" cap="none" dirty="0">
                <a:solidFill>
                  <a:srgbClr val="2289B8"/>
                </a:solidFill>
                <a:latin typeface="Raleway Black"/>
                <a:ea typeface="Raleway Black"/>
                <a:cs typeface="Raleway Black"/>
                <a:sym typeface="Raleway Black"/>
              </a:rPr>
              <a:t>CHILDREN’S</a:t>
            </a:r>
            <a:r>
              <a:rPr lang="en-US" sz="4800" b="0" i="0" u="none" strike="noStrike" cap="none" dirty="0">
                <a:solidFill>
                  <a:srgbClr val="2289B8"/>
                </a:solidFill>
                <a:latin typeface="Raleway Black"/>
                <a:ea typeface="Raleway Black"/>
                <a:cs typeface="Raleway Black"/>
                <a:sym typeface="Raleway Black"/>
              </a:rPr>
              <a:t> SOCIETY</a:t>
            </a:r>
            <a:endParaRPr dirty="0"/>
          </a:p>
        </p:txBody>
      </p:sp>
      <p:sp>
        <p:nvSpPr>
          <p:cNvPr id="787" name="Google Shape;787;p61"/>
          <p:cNvSpPr/>
          <p:nvPr/>
        </p:nvSpPr>
        <p:spPr>
          <a:xfrm>
            <a:off x="16683295" y="9352451"/>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6">
              <a:alphaModFix/>
            </a:blip>
            <a:stretch>
              <a:fillRect l="-2384" r="-2383"/>
            </a:stretch>
          </a:blipFill>
          <a:ln>
            <a:noFill/>
          </a:ln>
        </p:spPr>
        <p:txBody>
          <a:bodyPr/>
          <a:lstStyle/>
          <a:p>
            <a:endParaRPr lang="en-US"/>
          </a:p>
        </p:txBody>
      </p:sp>
      <p:grpSp>
        <p:nvGrpSpPr>
          <p:cNvPr id="788" name="Google Shape;788;p61"/>
          <p:cNvGrpSpPr/>
          <p:nvPr/>
        </p:nvGrpSpPr>
        <p:grpSpPr>
          <a:xfrm>
            <a:off x="-19050" y="0"/>
            <a:ext cx="715372" cy="10286147"/>
            <a:chOff x="0" y="0"/>
            <a:chExt cx="953830" cy="19507200"/>
          </a:xfrm>
        </p:grpSpPr>
        <p:sp>
          <p:nvSpPr>
            <p:cNvPr id="789" name="Google Shape;789;p6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790" name="Google Shape;790;p6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791" name="Google Shape;791;p6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92" name="Google Shape;792;p61"/>
            <p:cNvSpPr txBox="1"/>
            <p:nvPr/>
          </p:nvSpPr>
          <p:spPr>
            <a:xfrm rot="5400000">
              <a:off x="-3842133" y="13719239"/>
              <a:ext cx="8672700" cy="91922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grpSp>
        <p:nvGrpSpPr>
          <p:cNvPr id="793" name="Google Shape;793;p61"/>
          <p:cNvGrpSpPr/>
          <p:nvPr/>
        </p:nvGrpSpPr>
        <p:grpSpPr>
          <a:xfrm rot="10800000">
            <a:off x="9139364" y="-19478"/>
            <a:ext cx="616925" cy="10286147"/>
            <a:chOff x="0" y="0"/>
            <a:chExt cx="822567" cy="19507200"/>
          </a:xfrm>
        </p:grpSpPr>
        <p:sp>
          <p:nvSpPr>
            <p:cNvPr id="794" name="Google Shape;794;p6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795" name="Google Shape;795;p6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796" name="Google Shape;796;p6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97" name="Google Shape;797;p61"/>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pic>
        <p:nvPicPr>
          <p:cNvPr id="798" name="Google Shape;798;p61"/>
          <p:cNvPicPr preferRelativeResize="0"/>
          <p:nvPr/>
        </p:nvPicPr>
        <p:blipFill>
          <a:blip r:embed="rId9">
            <a:alphaModFix/>
          </a:blip>
          <a:stretch>
            <a:fillRect/>
          </a:stretch>
        </p:blipFill>
        <p:spPr>
          <a:xfrm>
            <a:off x="9930732" y="9256443"/>
            <a:ext cx="1619250" cy="971550"/>
          </a:xfrm>
          <a:prstGeom prst="rect">
            <a:avLst/>
          </a:prstGeom>
          <a:noFill/>
          <a:ln>
            <a:noFill/>
          </a:ln>
        </p:spPr>
      </p:pic>
      <p:pic>
        <p:nvPicPr>
          <p:cNvPr id="799" name="Google Shape;799;p61"/>
          <p:cNvPicPr preferRelativeResize="0"/>
          <p:nvPr/>
        </p:nvPicPr>
        <p:blipFill>
          <a:blip r:embed="rId10">
            <a:alphaModFix/>
          </a:blip>
          <a:stretch>
            <a:fillRect/>
          </a:stretch>
        </p:blipFill>
        <p:spPr>
          <a:xfrm>
            <a:off x="731070" y="9480930"/>
            <a:ext cx="2177429" cy="648600"/>
          </a:xfrm>
          <a:prstGeom prst="rect">
            <a:avLst/>
          </a:prstGeom>
          <a:noFill/>
          <a:ln>
            <a:noFill/>
          </a:ln>
        </p:spPr>
      </p:pic>
      <p:sp>
        <p:nvSpPr>
          <p:cNvPr id="3" name="Botón de acción: ir a inicio 2">
            <a:hlinkClick r:id="rId11" action="ppaction://hlinksldjump" highlightClick="1"/>
            <a:extLst>
              <a:ext uri="{FF2B5EF4-FFF2-40B4-BE49-F238E27FC236}">
                <a16:creationId xmlns:a16="http://schemas.microsoft.com/office/drawing/2014/main" id="{C973F700-6698-0BD6-6712-8E0ACACFBFD6}"/>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62"/>
          <p:cNvSpPr txBox="1"/>
          <p:nvPr/>
        </p:nvSpPr>
        <p:spPr>
          <a:xfrm>
            <a:off x="777267" y="56300"/>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ADHD FOUNDATION</a:t>
            </a:r>
            <a:endParaRPr sz="4400" dirty="0"/>
          </a:p>
        </p:txBody>
      </p:sp>
      <p:sp>
        <p:nvSpPr>
          <p:cNvPr id="805" name="Google Shape;805;p62"/>
          <p:cNvSpPr txBox="1"/>
          <p:nvPr/>
        </p:nvSpPr>
        <p:spPr>
          <a:xfrm>
            <a:off x="777266" y="993182"/>
            <a:ext cx="7665884"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They </a:t>
            </a:r>
            <a:r>
              <a:rPr lang="en-US" sz="1800" b="0" i="0" u="none" strike="noStrike" cap="none" dirty="0">
                <a:solidFill>
                  <a:srgbClr val="000000"/>
                </a:solidFill>
                <a:latin typeface="Raleway" pitchFamily="2" charset="0"/>
                <a:ea typeface="Avenir"/>
                <a:cs typeface="Avenir"/>
                <a:sym typeface="Avenir"/>
              </a:rPr>
              <a:t>aim to foster social change by collaborating with various sectors to eliminate cultural and systemic barriers facing neurodiverse individuals in health, education, and employment.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organization commits to providing expert, multidisciplinary services throughout an individual's life and strives to be a model of integrated, innovative, and cost-effective service delivery.</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i="0" u="none" strike="noStrike" cap="none" dirty="0">
                <a:solidFill>
                  <a:srgbClr val="000000"/>
                </a:solidFill>
                <a:latin typeface="Raleway" pitchFamily="2" charset="0"/>
                <a:ea typeface="Avenir"/>
                <a:cs typeface="Avenir"/>
                <a:sym typeface="Avenir"/>
              </a:rPr>
              <a:t>With</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a strength-based, lifespan service for the 1 in 5 of us who live with ADHD, Autism, dyslexia, dyspraxia, Tourette’s syndrome, dyscalculia, dysgraphia, and related health concerns. and more.</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 / professional referral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0151 541 9020</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info@adhdfoundation.org.uk</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https://www.adhdfoundation.org.uk/</a:t>
            </a:r>
            <a:r>
              <a:rPr lang="en-US" sz="1800" b="0" i="0" u="none" strike="noStrike" cap="none"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806" name="Google Shape;806;p62"/>
          <p:cNvSpPr txBox="1"/>
          <p:nvPr/>
        </p:nvSpPr>
        <p:spPr>
          <a:xfrm>
            <a:off x="9433362" y="1075906"/>
            <a:ext cx="8559519" cy="79496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primary aim is to assist these individuals in finding and moving into new opportunities, which may include returning to education, securing employment, or obtaining training that can lead to job readiness. This support is crucial in helping young people overcome barriers that prevent them from participating in the mainstream opportunities available to their peers.</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By providing tailored guidance, resources, and encouragement, the organization seeks to empower these young individuals, enhancing their potential for future success and enabling them to contribute positively to society.</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Y</a:t>
            </a:r>
            <a:r>
              <a:rPr lang="en-US" sz="1800" b="0" i="0" u="none" strike="noStrike" cap="none" dirty="0">
                <a:solidFill>
                  <a:srgbClr val="000000"/>
                </a:solidFill>
                <a:latin typeface="Raleway" pitchFamily="2" charset="0"/>
                <a:ea typeface="Avenir"/>
                <a:cs typeface="Avenir"/>
                <a:sym typeface="Avenir"/>
              </a:rPr>
              <a:t>oung people aged 13-24 who are not in education, employment or training to help them move into new opportunities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Self-referral</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 </a:t>
            </a:r>
            <a:r>
              <a:rPr lang="en-US" sz="1800" b="0" i="0" u="none" strike="noStrike" cap="none" dirty="0">
                <a:solidFill>
                  <a:srgbClr val="000000"/>
                </a:solidFill>
                <a:latin typeface="Raleway" pitchFamily="2" charset="0"/>
                <a:ea typeface="Avenir"/>
                <a:cs typeface="Avenir"/>
                <a:sym typeface="Avenir"/>
              </a:rPr>
              <a:t>13-24 years old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Phone: </a:t>
            </a:r>
            <a:r>
              <a:rPr lang="en-US" sz="1800" b="0" i="0" u="none" strike="noStrike" cap="none" dirty="0">
                <a:solidFill>
                  <a:srgbClr val="000000"/>
                </a:solidFill>
                <a:latin typeface="Raleway" pitchFamily="2" charset="0"/>
                <a:ea typeface="Avenir"/>
                <a:cs typeface="Avenir"/>
                <a:sym typeface="Avenir"/>
              </a:rPr>
              <a:t>0800 0126 606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i="0" u="sng"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a</a:t>
            </a:r>
            <a:r>
              <a:rPr lang="en-US" sz="1800" u="sng"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dviser@careerconnect.org.uk</a:t>
            </a:r>
            <a:r>
              <a:rPr lang="en-US" sz="1800" u="sng" dirty="0">
                <a:solidFill>
                  <a:srgbClr val="0070C0"/>
                </a:solidFill>
                <a:latin typeface="Raleway" pitchFamily="2" charset="0"/>
                <a:ea typeface="Avenir"/>
                <a:cs typeface="Avenir"/>
                <a:sym typeface="Avenir"/>
              </a:rPr>
              <a:t>  </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sym typeface="Avenir"/>
              </a:rPr>
              <a:t>Website: </a:t>
            </a:r>
            <a:r>
              <a:rPr lang="en-US" sz="1800" u="sng"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https://careerconnect.org.uk/services/#engaging-young-people</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a:p>
            <a:pPr marL="0" marR="0" lvl="0" indent="0" algn="l" rtl="0">
              <a:lnSpc>
                <a:spcPct val="170038"/>
              </a:lnSpc>
              <a:spcBef>
                <a:spcPts val="0"/>
              </a:spcBef>
              <a:spcAft>
                <a:spcPts val="0"/>
              </a:spcAft>
              <a:buNone/>
            </a:pPr>
            <a:endParaRPr sz="1799" b="0" i="0" u="sng" strike="noStrike" cap="none" dirty="0">
              <a:solidFill>
                <a:srgbClr val="000000"/>
              </a:solidFill>
              <a:latin typeface="Avenir"/>
              <a:ea typeface="Avenir"/>
              <a:cs typeface="Avenir"/>
              <a:sym typeface="Avenir"/>
              <a:hlinkClick r:id="rId5">
                <a:extLst>
                  <a:ext uri="{A12FA001-AC4F-418D-AE19-62706E023703}">
                    <ahyp:hlinkClr xmlns:ahyp="http://schemas.microsoft.com/office/drawing/2018/hyperlinkcolor" val="tx"/>
                  </a:ext>
                </a:extLst>
              </a:hlinkClick>
            </a:endParaRPr>
          </a:p>
        </p:txBody>
      </p:sp>
      <p:sp>
        <p:nvSpPr>
          <p:cNvPr id="807" name="Google Shape;807;p62"/>
          <p:cNvSpPr txBox="1"/>
          <p:nvPr/>
        </p:nvSpPr>
        <p:spPr>
          <a:xfrm>
            <a:off x="9395433" y="41885"/>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CONNECTIONS</a:t>
            </a:r>
            <a:endParaRPr sz="4400" dirty="0"/>
          </a:p>
        </p:txBody>
      </p:sp>
      <p:sp>
        <p:nvSpPr>
          <p:cNvPr id="808" name="Google Shape;808;p62"/>
          <p:cNvSpPr/>
          <p:nvPr/>
        </p:nvSpPr>
        <p:spPr>
          <a:xfrm>
            <a:off x="16576494" y="9370852"/>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grpSp>
        <p:nvGrpSpPr>
          <p:cNvPr id="809" name="Google Shape;809;p62"/>
          <p:cNvGrpSpPr/>
          <p:nvPr/>
        </p:nvGrpSpPr>
        <p:grpSpPr>
          <a:xfrm>
            <a:off x="-19050" y="0"/>
            <a:ext cx="715372" cy="10286147"/>
            <a:chOff x="0" y="0"/>
            <a:chExt cx="953830" cy="19507200"/>
          </a:xfrm>
        </p:grpSpPr>
        <p:sp>
          <p:nvSpPr>
            <p:cNvPr id="810" name="Google Shape;810;p6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811" name="Google Shape;811;p6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812" name="Google Shape;812;p6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813" name="Google Shape;813;p62"/>
            <p:cNvSpPr txBox="1"/>
            <p:nvPr/>
          </p:nvSpPr>
          <p:spPr>
            <a:xfrm rot="5400000">
              <a:off x="-3842133" y="13719239"/>
              <a:ext cx="8672700" cy="91922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grpSp>
        <p:nvGrpSpPr>
          <p:cNvPr id="814" name="Google Shape;814;p62"/>
          <p:cNvGrpSpPr/>
          <p:nvPr/>
        </p:nvGrpSpPr>
        <p:grpSpPr>
          <a:xfrm rot="10800000">
            <a:off x="8559106" y="-1"/>
            <a:ext cx="616925" cy="10286147"/>
            <a:chOff x="0" y="0"/>
            <a:chExt cx="822567" cy="19507200"/>
          </a:xfrm>
        </p:grpSpPr>
        <p:sp>
          <p:nvSpPr>
            <p:cNvPr id="815" name="Google Shape;815;p6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816" name="Google Shape;816;p6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817" name="Google Shape;817;p6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818" name="Google Shape;818;p62"/>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pic>
        <p:nvPicPr>
          <p:cNvPr id="819" name="Google Shape;819;p62"/>
          <p:cNvPicPr preferRelativeResize="0"/>
          <p:nvPr/>
        </p:nvPicPr>
        <p:blipFill>
          <a:blip r:embed="rId10">
            <a:alphaModFix/>
          </a:blip>
          <a:stretch>
            <a:fillRect/>
          </a:stretch>
        </p:blipFill>
        <p:spPr>
          <a:xfrm>
            <a:off x="573831" y="9077607"/>
            <a:ext cx="1752600" cy="1008125"/>
          </a:xfrm>
          <a:prstGeom prst="rect">
            <a:avLst/>
          </a:prstGeom>
          <a:noFill/>
          <a:ln>
            <a:noFill/>
          </a:ln>
        </p:spPr>
      </p:pic>
      <p:pic>
        <p:nvPicPr>
          <p:cNvPr id="820" name="Google Shape;820;p62"/>
          <p:cNvPicPr preferRelativeResize="0"/>
          <p:nvPr/>
        </p:nvPicPr>
        <p:blipFill>
          <a:blip r:embed="rId11">
            <a:alphaModFix/>
          </a:blip>
          <a:stretch>
            <a:fillRect/>
          </a:stretch>
        </p:blipFill>
        <p:spPr>
          <a:xfrm>
            <a:off x="9362918" y="9191101"/>
            <a:ext cx="1752586" cy="1008125"/>
          </a:xfrm>
          <a:prstGeom prst="rect">
            <a:avLst/>
          </a:prstGeom>
          <a:noFill/>
          <a:ln>
            <a:noFill/>
          </a:ln>
        </p:spPr>
      </p:pic>
      <p:sp>
        <p:nvSpPr>
          <p:cNvPr id="3" name="Botón de acción: ir a inicio 2">
            <a:hlinkClick r:id="rId12" action="ppaction://hlinksldjump" highlightClick="1"/>
            <a:extLst>
              <a:ext uri="{FF2B5EF4-FFF2-40B4-BE49-F238E27FC236}">
                <a16:creationId xmlns:a16="http://schemas.microsoft.com/office/drawing/2014/main" id="{83EF5CBA-3B66-C54A-1141-2C6813FBEDB6}"/>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63"/>
          <p:cNvSpPr txBox="1"/>
          <p:nvPr/>
        </p:nvSpPr>
        <p:spPr>
          <a:xfrm>
            <a:off x="714375" y="135194"/>
            <a:ext cx="6715125"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BEREAVEMENT SERVICE</a:t>
            </a:r>
            <a:endParaRPr sz="4400" dirty="0"/>
          </a:p>
        </p:txBody>
      </p:sp>
      <p:sp>
        <p:nvSpPr>
          <p:cNvPr id="826" name="Google Shape;826;p63"/>
          <p:cNvSpPr txBox="1"/>
          <p:nvPr/>
        </p:nvSpPr>
        <p:spPr>
          <a:xfrm>
            <a:off x="747782" y="1753672"/>
            <a:ext cx="7951659" cy="706347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Oldham Bereavement Support Service is a registered charity. With a team of trained volunteers who visit bereaved people in their own homes or by appointment at our center.</a:t>
            </a:r>
          </a:p>
          <a:p>
            <a:pPr marL="0" marR="0" lvl="0" indent="0" algn="just" rtl="0">
              <a:lnSpc>
                <a:spcPct val="150000"/>
              </a:lnSpc>
              <a:spcBef>
                <a:spcPts val="0"/>
              </a:spcBef>
              <a:spcAft>
                <a:spcPts val="0"/>
              </a:spcAft>
              <a:buNone/>
            </a:pPr>
            <a:endParaRPr sz="1800" dirty="0">
              <a:latin typeface="Raleway" pitchFamily="2" charset="0"/>
            </a:endParaRPr>
          </a:p>
          <a:p>
            <a:pPr algn="just">
              <a:lnSpc>
                <a:spcPct val="150000"/>
              </a:lnSpc>
            </a:pPr>
            <a:r>
              <a:rPr lang="en-US" sz="1800" b="0" i="0" u="none" strike="noStrike" cap="none" dirty="0">
                <a:solidFill>
                  <a:srgbClr val="000000"/>
                </a:solidFill>
                <a:latin typeface="Raleway" pitchFamily="2" charset="0"/>
                <a:ea typeface="Avenir"/>
                <a:cs typeface="Avenir"/>
                <a:sym typeface="Avenir"/>
              </a:rPr>
              <a:t>Their qualified counsellors who specialize in child grief, one to one confidential and supportive relationship to those who have suffered a loss.</a:t>
            </a:r>
          </a:p>
          <a:p>
            <a:pPr algn="just">
              <a:lnSpc>
                <a:spcPct val="150000"/>
              </a:lnSpc>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Provide ongoing support to children &amp; young people from the age of 6.</a:t>
            </a:r>
            <a:r>
              <a:rPr lang="en-US" sz="1800" dirty="0">
                <a:latin typeface="Raleway" pitchFamily="2" charset="0"/>
                <a:ea typeface="Avenir"/>
                <a:cs typeface="Avenir"/>
                <a:sym typeface="Avenir"/>
              </a:rPr>
              <a:t>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6-18 years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Accepted from any source and self referral is welcomed.</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 </a:t>
            </a:r>
            <a:r>
              <a:rPr lang="en-US" sz="1800" b="0" i="0" u="none" strike="noStrike" cap="none" dirty="0">
                <a:solidFill>
                  <a:srgbClr val="000000"/>
                </a:solidFill>
                <a:latin typeface="Raleway" pitchFamily="2" charset="0"/>
                <a:ea typeface="Avenir"/>
                <a:cs typeface="Avenir"/>
                <a:sym typeface="Avenir"/>
              </a:rPr>
              <a:t>The Whiteside Centre Oak View Royal Oldham Hospital Rochdale Road Oldham OL1 2JH.</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0161 627 8207</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oldhambereavement@hotmail.co.uk</a:t>
            </a:r>
            <a:r>
              <a:rPr lang="en-US" sz="1800"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https://oldhambereavement.webs.com/</a:t>
            </a:r>
            <a:endParaRPr sz="1800" dirty="0">
              <a:solidFill>
                <a:srgbClr val="0070C0"/>
              </a:solidFill>
              <a:latin typeface="Raleway" pitchFamily="2" charset="0"/>
            </a:endParaRPr>
          </a:p>
        </p:txBody>
      </p:sp>
      <p:sp>
        <p:nvSpPr>
          <p:cNvPr id="827" name="Google Shape;827;p63"/>
          <p:cNvSpPr txBox="1"/>
          <p:nvPr/>
        </p:nvSpPr>
        <p:spPr>
          <a:xfrm>
            <a:off x="9787527" y="1692543"/>
            <a:ext cx="8108454" cy="664797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Bereavement counselling service works with children, adolescents (up to age 18 years) and their parents in Oldham.</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Offer a one to one confidential and supportive relationship to those who have suffered a loss no matter how long ago, giving the bereaved person the opportunity to use such support to talk through and express their grief while trying to understand and come to terms with their loss.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b="0" i="0" u="none" strike="noStrike" cap="none" dirty="0">
                <a:solidFill>
                  <a:srgbClr val="000000"/>
                </a:solidFill>
                <a:latin typeface="Raleway" pitchFamily="2" charset="0"/>
                <a:ea typeface="Avenir"/>
                <a:cs typeface="Avenir"/>
                <a:sym typeface="Avenir"/>
              </a:rPr>
              <a:t>Up to 18 years old and parents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Phone: </a:t>
            </a:r>
            <a:r>
              <a:rPr lang="en-US" sz="1800" b="0" i="0" u="none" strike="noStrike" cap="none" dirty="0">
                <a:solidFill>
                  <a:srgbClr val="000000"/>
                </a:solidFill>
                <a:latin typeface="Raleway" pitchFamily="2" charset="0"/>
                <a:ea typeface="Avenir"/>
                <a:cs typeface="Avenir"/>
                <a:sym typeface="Avenir"/>
              </a:rPr>
              <a:t>0161 834 6069</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info@gaddum.co.uk </a:t>
            </a:r>
            <a:r>
              <a:rPr lang="en-US" sz="1800" b="0"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oldhambereavement@hotmail.co.uk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https://directory.childbereavementuk.org/organisation/oldham-bereavement-support-service/</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828" name="Google Shape;828;p63"/>
          <p:cNvSpPr txBox="1"/>
          <p:nvPr/>
        </p:nvSpPr>
        <p:spPr>
          <a:xfrm>
            <a:off x="9818822" y="77842"/>
            <a:ext cx="7253867"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BEREAVEMENT SUPPORT SERVICE</a:t>
            </a:r>
            <a:endParaRPr sz="4400" dirty="0"/>
          </a:p>
        </p:txBody>
      </p:sp>
      <p:sp>
        <p:nvSpPr>
          <p:cNvPr id="829" name="Google Shape;829;p63"/>
          <p:cNvSpPr/>
          <p:nvPr/>
        </p:nvSpPr>
        <p:spPr>
          <a:xfrm>
            <a:off x="16729907" y="9438754"/>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grpSp>
        <p:nvGrpSpPr>
          <p:cNvPr id="830" name="Google Shape;830;p63"/>
          <p:cNvGrpSpPr/>
          <p:nvPr/>
        </p:nvGrpSpPr>
        <p:grpSpPr>
          <a:xfrm rot="10800000">
            <a:off x="8950669" y="-1"/>
            <a:ext cx="616925" cy="10286147"/>
            <a:chOff x="0" y="0"/>
            <a:chExt cx="822567" cy="19507200"/>
          </a:xfrm>
        </p:grpSpPr>
        <p:sp>
          <p:nvSpPr>
            <p:cNvPr id="831" name="Google Shape;831;p63"/>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832" name="Google Shape;832;p63"/>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833" name="Google Shape;833;p63"/>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834" name="Google Shape;834;p63"/>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grpSp>
        <p:nvGrpSpPr>
          <p:cNvPr id="835" name="Google Shape;835;p63"/>
          <p:cNvGrpSpPr/>
          <p:nvPr/>
        </p:nvGrpSpPr>
        <p:grpSpPr>
          <a:xfrm>
            <a:off x="-19050" y="0"/>
            <a:ext cx="616925" cy="10286147"/>
            <a:chOff x="0" y="0"/>
            <a:chExt cx="822567" cy="19507200"/>
          </a:xfrm>
        </p:grpSpPr>
        <p:sp>
          <p:nvSpPr>
            <p:cNvPr id="836" name="Google Shape;836;p63"/>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837" name="Google Shape;837;p63"/>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838" name="Google Shape;838;p63"/>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839" name="Google Shape;839;p63"/>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840" name="Google Shape;840;p63"/>
          <p:cNvPicPr preferRelativeResize="0"/>
          <p:nvPr/>
        </p:nvPicPr>
        <p:blipFill>
          <a:blip r:embed="rId10">
            <a:alphaModFix/>
          </a:blip>
          <a:stretch>
            <a:fillRect/>
          </a:stretch>
        </p:blipFill>
        <p:spPr>
          <a:xfrm>
            <a:off x="9733849" y="9316973"/>
            <a:ext cx="2027693" cy="892185"/>
          </a:xfrm>
          <a:prstGeom prst="rect">
            <a:avLst/>
          </a:prstGeom>
          <a:noFill/>
          <a:ln>
            <a:noFill/>
          </a:ln>
        </p:spPr>
      </p:pic>
      <p:sp>
        <p:nvSpPr>
          <p:cNvPr id="3" name="Botón de acción: ir a inicio 2">
            <a:hlinkClick r:id="rId11" action="ppaction://hlinksldjump" highlightClick="1"/>
            <a:extLst>
              <a:ext uri="{FF2B5EF4-FFF2-40B4-BE49-F238E27FC236}">
                <a16:creationId xmlns:a16="http://schemas.microsoft.com/office/drawing/2014/main" id="{CC08D10D-0916-C730-246E-4A80DAB72767}"/>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64"/>
          <p:cNvSpPr txBox="1"/>
          <p:nvPr/>
        </p:nvSpPr>
        <p:spPr>
          <a:xfrm>
            <a:off x="687598" y="-45585"/>
            <a:ext cx="7437953" cy="1895904"/>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OLDHAM YOUNG CARERS SERVICE</a:t>
            </a:r>
            <a:endParaRPr sz="4400" dirty="0"/>
          </a:p>
        </p:txBody>
      </p:sp>
      <p:sp>
        <p:nvSpPr>
          <p:cNvPr id="846" name="Google Shape;846;p64"/>
          <p:cNvSpPr txBox="1"/>
          <p:nvPr/>
        </p:nvSpPr>
        <p:spPr>
          <a:xfrm>
            <a:off x="708874" y="1702801"/>
            <a:ext cx="7506440"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support young carers by promoting positive wellbeing through a variety of activities, workshops, and respite. Working with school staff and other professionals, they aim to ensure Young Carers have access to the support they need and know they are not alone. </a:t>
            </a:r>
            <a:r>
              <a:rPr lang="en-US" sz="1800" dirty="0">
                <a:latin typeface="Raleway" pitchFamily="2" charset="0"/>
                <a:ea typeface="Avenir"/>
              </a:rPr>
              <a:t>Their </a:t>
            </a:r>
            <a:r>
              <a:rPr lang="en-US" sz="1800" b="0" i="0" u="none" strike="noStrike" cap="none" dirty="0">
                <a:solidFill>
                  <a:srgbClr val="000000"/>
                </a:solidFill>
                <a:latin typeface="Raleway" pitchFamily="2" charset="0"/>
                <a:ea typeface="Avenir"/>
                <a:cs typeface="Avenir"/>
                <a:sym typeface="Avenir"/>
              </a:rPr>
              <a:t>offer includes a range of short-term interventions including signposting, one-to-one support, in school support and workshops.</a:t>
            </a:r>
          </a:p>
          <a:p>
            <a:pPr marL="0" marR="0" lvl="0" indent="0" algn="just" rtl="0">
              <a:lnSpc>
                <a:spcPct val="150000"/>
              </a:lnSpc>
              <a:spcBef>
                <a:spcPts val="0"/>
              </a:spcBef>
              <a:spcAft>
                <a:spcPts val="0"/>
              </a:spcAft>
              <a:buNone/>
            </a:pP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upport for young carers in the Oldham Borough and make sure they get the same opportunities in life, as those who don’t have to care for someone. Their main priorities are to reduce social isolation and improve their positive mental and physical health and well-being.</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b="0" i="0" u="none" strike="noStrike" cap="none" dirty="0">
                <a:solidFill>
                  <a:srgbClr val="000000"/>
                </a:solidFill>
                <a:latin typeface="Raleway" pitchFamily="2" charset="0"/>
                <a:ea typeface="Avenir"/>
                <a:cs typeface="Avenir"/>
                <a:sym typeface="Avenir"/>
              </a:rPr>
              <a:t>8-18 years old</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0161 621 9400</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info@positive-steps.org.uk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https://positive-steps.org.uk/services/young-carers/</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847" name="Google Shape;847;p64"/>
          <p:cNvSpPr/>
          <p:nvPr/>
        </p:nvSpPr>
        <p:spPr>
          <a:xfrm>
            <a:off x="16660741" y="9392142"/>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5">
              <a:alphaModFix/>
            </a:blip>
            <a:stretch>
              <a:fillRect l="-2384" r="-2383"/>
            </a:stretch>
          </a:blipFill>
          <a:ln>
            <a:noFill/>
          </a:ln>
        </p:spPr>
        <p:txBody>
          <a:bodyPr/>
          <a:lstStyle/>
          <a:p>
            <a:endParaRPr lang="en-US"/>
          </a:p>
        </p:txBody>
      </p:sp>
      <p:grpSp>
        <p:nvGrpSpPr>
          <p:cNvPr id="848" name="Google Shape;848;p64"/>
          <p:cNvGrpSpPr/>
          <p:nvPr/>
        </p:nvGrpSpPr>
        <p:grpSpPr>
          <a:xfrm>
            <a:off x="-19050" y="0"/>
            <a:ext cx="616925" cy="10286147"/>
            <a:chOff x="0" y="0"/>
            <a:chExt cx="822567" cy="19507200"/>
          </a:xfrm>
        </p:grpSpPr>
        <p:sp>
          <p:nvSpPr>
            <p:cNvPr id="849" name="Google Shape;849;p64"/>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850" name="Google Shape;850;p64"/>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851" name="Google Shape;851;p64"/>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852" name="Google Shape;852;p64"/>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853" name="Google Shape;853;p64"/>
          <p:cNvPicPr preferRelativeResize="0"/>
          <p:nvPr/>
        </p:nvPicPr>
        <p:blipFill>
          <a:blip r:embed="rId8">
            <a:alphaModFix/>
          </a:blip>
          <a:stretch>
            <a:fillRect/>
          </a:stretch>
        </p:blipFill>
        <p:spPr>
          <a:xfrm>
            <a:off x="672279" y="9092535"/>
            <a:ext cx="2895600" cy="1047750"/>
          </a:xfrm>
          <a:prstGeom prst="rect">
            <a:avLst/>
          </a:prstGeom>
          <a:noFill/>
          <a:ln>
            <a:noFill/>
          </a:ln>
        </p:spPr>
      </p:pic>
      <p:sp>
        <p:nvSpPr>
          <p:cNvPr id="3" name="Botón de acción: ir a inicio 2">
            <a:hlinkClick r:id="rId9" action="ppaction://hlinksldjump" highlightClick="1"/>
            <a:extLst>
              <a:ext uri="{FF2B5EF4-FFF2-40B4-BE49-F238E27FC236}">
                <a16:creationId xmlns:a16="http://schemas.microsoft.com/office/drawing/2014/main" id="{47472B75-09EA-1591-73F8-9B5B9AB79D2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oogle Shape;830;p63">
            <a:extLst>
              <a:ext uri="{FF2B5EF4-FFF2-40B4-BE49-F238E27FC236}">
                <a16:creationId xmlns:a16="http://schemas.microsoft.com/office/drawing/2014/main" id="{A7772A6E-F59F-9B2A-B30D-769D6344DF5E}"/>
              </a:ext>
            </a:extLst>
          </p:cNvPr>
          <p:cNvGrpSpPr/>
          <p:nvPr/>
        </p:nvGrpSpPr>
        <p:grpSpPr>
          <a:xfrm rot="10800000">
            <a:off x="8326313" y="-1"/>
            <a:ext cx="616925" cy="10286147"/>
            <a:chOff x="0" y="0"/>
            <a:chExt cx="822567" cy="19507200"/>
          </a:xfrm>
        </p:grpSpPr>
        <p:sp>
          <p:nvSpPr>
            <p:cNvPr id="4" name="Google Shape;831;p63">
              <a:extLst>
                <a:ext uri="{FF2B5EF4-FFF2-40B4-BE49-F238E27FC236}">
                  <a16:creationId xmlns:a16="http://schemas.microsoft.com/office/drawing/2014/main" id="{CAF40388-BBE9-1718-35F0-D62529996E2C}"/>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5" name="Google Shape;832;p63">
              <a:extLst>
                <a:ext uri="{FF2B5EF4-FFF2-40B4-BE49-F238E27FC236}">
                  <a16:creationId xmlns:a16="http://schemas.microsoft.com/office/drawing/2014/main" id="{D6DC0253-0435-8267-0C97-9B931AF95CB8}"/>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6" name="Google Shape;833;p63">
              <a:extLst>
                <a:ext uri="{FF2B5EF4-FFF2-40B4-BE49-F238E27FC236}">
                  <a16:creationId xmlns:a16="http://schemas.microsoft.com/office/drawing/2014/main" id="{DC3AB787-C756-6308-4A2F-40255A8CC980}"/>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7" name="Google Shape;834;p63">
              <a:extLst>
                <a:ext uri="{FF2B5EF4-FFF2-40B4-BE49-F238E27FC236}">
                  <a16:creationId xmlns:a16="http://schemas.microsoft.com/office/drawing/2014/main" id="{8CBFEB61-D81D-BF96-57A2-95E0C1BB0B2C}"/>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8" name="Google Shape;845;p64">
            <a:extLst>
              <a:ext uri="{FF2B5EF4-FFF2-40B4-BE49-F238E27FC236}">
                <a16:creationId xmlns:a16="http://schemas.microsoft.com/office/drawing/2014/main" id="{2C0919D4-CA88-3FC6-29B4-3B0CE0DBBDC6}"/>
              </a:ext>
            </a:extLst>
          </p:cNvPr>
          <p:cNvSpPr txBox="1"/>
          <p:nvPr/>
        </p:nvSpPr>
        <p:spPr>
          <a:xfrm>
            <a:off x="9075928" y="15354"/>
            <a:ext cx="811530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dirty="0">
                <a:solidFill>
                  <a:srgbClr val="2289B8"/>
                </a:solidFill>
                <a:latin typeface="Raleway Black"/>
                <a:sym typeface="Raleway Black"/>
              </a:rPr>
              <a:t>EARLY BREAK</a:t>
            </a:r>
            <a:endParaRPr sz="4400" dirty="0"/>
          </a:p>
        </p:txBody>
      </p:sp>
      <p:sp>
        <p:nvSpPr>
          <p:cNvPr id="9" name="Google Shape;846;p64">
            <a:extLst>
              <a:ext uri="{FF2B5EF4-FFF2-40B4-BE49-F238E27FC236}">
                <a16:creationId xmlns:a16="http://schemas.microsoft.com/office/drawing/2014/main" id="{301FD3F8-4605-4DEB-FA72-EE4CB2A9C0EB}"/>
              </a:ext>
            </a:extLst>
          </p:cNvPr>
          <p:cNvSpPr txBox="1"/>
          <p:nvPr/>
        </p:nvSpPr>
        <p:spPr>
          <a:xfrm>
            <a:off x="9144000" y="963306"/>
            <a:ext cx="8933129" cy="830996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Early Break’s work is rooted in ‘person-</a:t>
            </a:r>
            <a:r>
              <a:rPr lang="en-US" sz="1800" dirty="0" err="1">
                <a:latin typeface="Raleway" pitchFamily="2" charset="0"/>
                <a:ea typeface="Avenir"/>
                <a:cs typeface="Avenir"/>
                <a:sym typeface="Avenir"/>
              </a:rPr>
              <a:t>centred</a:t>
            </a:r>
            <a:r>
              <a:rPr lang="en-US" sz="1800" dirty="0">
                <a:latin typeface="Raleway" pitchFamily="2" charset="0"/>
                <a:ea typeface="Avenir"/>
                <a:cs typeface="Avenir"/>
                <a:sym typeface="Avenir"/>
              </a:rPr>
              <a:t>’ theory. What this means is that the young people and families are at the </a:t>
            </a:r>
            <a:r>
              <a:rPr lang="en-US" sz="1800" dirty="0" err="1">
                <a:latin typeface="Raleway" pitchFamily="2" charset="0"/>
                <a:ea typeface="Avenir"/>
                <a:cs typeface="Avenir"/>
                <a:sym typeface="Avenir"/>
              </a:rPr>
              <a:t>centre</a:t>
            </a:r>
            <a:r>
              <a:rPr lang="en-US" sz="1800" dirty="0">
                <a:latin typeface="Raleway" pitchFamily="2" charset="0"/>
                <a:ea typeface="Avenir"/>
                <a:cs typeface="Avenir"/>
                <a:sym typeface="Avenir"/>
              </a:rPr>
              <a:t> of everything they do. Each young person sets their own goals and targets, and the role of their individual worker is that they support them to achieve these goals.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 services includes sexual health/substance use service, holding families </a:t>
            </a:r>
            <a:r>
              <a:rPr lang="en-US" sz="1800" dirty="0" err="1">
                <a:latin typeface="Raleway" pitchFamily="2" charset="0"/>
                <a:ea typeface="Avenir"/>
                <a:cs typeface="Avenir"/>
                <a:sym typeface="Avenir"/>
              </a:rPr>
              <a:t>programme</a:t>
            </a:r>
            <a:r>
              <a:rPr lang="en-US" sz="1800" dirty="0">
                <a:latin typeface="Raleway" pitchFamily="2" charset="0"/>
                <a:ea typeface="Avenir"/>
                <a:cs typeface="Avenir"/>
                <a:sym typeface="Avenir"/>
              </a:rPr>
              <a:t> (provides whole family support for children and family members or carers affected by parental substance use), ‘emotional health &amp; wellbeing’ groups, ‘fresh start’ anti-bullying project, bereavement and loss counselling, advocacy, outreach workers, mentoring, helpline, closing the gap, peer support  and more.</a:t>
            </a:r>
          </a:p>
          <a:p>
            <a:pPr marL="0" marR="0" lvl="0" indent="0" algn="just" rtl="0">
              <a:lnSpc>
                <a:spcPct val="150000"/>
              </a:lnSpc>
              <a:spcBef>
                <a:spcPts val="0"/>
              </a:spcBef>
              <a:spcAft>
                <a:spcPts val="0"/>
              </a:spcAft>
              <a:buNone/>
            </a:pP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i="0" u="none" strike="noStrike" cap="none" dirty="0">
                <a:solidFill>
                  <a:srgbClr val="000000"/>
                </a:solidFill>
                <a:latin typeface="Raleway" pitchFamily="2" charset="0"/>
                <a:ea typeface="Avenir"/>
                <a:cs typeface="Avenir"/>
                <a:sym typeface="Avenir"/>
              </a:rPr>
              <a:t>Su</a:t>
            </a:r>
            <a:r>
              <a:rPr lang="en-US" sz="1800" b="0" i="0" u="none" strike="noStrike" cap="none" dirty="0">
                <a:solidFill>
                  <a:srgbClr val="000000"/>
                </a:solidFill>
                <a:latin typeface="Raleway" pitchFamily="2" charset="0"/>
                <a:ea typeface="Avenir"/>
                <a:cs typeface="Avenir"/>
                <a:sym typeface="Avenir"/>
              </a:rPr>
              <a:t>pport to accomplish the set goals for each Young person and their families</a:t>
            </a:r>
            <a:r>
              <a:rPr lang="en-US" sz="1800" dirty="0">
                <a:latin typeface="Raleway" pitchFamily="2" charset="0"/>
                <a:ea typeface="Avenir"/>
                <a:cs typeface="Avenir"/>
                <a:sym typeface="Avenir"/>
              </a:rPr>
              <a:t>. </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i="0" u="none" strike="noStrike" cap="none" dirty="0">
                <a:solidFill>
                  <a:srgbClr val="000000"/>
                </a:solidFill>
                <a:latin typeface="Raleway" pitchFamily="2" charset="0"/>
                <a:ea typeface="Avenir"/>
                <a:cs typeface="Avenir"/>
                <a:sym typeface="Avenir"/>
              </a:rPr>
              <a:t>Y</a:t>
            </a:r>
            <a:r>
              <a:rPr lang="en-US" sz="1800" dirty="0">
                <a:latin typeface="Raleway" pitchFamily="2" charset="0"/>
                <a:ea typeface="Avenir"/>
                <a:cs typeface="Avenir"/>
                <a:sym typeface="Avenir"/>
              </a:rPr>
              <a:t>oung people, families and carers.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Website form </a:t>
            </a:r>
            <a:r>
              <a:rPr lang="en-US" sz="1800" b="0" i="0" u="none" strike="noStrike" cap="none" dirty="0">
                <a:solidFill>
                  <a:srgbClr val="0070C0"/>
                </a:solidFill>
                <a:latin typeface="Raleway" pitchFamily="2" charset="0"/>
                <a:ea typeface="Avenir"/>
                <a:cs typeface="Avenir"/>
                <a:sym typeface="Avenir"/>
                <a:hlinkClick r:id="rId10">
                  <a:extLst>
                    <a:ext uri="{A12FA001-AC4F-418D-AE19-62706E023703}">
                      <ahyp:hlinkClr xmlns:ahyp="http://schemas.microsoft.com/office/drawing/2018/hyperlinkcolor" val="tx"/>
                    </a:ext>
                  </a:extLst>
                </a:hlinkClick>
              </a:rPr>
              <a:t>https://earlybreak.co.uk/referrals/</a:t>
            </a:r>
            <a:r>
              <a:rPr lang="en-US" sz="1800" b="0" i="0" u="none" strike="noStrike" cap="none" dirty="0">
                <a:solidFill>
                  <a:srgbClr val="0070C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or send the referral form to </a:t>
            </a:r>
            <a:r>
              <a:rPr lang="en-US" sz="1800" b="0" i="0" u="none" strike="noStrike" cap="none" dirty="0">
                <a:solidFill>
                  <a:srgbClr val="0070C0"/>
                </a:solidFill>
                <a:latin typeface="Raleway" pitchFamily="2" charset="0"/>
                <a:ea typeface="Avenir"/>
                <a:cs typeface="Avenir"/>
                <a:sym typeface="Avenir"/>
                <a:hlinkClick r:id="rId11">
                  <a:extLst>
                    <a:ext uri="{A12FA001-AC4F-418D-AE19-62706E023703}">
                      <ahyp:hlinkClr xmlns:ahyp="http://schemas.microsoft.com/office/drawing/2018/hyperlinkcolor" val="tx"/>
                    </a:ext>
                  </a:extLst>
                </a:hlinkClick>
              </a:rPr>
              <a:t>info@earlybreak.co.uk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sym typeface="Avenir"/>
              </a:rPr>
              <a:t>Contact: </a:t>
            </a:r>
            <a:r>
              <a:rPr lang="en-US" sz="1800" dirty="0">
                <a:solidFill>
                  <a:srgbClr val="0070C0"/>
                </a:solidFill>
                <a:latin typeface="Raleway" pitchFamily="2" charset="0"/>
                <a:ea typeface="Avenir"/>
                <a:sym typeface="Avenir"/>
                <a:hlinkClick r:id="rId12">
                  <a:extLst>
                    <a:ext uri="{A12FA001-AC4F-418D-AE19-62706E023703}">
                      <ahyp:hlinkClr xmlns:ahyp="http://schemas.microsoft.com/office/drawing/2018/hyperlinkcolor" val="tx"/>
                    </a:ext>
                  </a:extLst>
                </a:hlinkClick>
              </a:rPr>
              <a:t>https://earlybreak.co.uk/contact/</a:t>
            </a:r>
            <a:r>
              <a:rPr lang="en-US" sz="1800" dirty="0">
                <a:solidFill>
                  <a:srgbClr val="0070C0"/>
                </a:solidFill>
                <a:latin typeface="Raleway" pitchFamily="2" charset="0"/>
                <a:ea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13">
                  <a:extLst>
                    <a:ext uri="{A12FA001-AC4F-418D-AE19-62706E023703}">
                      <ahyp:hlinkClr xmlns:ahyp="http://schemas.microsoft.com/office/drawing/2018/hyperlinkcolor" val="tx"/>
                    </a:ext>
                  </a:extLst>
                </a:hlinkClick>
              </a:rPr>
              <a:t>https://earlybreak.co.uk/what-we-do/early-break-core-services/</a:t>
            </a:r>
            <a:r>
              <a:rPr lang="en-US" sz="1800" b="0" i="0" u="sng" strike="noStrike" cap="none"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pic>
        <p:nvPicPr>
          <p:cNvPr id="12" name="Imagen 11">
            <a:extLst>
              <a:ext uri="{FF2B5EF4-FFF2-40B4-BE49-F238E27FC236}">
                <a16:creationId xmlns:a16="http://schemas.microsoft.com/office/drawing/2014/main" id="{37C443EC-2040-F91D-7CF0-B38A7A9C4CB3}"/>
              </a:ext>
            </a:extLst>
          </p:cNvPr>
          <p:cNvPicPr>
            <a:picLocks noChangeAspect="1"/>
          </p:cNvPicPr>
          <p:nvPr/>
        </p:nvPicPr>
        <p:blipFill>
          <a:blip r:embed="rId14"/>
          <a:stretch>
            <a:fillRect/>
          </a:stretch>
        </p:blipFill>
        <p:spPr>
          <a:xfrm>
            <a:off x="9494533" y="9392142"/>
            <a:ext cx="1416388" cy="64685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2d2044ebba6_5_0"/>
          <p:cNvSpPr txBox="1"/>
          <p:nvPr/>
        </p:nvSpPr>
        <p:spPr>
          <a:xfrm>
            <a:off x="730364" y="102492"/>
            <a:ext cx="8115300" cy="677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4400" dirty="0">
                <a:solidFill>
                  <a:srgbClr val="2289B8"/>
                </a:solidFill>
                <a:latin typeface="Raleway Black"/>
                <a:ea typeface="Raleway Black"/>
                <a:cs typeface="Raleway Black"/>
                <a:sym typeface="Raleway Black"/>
              </a:rPr>
              <a:t>YOUTH JUSTICE SERVICE</a:t>
            </a:r>
            <a:endParaRPr sz="4400" dirty="0"/>
          </a:p>
        </p:txBody>
      </p:sp>
      <p:sp>
        <p:nvSpPr>
          <p:cNvPr id="838" name="Google Shape;838;g2d2044ebba6_5_0"/>
          <p:cNvSpPr txBox="1"/>
          <p:nvPr/>
        </p:nvSpPr>
        <p:spPr>
          <a:xfrm>
            <a:off x="730363" y="868175"/>
            <a:ext cx="7993423" cy="792216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Operated by an independent charitable trust under local authority contract, aims to reduce re-offending, minimize first-time criminal entries, and lower youth custody rates. It is committed to safeguarding youth, protecting the public, and assisting crime victims, with a foundational belief in rehabilitating young people into positive community members.</a:t>
            </a:r>
          </a:p>
          <a:p>
            <a:pPr marL="0" marR="0" lvl="0" indent="0" algn="just" rtl="0">
              <a:lnSpc>
                <a:spcPct val="150000"/>
              </a:lnSpc>
              <a:spcBef>
                <a:spcPts val="0"/>
              </a:spcBef>
              <a:spcAft>
                <a:spcPts val="0"/>
              </a:spcAft>
              <a:buNone/>
            </a:pP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b="1"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Offers young individuals aged 10-18 who are engaged with the criminal justice system post-court proceedings, at risk of criminal involvement, or have been victims of crime, aiming to guide them towards positive paths and away from future offenses.</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10</a:t>
            </a:r>
            <a:r>
              <a:rPr lang="en-US" sz="1800" b="0" i="0" u="none" strike="noStrike" cap="none" dirty="0">
                <a:solidFill>
                  <a:srgbClr val="000000"/>
                </a:solidFill>
                <a:latin typeface="Raleway" pitchFamily="2" charset="0"/>
                <a:ea typeface="Avenir"/>
                <a:cs typeface="Avenir"/>
                <a:sym typeface="Avenir"/>
              </a:rPr>
              <a:t>-18 years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Referral via professionals and self referral is welcomed.</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Telephone:  </a:t>
            </a:r>
            <a:r>
              <a:rPr lang="en-US" sz="1800" dirty="0">
                <a:latin typeface="Raleway" pitchFamily="2" charset="0"/>
                <a:ea typeface="Avenir"/>
                <a:cs typeface="Avenir"/>
                <a:sym typeface="Avenir"/>
              </a:rPr>
              <a:t>01616219292</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Email: </a:t>
            </a:r>
            <a:r>
              <a:rPr lang="en-US" sz="1800"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info@positive-steps.org.uk</a:t>
            </a:r>
            <a:endParaRPr lang="en-US" sz="1800"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Website:</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https://www.positive-steps.org.uk/services-for-children-and-young-people/youth-justice-service</a:t>
            </a:r>
            <a:endParaRPr sz="1800" dirty="0">
              <a:solidFill>
                <a:srgbClr val="0070C0"/>
              </a:solidFill>
              <a:latin typeface="Raleway" pitchFamily="2" charset="0"/>
              <a:ea typeface="Avenir"/>
              <a:cs typeface="Avenir"/>
              <a:sym typeface="Avenir"/>
            </a:endParaRPr>
          </a:p>
          <a:p>
            <a:pPr marL="0" marR="0" lvl="0" indent="0" algn="just" rtl="0">
              <a:lnSpc>
                <a:spcPct val="16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839" name="Google Shape;839;g2d2044ebba6_5_0"/>
          <p:cNvSpPr txBox="1"/>
          <p:nvPr/>
        </p:nvSpPr>
        <p:spPr>
          <a:xfrm>
            <a:off x="9700636" y="2344668"/>
            <a:ext cx="8307796" cy="6647974"/>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SzPts val="1100"/>
              <a:buNone/>
            </a:pPr>
            <a:r>
              <a:rPr lang="en-US" sz="1800" dirty="0">
                <a:latin typeface="Raleway" pitchFamily="2" charset="0"/>
                <a:ea typeface="Avenir"/>
                <a:cs typeface="Avenir"/>
                <a:sym typeface="Avenir"/>
              </a:rPr>
              <a:t>They provide an assessment prior to undertaking interventions alongside the child´s family. This is enhanced using specific behavior assessments, health assessments, and risk assessments. They also provide a package of training workshops for parents which cover behavior management and sleep management.</a:t>
            </a:r>
          </a:p>
          <a:p>
            <a:pPr marL="0" lvl="0" indent="0" algn="just" rtl="0">
              <a:lnSpc>
                <a:spcPct val="150000"/>
              </a:lnSpc>
              <a:spcBef>
                <a:spcPts val="0"/>
              </a:spcBef>
              <a:spcAft>
                <a:spcPts val="0"/>
              </a:spcAft>
              <a:buSzPts val="1100"/>
              <a:buNone/>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b="1"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S</a:t>
            </a:r>
            <a:r>
              <a:rPr lang="en-US" sz="1800" dirty="0">
                <a:latin typeface="Raleway" pitchFamily="2" charset="0"/>
                <a:ea typeface="Avenir"/>
                <a:cs typeface="Avenir"/>
                <a:sym typeface="Avenir"/>
              </a:rPr>
              <a:t>upport to other services around individual children, including advice on health, behavioral and care issues. They also provide parenting advice and family work.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dirty="0">
                <a:latin typeface="Raleway" pitchFamily="2" charset="0"/>
                <a:ea typeface="Avenir"/>
                <a:cs typeface="Avenir"/>
                <a:sym typeface="Avenir"/>
              </a:rPr>
              <a:t>All Age</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Telep</a:t>
            </a:r>
            <a:r>
              <a:rPr lang="en-US" sz="1800" b="1" i="0" u="none" strike="noStrike" cap="none" dirty="0">
                <a:solidFill>
                  <a:srgbClr val="000000"/>
                </a:solidFill>
                <a:latin typeface="Raleway" pitchFamily="2" charset="0"/>
                <a:ea typeface="Avenir"/>
                <a:cs typeface="Avenir"/>
                <a:sym typeface="Avenir"/>
              </a:rPr>
              <a:t>hone: </a:t>
            </a:r>
            <a:r>
              <a:rPr lang="en-US" sz="1800" b="0" i="0" u="none" strike="noStrike" cap="none" dirty="0">
                <a:solidFill>
                  <a:srgbClr val="000000"/>
                </a:solidFill>
                <a:latin typeface="Raleway" pitchFamily="2" charset="0"/>
                <a:ea typeface="Avenir"/>
                <a:cs typeface="Avenir"/>
                <a:sym typeface="Avenir"/>
              </a:rPr>
              <a:t>0161 770 3770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pcntr.oldhamchildrensldteamreferrals@nhs.net</a:t>
            </a:r>
            <a:r>
              <a:rPr lang="en-US" sz="1800" dirty="0">
                <a:solidFill>
                  <a:srgbClr val="0070C0"/>
                </a:solidFill>
                <a:latin typeface="Raleway" pitchFamily="2" charset="0"/>
                <a:ea typeface="Avenir"/>
                <a:cs typeface="Avenir"/>
                <a:sym typeface="Avenir"/>
              </a:rPr>
              <a:t>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none"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https://www.penninecare.nhs.uk/oldhamchildrensld </a:t>
            </a:r>
            <a:endParaRPr sz="1800" dirty="0">
              <a:solidFill>
                <a:srgbClr val="0070C0"/>
              </a:solidFill>
              <a:latin typeface="Raleway" pitchFamily="2" charset="0"/>
            </a:endParaRPr>
          </a:p>
        </p:txBody>
      </p:sp>
      <p:sp>
        <p:nvSpPr>
          <p:cNvPr id="840" name="Google Shape;840;g2d2044ebba6_5_0"/>
          <p:cNvSpPr txBox="1"/>
          <p:nvPr/>
        </p:nvSpPr>
        <p:spPr>
          <a:xfrm>
            <a:off x="9692875" y="46860"/>
            <a:ext cx="6537725" cy="2336024"/>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ea typeface="Raleway Black"/>
                <a:cs typeface="Raleway Black"/>
                <a:sym typeface="Raleway Black"/>
              </a:rPr>
              <a:t>OLDHAM CHILDREN'S LEARNING DISABILITIES TEAM</a:t>
            </a:r>
            <a:endParaRPr lang="en-US" sz="4400" dirty="0"/>
          </a:p>
        </p:txBody>
      </p:sp>
      <p:sp>
        <p:nvSpPr>
          <p:cNvPr id="841" name="Google Shape;841;g2d2044ebba6_5_0"/>
          <p:cNvSpPr/>
          <p:nvPr/>
        </p:nvSpPr>
        <p:spPr>
          <a:xfrm>
            <a:off x="16592044" y="9386197"/>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79" r="-2389"/>
            </a:stretch>
          </a:blipFill>
          <a:ln>
            <a:noFill/>
          </a:ln>
        </p:spPr>
        <p:txBody>
          <a:bodyPr/>
          <a:lstStyle/>
          <a:p>
            <a:endParaRPr lang="en-US"/>
          </a:p>
        </p:txBody>
      </p:sp>
      <p:grpSp>
        <p:nvGrpSpPr>
          <p:cNvPr id="842" name="Google Shape;842;g2d2044ebba6_5_0"/>
          <p:cNvGrpSpPr/>
          <p:nvPr/>
        </p:nvGrpSpPr>
        <p:grpSpPr>
          <a:xfrm rot="10800000">
            <a:off x="8903749" y="46877"/>
            <a:ext cx="616925" cy="10286147"/>
            <a:chOff x="0" y="0"/>
            <a:chExt cx="822567" cy="19507200"/>
          </a:xfrm>
        </p:grpSpPr>
        <p:sp>
          <p:nvSpPr>
            <p:cNvPr id="843" name="Google Shape;843;g2d2044ebba6_5_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844" name="Google Shape;844;g2d2044ebba6_5_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845" name="Google Shape;845;g2d2044ebba6_5_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846" name="Google Shape;846;g2d2044ebba6_5_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grpSp>
        <p:nvGrpSpPr>
          <p:cNvPr id="847" name="Google Shape;847;g2d2044ebba6_5_0"/>
          <p:cNvGrpSpPr/>
          <p:nvPr/>
        </p:nvGrpSpPr>
        <p:grpSpPr>
          <a:xfrm>
            <a:off x="-19050" y="0"/>
            <a:ext cx="616925" cy="10286147"/>
            <a:chOff x="0" y="0"/>
            <a:chExt cx="822567" cy="19507200"/>
          </a:xfrm>
        </p:grpSpPr>
        <p:sp>
          <p:nvSpPr>
            <p:cNvPr id="848" name="Google Shape;848;g2d2044ebba6_5_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849" name="Google Shape;849;g2d2044ebba6_5_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850" name="Google Shape;850;g2d2044ebba6_5_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851" name="Google Shape;851;g2d2044ebba6_5_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3" name="Imagen 2">
            <a:extLst>
              <a:ext uri="{FF2B5EF4-FFF2-40B4-BE49-F238E27FC236}">
                <a16:creationId xmlns:a16="http://schemas.microsoft.com/office/drawing/2014/main" id="{FD134B65-61C6-DC17-3489-59DDEBAB317B}"/>
              </a:ext>
            </a:extLst>
          </p:cNvPr>
          <p:cNvPicPr>
            <a:picLocks noChangeAspect="1"/>
          </p:cNvPicPr>
          <p:nvPr/>
        </p:nvPicPr>
        <p:blipFill>
          <a:blip r:embed="rId10"/>
          <a:stretch>
            <a:fillRect/>
          </a:stretch>
        </p:blipFill>
        <p:spPr>
          <a:xfrm>
            <a:off x="9801049" y="9281883"/>
            <a:ext cx="1676400" cy="857250"/>
          </a:xfrm>
          <a:prstGeom prst="rect">
            <a:avLst/>
          </a:prstGeom>
        </p:spPr>
      </p:pic>
      <p:pic>
        <p:nvPicPr>
          <p:cNvPr id="2" name="Google Shape;853;p64">
            <a:extLst>
              <a:ext uri="{FF2B5EF4-FFF2-40B4-BE49-F238E27FC236}">
                <a16:creationId xmlns:a16="http://schemas.microsoft.com/office/drawing/2014/main" id="{869DBDAC-C5DC-9E77-C783-54C130A1C0D4}"/>
              </a:ext>
            </a:extLst>
          </p:cNvPr>
          <p:cNvPicPr preferRelativeResize="0"/>
          <p:nvPr/>
        </p:nvPicPr>
        <p:blipFill>
          <a:blip r:embed="rId11">
            <a:alphaModFix/>
          </a:blip>
          <a:stretch>
            <a:fillRect/>
          </a:stretch>
        </p:blipFill>
        <p:spPr>
          <a:xfrm>
            <a:off x="672279" y="9186633"/>
            <a:ext cx="2895600" cy="1047750"/>
          </a:xfrm>
          <a:prstGeom prst="rect">
            <a:avLst/>
          </a:prstGeom>
          <a:noFill/>
          <a:ln>
            <a:noFill/>
          </a:ln>
        </p:spPr>
      </p:pic>
      <p:sp>
        <p:nvSpPr>
          <p:cNvPr id="4" name="Botón de acción: ir a inicio 3">
            <a:hlinkClick r:id="rId12" action="ppaction://hlinksldjump" highlightClick="1"/>
            <a:extLst>
              <a:ext uri="{FF2B5EF4-FFF2-40B4-BE49-F238E27FC236}">
                <a16:creationId xmlns:a16="http://schemas.microsoft.com/office/drawing/2014/main" id="{174DA2D4-13B5-0097-1BFE-F09D3F203AEA}"/>
              </a:ext>
            </a:extLst>
          </p:cNvPr>
          <p:cNvSpPr/>
          <p:nvPr/>
        </p:nvSpPr>
        <p:spPr>
          <a:xfrm>
            <a:off x="17405468" y="102492"/>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2d2111061dc_0_2"/>
          <p:cNvSpPr txBox="1"/>
          <p:nvPr/>
        </p:nvSpPr>
        <p:spPr>
          <a:xfrm>
            <a:off x="597875" y="-46675"/>
            <a:ext cx="7615256"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sym typeface="Raleway Black"/>
              </a:rPr>
              <a:t>SCHOOL NURSING SERVICE OLDHAM COMMUNITY</a:t>
            </a:r>
          </a:p>
        </p:txBody>
      </p:sp>
      <p:sp>
        <p:nvSpPr>
          <p:cNvPr id="880" name="Google Shape;880;g2d2111061dc_0_2"/>
          <p:cNvSpPr txBox="1"/>
          <p:nvPr/>
        </p:nvSpPr>
        <p:spPr>
          <a:xfrm>
            <a:off x="694223" y="1448548"/>
            <a:ext cx="8335478" cy="8309967"/>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SzPts val="1100"/>
              <a:buNone/>
            </a:pPr>
            <a:r>
              <a:rPr lang="en-US" sz="1800" dirty="0">
                <a:latin typeface="Raleway" pitchFamily="2" charset="0"/>
                <a:ea typeface="Avenir"/>
                <a:cs typeface="Avenir"/>
                <a:sym typeface="Avenir"/>
              </a:rPr>
              <a:t>Oldham school nursing 5-19 Universal Health Service works with children and young people aged 5-19 years and their parents and carers. This service is inclusive of individuals who attend a school in Oldham and are home educated living in Oldham. Providing expert health information, advice, support, assessments, and interventions based on the Healthy Child </a:t>
            </a:r>
            <a:r>
              <a:rPr lang="en-US" sz="1800" dirty="0" err="1">
                <a:latin typeface="Raleway" pitchFamily="2" charset="0"/>
                <a:ea typeface="Avenir"/>
                <a:cs typeface="Avenir"/>
                <a:sym typeface="Avenir"/>
              </a:rPr>
              <a:t>Programme</a:t>
            </a:r>
            <a:r>
              <a:rPr lang="en-US" sz="1800" dirty="0">
                <a:latin typeface="Raleway" pitchFamily="2" charset="0"/>
                <a:ea typeface="Avenir"/>
                <a:cs typeface="Avenir"/>
                <a:sym typeface="Avenir"/>
              </a:rPr>
              <a:t>. Ensuring they experience the very best health and wellbeing advice enabling them to reach their full potential.  operates as a mix skill set providing a wide range of health and wellbeing advice and support.. They work closely with other agencies which allows us to signpost to the most appropriate services.</a:t>
            </a:r>
          </a:p>
          <a:p>
            <a:pPr marL="0" lvl="0" indent="0" algn="just" rtl="0">
              <a:lnSpc>
                <a:spcPct val="150000"/>
              </a:lnSpc>
              <a:spcBef>
                <a:spcPts val="0"/>
              </a:spcBef>
              <a:spcAft>
                <a:spcPts val="0"/>
              </a:spcAft>
              <a:buSzPts val="1100"/>
              <a:buNone/>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P</a:t>
            </a:r>
            <a:r>
              <a:rPr lang="en-US" sz="1800" i="0" u="none" strike="noStrike" cap="none" dirty="0">
                <a:solidFill>
                  <a:srgbClr val="000000"/>
                </a:solidFill>
                <a:latin typeface="Raleway" pitchFamily="2" charset="0"/>
                <a:ea typeface="Avenir"/>
                <a:cs typeface="Avenir"/>
                <a:sym typeface="Avenir"/>
              </a:rPr>
              <a:t>rovide support for parents, carers, and education staff, ensuring effective partnerships and following a whole team approach.</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5 </a:t>
            </a:r>
            <a:r>
              <a:rPr lang="en-US" sz="1800" dirty="0">
                <a:latin typeface="Raleway" pitchFamily="2" charset="0"/>
                <a:ea typeface="Avenir"/>
                <a:cs typeface="Avenir"/>
                <a:sym typeface="Avenir"/>
              </a:rPr>
              <a:t>to 19 years</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a:t>
            </a:r>
            <a:r>
              <a:rPr lang="en-US" sz="1800" dirty="0">
                <a:latin typeface="Raleway" pitchFamily="2" charset="0"/>
                <a:ea typeface="Avenir"/>
                <a:cs typeface="Avenir"/>
                <a:sym typeface="Avenir"/>
              </a:rPr>
              <a:t>elf-referral, GP, Health professional, Social care professional, Educational provision. </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Contact: </a:t>
            </a:r>
            <a:r>
              <a:rPr lang="en-US" sz="1800" dirty="0">
                <a:latin typeface="Raleway" pitchFamily="2" charset="0"/>
                <a:ea typeface="Avenir"/>
                <a:cs typeface="Avenir"/>
                <a:sym typeface="Avenir"/>
              </a:rPr>
              <a:t>Refer to 'Where to Find Us' section on their website</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Website: </a:t>
            </a:r>
            <a:r>
              <a:rPr lang="en-US" sz="1800"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https://www.northerncarealliance.nhs.uk/our-services/oldham-school-nursing-service?q=%2Four-services%2Foldham-school-nursing-service</a:t>
            </a:r>
            <a:r>
              <a:rPr lang="en-US" sz="1800" dirty="0">
                <a:solidFill>
                  <a:srgbClr val="0070C0"/>
                </a:solidFill>
                <a:latin typeface="Raleway" pitchFamily="2" charset="0"/>
                <a:ea typeface="Avenir"/>
                <a:cs typeface="Avenir"/>
                <a:sym typeface="Avenir"/>
              </a:rPr>
              <a:t> </a:t>
            </a:r>
            <a:endParaRPr sz="1700" b="0" i="0" u="none" strike="noStrike" cap="none" dirty="0">
              <a:solidFill>
                <a:srgbClr val="0070C0"/>
              </a:solidFill>
              <a:latin typeface="Avenir"/>
              <a:ea typeface="Avenir"/>
              <a:cs typeface="Avenir"/>
              <a:sym typeface="Avenir"/>
            </a:endParaRPr>
          </a:p>
        </p:txBody>
      </p:sp>
      <p:sp>
        <p:nvSpPr>
          <p:cNvPr id="882" name="Google Shape;882;g2d2111061dc_0_2"/>
          <p:cNvSpPr txBox="1"/>
          <p:nvPr/>
        </p:nvSpPr>
        <p:spPr>
          <a:xfrm>
            <a:off x="9853065" y="265240"/>
            <a:ext cx="8115300" cy="778675"/>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ea typeface="Raleway Black"/>
                <a:cs typeface="Raleway Black"/>
                <a:sym typeface="Raleway Black"/>
              </a:rPr>
              <a:t>OLDHAM FAMILY HUBS</a:t>
            </a:r>
            <a:endParaRPr sz="4400" dirty="0"/>
          </a:p>
        </p:txBody>
      </p:sp>
      <p:sp>
        <p:nvSpPr>
          <p:cNvPr id="883" name="Google Shape;883;g2d2111061dc_0_2"/>
          <p:cNvSpPr/>
          <p:nvPr/>
        </p:nvSpPr>
        <p:spPr>
          <a:xfrm>
            <a:off x="16766262" y="9438754"/>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4">
              <a:alphaModFix/>
            </a:blip>
            <a:stretch>
              <a:fillRect l="-2379" r="-2389"/>
            </a:stretch>
          </a:blipFill>
          <a:ln>
            <a:noFill/>
          </a:ln>
        </p:spPr>
        <p:txBody>
          <a:bodyPr/>
          <a:lstStyle/>
          <a:p>
            <a:endParaRPr lang="en-US"/>
          </a:p>
        </p:txBody>
      </p:sp>
      <p:grpSp>
        <p:nvGrpSpPr>
          <p:cNvPr id="884" name="Google Shape;884;g2d2111061dc_0_2"/>
          <p:cNvGrpSpPr/>
          <p:nvPr/>
        </p:nvGrpSpPr>
        <p:grpSpPr>
          <a:xfrm rot="10800000">
            <a:off x="9086806" y="-48341"/>
            <a:ext cx="616925" cy="10286147"/>
            <a:chOff x="0" y="0"/>
            <a:chExt cx="822567" cy="19507200"/>
          </a:xfrm>
        </p:grpSpPr>
        <p:sp>
          <p:nvSpPr>
            <p:cNvPr id="885" name="Google Shape;885;g2d2111061dc_0_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886" name="Google Shape;886;g2d2111061dc_0_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887" name="Google Shape;887;g2d2111061dc_0_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888" name="Google Shape;888;g2d2111061dc_0_2"/>
            <p:cNvSpPr txBox="1"/>
            <p:nvPr/>
          </p:nvSpPr>
          <p:spPr>
            <a:xfrm rot="5400000">
              <a:off x="-3842133" y="13850499"/>
              <a:ext cx="8672700" cy="6567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grpSp>
        <p:nvGrpSpPr>
          <p:cNvPr id="889" name="Google Shape;889;g2d2111061dc_0_2"/>
          <p:cNvGrpSpPr/>
          <p:nvPr/>
        </p:nvGrpSpPr>
        <p:grpSpPr>
          <a:xfrm>
            <a:off x="-19050" y="0"/>
            <a:ext cx="616925" cy="10286147"/>
            <a:chOff x="0" y="0"/>
            <a:chExt cx="822567" cy="19507200"/>
          </a:xfrm>
        </p:grpSpPr>
        <p:sp>
          <p:nvSpPr>
            <p:cNvPr id="890" name="Google Shape;890;g2d2111061dc_0_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891" name="Google Shape;891;g2d2111061dc_0_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892" name="Google Shape;892;g2d2111061dc_0_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893" name="Google Shape;893;g2d2111061dc_0_2"/>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pic>
        <p:nvPicPr>
          <p:cNvPr id="895" name="Google Shape;895;g2d2111061dc_0_2"/>
          <p:cNvPicPr preferRelativeResize="0"/>
          <p:nvPr/>
        </p:nvPicPr>
        <p:blipFill>
          <a:blip r:embed="rId7">
            <a:alphaModFix/>
          </a:blip>
          <a:stretch>
            <a:fillRect/>
          </a:stretch>
        </p:blipFill>
        <p:spPr>
          <a:xfrm>
            <a:off x="9810833" y="9516684"/>
            <a:ext cx="2206681" cy="677400"/>
          </a:xfrm>
          <a:prstGeom prst="rect">
            <a:avLst/>
          </a:prstGeom>
          <a:noFill/>
          <a:ln>
            <a:noFill/>
          </a:ln>
        </p:spPr>
      </p:pic>
      <p:sp>
        <p:nvSpPr>
          <p:cNvPr id="2" name="Botón de acción: ir a inicio 1">
            <a:hlinkClick r:id="rId8" action="ppaction://hlinksldjump" highlightClick="1"/>
            <a:extLst>
              <a:ext uri="{FF2B5EF4-FFF2-40B4-BE49-F238E27FC236}">
                <a16:creationId xmlns:a16="http://schemas.microsoft.com/office/drawing/2014/main" id="{A7F67242-2B1C-DDBD-CE0B-FFE5349EACF6}"/>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4" name="Imagen 3">
            <a:extLst>
              <a:ext uri="{FF2B5EF4-FFF2-40B4-BE49-F238E27FC236}">
                <a16:creationId xmlns:a16="http://schemas.microsoft.com/office/drawing/2014/main" id="{B0CB10F5-F36D-EB0C-4173-45FEB1AB3617}"/>
              </a:ext>
            </a:extLst>
          </p:cNvPr>
          <p:cNvPicPr>
            <a:picLocks noChangeAspect="1"/>
          </p:cNvPicPr>
          <p:nvPr/>
        </p:nvPicPr>
        <p:blipFill>
          <a:blip r:embed="rId9"/>
          <a:stretch>
            <a:fillRect/>
          </a:stretch>
        </p:blipFill>
        <p:spPr>
          <a:xfrm>
            <a:off x="783881" y="9438753"/>
            <a:ext cx="2857500" cy="714827"/>
          </a:xfrm>
          <a:prstGeom prst="rect">
            <a:avLst/>
          </a:prstGeom>
        </p:spPr>
      </p:pic>
      <p:sp>
        <p:nvSpPr>
          <p:cNvPr id="20" name="Google Shape;881;g2d2111061dc_0_2">
            <a:extLst>
              <a:ext uri="{FF2B5EF4-FFF2-40B4-BE49-F238E27FC236}">
                <a16:creationId xmlns:a16="http://schemas.microsoft.com/office/drawing/2014/main" id="{CBF38D7E-A56A-43F1-B969-A89E065E0B8C}"/>
              </a:ext>
            </a:extLst>
          </p:cNvPr>
          <p:cNvSpPr txBox="1"/>
          <p:nvPr/>
        </p:nvSpPr>
        <p:spPr>
          <a:xfrm>
            <a:off x="9853065" y="1014108"/>
            <a:ext cx="8166401" cy="8309967"/>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SzPts val="1100"/>
              <a:buNone/>
            </a:pPr>
            <a:r>
              <a:rPr lang="en-US" sz="1800" dirty="0">
                <a:latin typeface="Raleway" pitchFamily="2" charset="0"/>
                <a:ea typeface="Avenir"/>
                <a:cs typeface="Avenir"/>
                <a:sym typeface="Avenir"/>
              </a:rPr>
              <a:t>They are one-stop shops to access all the help and support to make sure a child is healthy, safe and looked after. Their resources includes midwifery clinics, breastfeeding support, parenting support, speech and language support and stay and play sessions to offer a "one-stop shop". You can  choose from face-to-face support in the Family Hubs across Oldham or anonymous text messaging service, </a:t>
            </a:r>
            <a:r>
              <a:rPr lang="en-US" sz="1800" dirty="0" err="1">
                <a:latin typeface="Raleway" pitchFamily="2" charset="0"/>
                <a:ea typeface="Avenir"/>
                <a:cs typeface="Avenir"/>
                <a:sym typeface="Avenir"/>
              </a:rPr>
              <a:t>ChatHealth</a:t>
            </a:r>
            <a:r>
              <a:rPr lang="en-US" sz="1800" dirty="0">
                <a:latin typeface="Raleway" pitchFamily="2" charset="0"/>
                <a:ea typeface="Avenir"/>
                <a:cs typeface="Avenir"/>
                <a:sym typeface="Avenir"/>
              </a:rPr>
              <a:t>, that parents can contact for any advice about their children's health.</a:t>
            </a:r>
            <a:endParaRPr lang="en-US" sz="1800" b="1"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Accredited courses, face-to-face settings and resources for parents and carers to access all the help, support and speak to health professionals to make sure families thrive and overcome challenges </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dirty="0">
                <a:latin typeface="Raleway" pitchFamily="2" charset="0"/>
                <a:ea typeface="Avenir"/>
                <a:cs typeface="Avenir"/>
                <a:sym typeface="Avenir"/>
              </a:rPr>
              <a:t>all age</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rPr>
              <a:t>Contact: </a:t>
            </a:r>
            <a:r>
              <a:rPr lang="en-US" sz="1800" dirty="0">
                <a:latin typeface="Raleway" pitchFamily="2" charset="0"/>
                <a:ea typeface="Avenir"/>
              </a:rPr>
              <a:t>Shaw &amp; Crompton Family Hub (North) Tel: 0161 206 0401, Medlock Vale Family Hub (South) Tel:  0161 206 0409, </a:t>
            </a:r>
            <a:r>
              <a:rPr lang="en-US" sz="1800" dirty="0" err="1">
                <a:latin typeface="Raleway" pitchFamily="2" charset="0"/>
                <a:ea typeface="Avenir"/>
              </a:rPr>
              <a:t>Beever</a:t>
            </a:r>
            <a:r>
              <a:rPr lang="en-US" sz="1800" dirty="0">
                <a:latin typeface="Raleway" pitchFamily="2" charset="0"/>
                <a:ea typeface="Avenir"/>
              </a:rPr>
              <a:t> Family Hub (Central) Tel: 0161 206 0408, Alexandra Children’s Centre (Central) Tel: 0161 206 0408, Spring Meadows Family Hub (East) Tel: 0161 206 0420 and Stanley Rd Family Hub (West) Tel: 0161 206 0419</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dirty="0">
                <a:solidFill>
                  <a:srgbClr val="0070C0"/>
                </a:solidFill>
                <a:latin typeface="Raleway" pitchFamily="2" charset="0"/>
                <a:ea typeface="Avenir"/>
                <a:cs typeface="Avenir"/>
                <a:sym typeface="Avenir"/>
                <a:hlinkClick r:id="rId10">
                  <a:extLst>
                    <a:ext uri="{A12FA001-AC4F-418D-AE19-62706E023703}">
                      <ahyp:hlinkClr xmlns:ahyp="http://schemas.microsoft.com/office/drawing/2018/hyperlinkcolor" val="tx"/>
                    </a:ext>
                  </a:extLst>
                </a:hlinkClick>
              </a:rPr>
              <a:t>familyinfo@oldham.gov.uk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dirty="0">
                <a:solidFill>
                  <a:srgbClr val="0070C0"/>
                </a:solidFill>
                <a:latin typeface="Raleway" pitchFamily="2" charset="0"/>
                <a:ea typeface="Avenir"/>
                <a:cs typeface="Avenir"/>
                <a:sym typeface="Avenir"/>
                <a:hlinkClick r:id="rId11">
                  <a:extLst>
                    <a:ext uri="{A12FA001-AC4F-418D-AE19-62706E023703}">
                      <ahyp:hlinkClr xmlns:ahyp="http://schemas.microsoft.com/office/drawing/2018/hyperlinkcolor" val="tx"/>
                    </a:ext>
                  </a:extLst>
                </a:hlinkClick>
              </a:rPr>
              <a:t>https://familyhubs.oldham.gov.uk/family-hubs/</a:t>
            </a:r>
            <a:r>
              <a:rPr lang="en-US" sz="1800"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2d2111061dc_0_2"/>
          <p:cNvSpPr txBox="1"/>
          <p:nvPr/>
        </p:nvSpPr>
        <p:spPr>
          <a:xfrm>
            <a:off x="762827" y="199624"/>
            <a:ext cx="16056035" cy="2336024"/>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sym typeface="Raleway Black"/>
              </a:rPr>
              <a:t>CHILDREN AND YOUNG PEOPLE’S INDEPENDENT SPECIALIST DOMESTIC VIOLENCE ADVISOR AND DEVELOPMENT OFFICER ( CHIDVA )</a:t>
            </a:r>
            <a:endParaRPr lang="en-US" sz="4400" dirty="0">
              <a:solidFill>
                <a:srgbClr val="2289B8"/>
              </a:solidFill>
              <a:latin typeface="Raleway Black"/>
            </a:endParaRPr>
          </a:p>
        </p:txBody>
      </p:sp>
      <p:sp>
        <p:nvSpPr>
          <p:cNvPr id="880" name="Google Shape;880;g2d2111061dc_0_2"/>
          <p:cNvSpPr txBox="1"/>
          <p:nvPr/>
        </p:nvSpPr>
        <p:spPr>
          <a:xfrm>
            <a:off x="762827" y="2605975"/>
            <a:ext cx="16196436" cy="4570482"/>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SzPts val="1100"/>
              <a:buNone/>
            </a:pPr>
            <a:r>
              <a:rPr lang="en-US" sz="1800" dirty="0">
                <a:latin typeface="Raleway" pitchFamily="2" charset="0"/>
              </a:rPr>
              <a:t>Carry a caseload - Direct Work with 16- 18-year-old- Case Load- who are themselves victims of DA. 1 -1 DA work with Young People who are victims of DA themselves.</a:t>
            </a:r>
            <a:r>
              <a:rPr lang="es-CO" sz="1800" dirty="0">
                <a:latin typeface="Raleway" pitchFamily="2" charset="0"/>
              </a:rPr>
              <a:t> </a:t>
            </a:r>
            <a:r>
              <a:rPr lang="en-US" sz="1800" dirty="0">
                <a:latin typeface="Raleway" pitchFamily="2" charset="0"/>
              </a:rPr>
              <a:t>Support through the Court process both Criminal and Civil court.</a:t>
            </a:r>
            <a:r>
              <a:rPr lang="es-CO" sz="1800" dirty="0">
                <a:latin typeface="Raleway" pitchFamily="2" charset="0"/>
              </a:rPr>
              <a:t> </a:t>
            </a:r>
            <a:r>
              <a:rPr lang="en-US" sz="1800" dirty="0">
                <a:latin typeface="Raleway" pitchFamily="2" charset="0"/>
              </a:rPr>
              <a:t>Advice on any Civil Orders.</a:t>
            </a:r>
            <a:r>
              <a:rPr lang="es-CO" sz="1800" dirty="0">
                <a:latin typeface="Raleway" pitchFamily="2" charset="0"/>
              </a:rPr>
              <a:t> Safety </a:t>
            </a:r>
            <a:r>
              <a:rPr lang="es-CO" sz="1800" dirty="0" err="1">
                <a:latin typeface="Raleway" pitchFamily="2" charset="0"/>
              </a:rPr>
              <a:t>planning</a:t>
            </a:r>
            <a:r>
              <a:rPr lang="es-CO" sz="1800" dirty="0">
                <a:latin typeface="Raleway" pitchFamily="2" charset="0"/>
              </a:rPr>
              <a:t>. Target </a:t>
            </a:r>
            <a:r>
              <a:rPr lang="es-CO" sz="1800" dirty="0" err="1">
                <a:latin typeface="Raleway" pitchFamily="2" charset="0"/>
              </a:rPr>
              <a:t>hardening</a:t>
            </a:r>
            <a:r>
              <a:rPr lang="es-CO" sz="1800" dirty="0">
                <a:latin typeface="Raleway" pitchFamily="2" charset="0"/>
              </a:rPr>
              <a:t> </a:t>
            </a:r>
            <a:r>
              <a:rPr lang="es-CO" sz="1800" dirty="0" err="1">
                <a:latin typeface="Raleway" pitchFamily="2" charset="0"/>
              </a:rPr>
              <a:t>on</a:t>
            </a:r>
            <a:r>
              <a:rPr lang="es-CO" sz="1800" dirty="0">
                <a:latin typeface="Raleway" pitchFamily="2" charset="0"/>
              </a:rPr>
              <a:t> </a:t>
            </a:r>
            <a:r>
              <a:rPr lang="es-CO" sz="1800" dirty="0" err="1">
                <a:latin typeface="Raleway" pitchFamily="2" charset="0"/>
              </a:rPr>
              <a:t>properties</a:t>
            </a:r>
            <a:r>
              <a:rPr lang="es-CO" sz="1800" dirty="0">
                <a:latin typeface="Raleway" pitchFamily="2" charset="0"/>
              </a:rPr>
              <a:t>. </a:t>
            </a:r>
            <a:r>
              <a:rPr lang="en-US" sz="1800" dirty="0">
                <a:latin typeface="Raleway" pitchFamily="2" charset="0"/>
              </a:rPr>
              <a:t>Sharing Resources with Social Workers/ other professionals working with children and young people affected by domestic abuse.</a:t>
            </a:r>
            <a:r>
              <a:rPr lang="es-CO" sz="1800" dirty="0">
                <a:latin typeface="Raleway" pitchFamily="2" charset="0"/>
              </a:rPr>
              <a:t> </a:t>
            </a:r>
            <a:r>
              <a:rPr lang="en-US" sz="1800" dirty="0">
                <a:latin typeface="Raleway" pitchFamily="2" charset="0"/>
              </a:rPr>
              <a:t>Linking in with services that offer support to children and young people.</a:t>
            </a:r>
            <a:r>
              <a:rPr lang="es-CO" sz="1800" dirty="0">
                <a:latin typeface="Raleway" pitchFamily="2" charset="0"/>
              </a:rPr>
              <a:t> </a:t>
            </a:r>
            <a:r>
              <a:rPr lang="en-US" sz="1800" dirty="0">
                <a:latin typeface="Raleway" pitchFamily="2" charset="0"/>
              </a:rPr>
              <a:t>Point of contact for Professionals.</a:t>
            </a:r>
            <a:endParaRPr lang="es-CO" sz="1800" dirty="0">
              <a:latin typeface="Raleway" pitchFamily="2" charset="0"/>
            </a:endParaRPr>
          </a:p>
          <a:p>
            <a:pPr marL="0" lvl="0" indent="0" algn="just" rtl="0">
              <a:lnSpc>
                <a:spcPct val="150000"/>
              </a:lnSpc>
              <a:spcBef>
                <a:spcPts val="0"/>
              </a:spcBef>
              <a:spcAft>
                <a:spcPts val="0"/>
              </a:spcAft>
              <a:buSzPts val="1100"/>
              <a:buNone/>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S</a:t>
            </a:r>
            <a:r>
              <a:rPr lang="en-US" sz="1800" i="0" u="none" strike="noStrike" cap="none" dirty="0">
                <a:solidFill>
                  <a:srgbClr val="000000"/>
                </a:solidFill>
                <a:latin typeface="Raleway" pitchFamily="2" charset="0"/>
                <a:ea typeface="Avenir"/>
                <a:cs typeface="Avenir"/>
                <a:sym typeface="Avenir"/>
              </a:rPr>
              <a:t>upport for Young People who are victims of DA themselves.</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16- 18-year-old- Case Load- who are themselves victims of DA</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CHIDVA presently are only working with MARAC / High risk cases.</a:t>
            </a:r>
            <a:endParaRPr lang="en-US"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 </a:t>
            </a:r>
            <a:r>
              <a:rPr lang="en-US" sz="1800" dirty="0">
                <a:latin typeface="Raleway" pitchFamily="2" charset="0"/>
                <a:sym typeface="Avenir"/>
              </a:rPr>
              <a:t>07841235011 or 0161 770 1572</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Email: </a:t>
            </a:r>
            <a:r>
              <a:rPr lang="en-US" sz="1800" dirty="0">
                <a:latin typeface="Raleway" pitchFamily="2" charset="0"/>
                <a:ea typeface="Avenir"/>
                <a:cs typeface="Avenir"/>
                <a:sym typeface="Avenir"/>
              </a:rPr>
              <a:t> </a:t>
            </a:r>
            <a:r>
              <a:rPr lang="en-US" sz="1800"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nicola.field@oldham.gov.uk</a:t>
            </a:r>
            <a:r>
              <a:rPr lang="en-US" sz="1800" dirty="0">
                <a:solidFill>
                  <a:schemeClr val="tx1"/>
                </a:solidFill>
                <a:latin typeface="Raleway" pitchFamily="2" charset="0"/>
                <a:ea typeface="Avenir"/>
                <a:cs typeface="Avenir"/>
                <a:sym typeface="Avenir"/>
              </a:rPr>
              <a:t> or </a:t>
            </a:r>
            <a:r>
              <a:rPr lang="en-US" sz="1800"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idaa.service@oldham.gov.uk</a:t>
            </a:r>
            <a:r>
              <a:rPr lang="en-US" sz="1800" dirty="0">
                <a:solidFill>
                  <a:srgbClr val="0070C0"/>
                </a:solidFill>
                <a:latin typeface="Raleway" pitchFamily="2" charset="0"/>
                <a:ea typeface="Avenir"/>
                <a:cs typeface="Avenir"/>
                <a:sym typeface="Avenir"/>
              </a:rPr>
              <a:t> </a:t>
            </a:r>
          </a:p>
        </p:txBody>
      </p:sp>
      <p:sp>
        <p:nvSpPr>
          <p:cNvPr id="883" name="Google Shape;883;g2d2111061dc_0_2"/>
          <p:cNvSpPr/>
          <p:nvPr/>
        </p:nvSpPr>
        <p:spPr>
          <a:xfrm>
            <a:off x="16766262" y="9438754"/>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5">
              <a:alphaModFix/>
            </a:blip>
            <a:stretch>
              <a:fillRect l="-2379" r="-2389"/>
            </a:stretch>
          </a:blipFill>
          <a:ln>
            <a:noFill/>
          </a:ln>
        </p:spPr>
        <p:txBody>
          <a:bodyPr/>
          <a:lstStyle/>
          <a:p>
            <a:endParaRPr lang="en-US"/>
          </a:p>
        </p:txBody>
      </p:sp>
      <p:grpSp>
        <p:nvGrpSpPr>
          <p:cNvPr id="889" name="Google Shape;889;g2d2111061dc_0_2"/>
          <p:cNvGrpSpPr/>
          <p:nvPr/>
        </p:nvGrpSpPr>
        <p:grpSpPr>
          <a:xfrm>
            <a:off x="-19050" y="0"/>
            <a:ext cx="616925" cy="10286147"/>
            <a:chOff x="0" y="0"/>
            <a:chExt cx="822567" cy="19507200"/>
          </a:xfrm>
        </p:grpSpPr>
        <p:sp>
          <p:nvSpPr>
            <p:cNvPr id="890" name="Google Shape;890;g2d2111061dc_0_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891" name="Google Shape;891;g2d2111061dc_0_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892" name="Google Shape;892;g2d2111061dc_0_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893" name="Google Shape;893;g2d2111061dc_0_2"/>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2" name="Botón de acción: ir a inicio 1">
            <a:hlinkClick r:id="rId8" action="ppaction://hlinksldjump" highlightClick="1"/>
            <a:extLst>
              <a:ext uri="{FF2B5EF4-FFF2-40B4-BE49-F238E27FC236}">
                <a16:creationId xmlns:a16="http://schemas.microsoft.com/office/drawing/2014/main" id="{A7F67242-2B1C-DDBD-CE0B-FFE5349EACF6}"/>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89915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g2d2111061dc_0_35"/>
          <p:cNvSpPr txBox="1"/>
          <p:nvPr/>
        </p:nvSpPr>
        <p:spPr>
          <a:xfrm>
            <a:off x="630198" y="189395"/>
            <a:ext cx="8322717" cy="77867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4400" dirty="0">
                <a:solidFill>
                  <a:srgbClr val="2289B8"/>
                </a:solidFill>
                <a:latin typeface="Raleway Black"/>
                <a:ea typeface="Raleway Black"/>
                <a:cs typeface="Raleway Black"/>
                <a:sym typeface="Raleway Black"/>
              </a:rPr>
              <a:t>GHAZALI TRUST</a:t>
            </a:r>
            <a:endParaRPr lang="en-US" sz="4400" dirty="0"/>
          </a:p>
        </p:txBody>
      </p:sp>
      <p:sp>
        <p:nvSpPr>
          <p:cNvPr id="901" name="Google Shape;901;g2d2111061dc_0_35"/>
          <p:cNvSpPr txBox="1"/>
          <p:nvPr/>
        </p:nvSpPr>
        <p:spPr>
          <a:xfrm>
            <a:off x="662896" y="1076419"/>
            <a:ext cx="7121807" cy="6647974"/>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Clr>
                <a:schemeClr val="dk1"/>
              </a:buClr>
              <a:buSzPts val="1100"/>
              <a:buFont typeface="Arial"/>
              <a:buNone/>
            </a:pPr>
            <a:r>
              <a:rPr lang="en-US" sz="1800" dirty="0">
                <a:latin typeface="Raleway" pitchFamily="2" charset="0"/>
                <a:ea typeface="Avenir"/>
                <a:cs typeface="Avenir"/>
                <a:sym typeface="Avenir"/>
              </a:rPr>
              <a:t>They are a charitable organization which uses sports, education, arts and community participation to help individuals achieve and become the best they can be. Ghazali Trust has been helping individuals in and around Oldham to become productive citizens who make a positive contribution to their communities by helping and supporting people through a wide variety of mediums such as mentoring, education and sport.</a:t>
            </a:r>
          </a:p>
          <a:p>
            <a:pPr marL="0" lvl="0" indent="0" algn="just" rtl="0">
              <a:lnSpc>
                <a:spcPct val="150000"/>
              </a:lnSpc>
              <a:spcBef>
                <a:spcPts val="0"/>
              </a:spcBef>
              <a:spcAft>
                <a:spcPts val="0"/>
              </a:spcAft>
              <a:buClr>
                <a:schemeClr val="dk1"/>
              </a:buClr>
              <a:buSzPts val="1100"/>
              <a:buFont typeface="Arial"/>
              <a:buNone/>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They</a:t>
            </a:r>
            <a:r>
              <a:rPr lang="en-US" sz="1800" i="0" u="none" strike="noStrike" cap="none" dirty="0">
                <a:solidFill>
                  <a:srgbClr val="000000"/>
                </a:solidFill>
                <a:latin typeface="Raleway" pitchFamily="2" charset="0"/>
                <a:ea typeface="Avenir"/>
                <a:cs typeface="Avenir"/>
                <a:sym typeface="Avenir"/>
              </a:rPr>
              <a:t> contribute to creating a healthy, happy, culturally and economically vibrant Oldham.</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Any ages</a:t>
            </a:r>
            <a:endParaRPr lang="en-US" sz="1800" b="0"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 Self referral</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Address</a:t>
            </a:r>
            <a:r>
              <a:rPr lang="en-US" sz="1800" dirty="0">
                <a:latin typeface="Raleway" pitchFamily="2" charset="0"/>
                <a:ea typeface="Avenir"/>
                <a:cs typeface="Avenir"/>
                <a:sym typeface="Avenir"/>
              </a:rPr>
              <a:t>: Greengate Street, Oldham, UK, OL4 1FN, England</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Email: </a:t>
            </a:r>
            <a:r>
              <a:rPr lang="en-US" sz="1800"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info@ghazalitrust.com</a:t>
            </a:r>
            <a:endParaRPr lang="en-US" sz="1800"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Website: </a:t>
            </a:r>
            <a:r>
              <a:rPr lang="en-US" sz="1800"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https://ghazalitrust.com/</a:t>
            </a:r>
            <a:endParaRPr sz="1800" i="0" u="none" strike="noStrike" cap="none" dirty="0">
              <a:solidFill>
                <a:srgbClr val="0070C0"/>
              </a:solidFill>
              <a:latin typeface="Raleway" pitchFamily="2" charset="0"/>
              <a:ea typeface="Avenir"/>
              <a:cs typeface="Avenir"/>
              <a:sym typeface="Avenir"/>
            </a:endParaRPr>
          </a:p>
        </p:txBody>
      </p:sp>
      <p:sp>
        <p:nvSpPr>
          <p:cNvPr id="902" name="Google Shape;902;g2d2111061dc_0_35"/>
          <p:cNvSpPr txBox="1"/>
          <p:nvPr/>
        </p:nvSpPr>
        <p:spPr>
          <a:xfrm>
            <a:off x="8652714" y="1042595"/>
            <a:ext cx="9220204" cy="8309967"/>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SzPts val="1100"/>
              <a:buNone/>
            </a:pPr>
            <a:r>
              <a:rPr lang="en-US" sz="1800" dirty="0">
                <a:latin typeface="Raleway" pitchFamily="2" charset="0"/>
                <a:ea typeface="Avenir"/>
                <a:cs typeface="Avenir"/>
                <a:sym typeface="Avenir"/>
              </a:rPr>
              <a:t>The Oldham Whole Setting Approach to Emotional Health and Mental Wellbeing aims to promote social, emotional and mental health across all Oldham schools, colleges and other education settings. Strengthening the universal offer of support for all pupils and all staff will help contribute towards protecting and promoting children and young people’s mental health.</a:t>
            </a:r>
          </a:p>
          <a:p>
            <a:pPr marL="0" lvl="0" indent="0" algn="just" rtl="0">
              <a:lnSpc>
                <a:spcPct val="150000"/>
              </a:lnSpc>
              <a:spcBef>
                <a:spcPts val="0"/>
              </a:spcBef>
              <a:spcAft>
                <a:spcPts val="0"/>
              </a:spcAft>
              <a:buSzPts val="1100"/>
              <a:buNone/>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They support schools and colleges in adopting a holistic approach to emotional health and mental wellbeing, offering tailored support, including consultation and training, to benefit both students and staff,</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i="0" u="none" strike="noStrike" cap="none" dirty="0">
                <a:solidFill>
                  <a:srgbClr val="000000"/>
                </a:solidFill>
                <a:latin typeface="Raleway" pitchFamily="2" charset="0"/>
                <a:ea typeface="Avenir"/>
                <a:cs typeface="Avenir"/>
                <a:sym typeface="Avenir"/>
              </a:rPr>
              <a:t>P</a:t>
            </a:r>
            <a:r>
              <a:rPr lang="en-US" sz="1800" dirty="0">
                <a:latin typeface="Raleway" pitchFamily="2" charset="0"/>
                <a:ea typeface="Avenir"/>
                <a:cs typeface="Avenir"/>
                <a:sym typeface="Avenir"/>
              </a:rPr>
              <a:t>rimary, secondary and college settings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Each setting has an allocated advisor,  a Senior Mental Health Lead (SMHL), who will work with the team to follow an Assess-Plan-Do-Review process and complete the bi-annual self-assessment for the Greater Manchester Mental Health in Education Standards.</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Telephone: </a:t>
            </a:r>
            <a:r>
              <a:rPr lang="en-US" sz="1800" dirty="0">
                <a:latin typeface="Raleway" pitchFamily="2" charset="0"/>
                <a:ea typeface="Avenir"/>
                <a:cs typeface="Avenir"/>
                <a:sym typeface="Avenir"/>
              </a:rPr>
              <a:t>Aimee Thomas 0161 770 4900 Natalie Williams 0161 770 1395 </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Email: </a:t>
            </a:r>
            <a:r>
              <a:rPr lang="en-US" sz="1800" dirty="0">
                <a:latin typeface="Raleway" pitchFamily="2" charset="0"/>
                <a:ea typeface="Avenir"/>
                <a:cs typeface="Avenir"/>
                <a:sym typeface="Avenir"/>
              </a:rPr>
              <a:t> </a:t>
            </a:r>
            <a:r>
              <a:rPr lang="en-US" sz="1800"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aimee.thomas@oldham.gov.uk</a:t>
            </a:r>
            <a:r>
              <a:rPr lang="en-US" sz="1800" dirty="0">
                <a:solidFill>
                  <a:srgbClr val="0070C0"/>
                </a:solidFill>
                <a:latin typeface="Raleway" pitchFamily="2" charset="0"/>
                <a:ea typeface="Avenir"/>
                <a:cs typeface="Avenir"/>
                <a:sym typeface="Avenir"/>
              </a:rPr>
              <a:t> </a:t>
            </a:r>
            <a:r>
              <a:rPr lang="en-US" sz="1800" dirty="0">
                <a:latin typeface="Raleway" pitchFamily="2" charset="0"/>
                <a:ea typeface="Avenir"/>
                <a:cs typeface="Avenir"/>
                <a:sym typeface="Avenir"/>
              </a:rPr>
              <a:t>(Primary Schools Enquiries) </a:t>
            </a:r>
            <a:r>
              <a:rPr lang="en-US" sz="1800"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Natalie.Williams@oldham.gov.uk </a:t>
            </a:r>
            <a:r>
              <a:rPr lang="en-US" sz="1800" dirty="0">
                <a:latin typeface="Raleway" pitchFamily="2" charset="0"/>
                <a:ea typeface="Avenir"/>
                <a:cs typeface="Avenir"/>
                <a:sym typeface="Avenir"/>
              </a:rPr>
              <a:t>(Secondary School, College and Special School Enquiries)</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dirty="0">
                <a:solidFill>
                  <a:srgbClr val="0070C0"/>
                </a:solidFill>
                <a:latin typeface="Raleway" pitchFamily="2" charset="0"/>
                <a:ea typeface="Avenir"/>
                <a:cs typeface="Avenir"/>
                <a:sym typeface="Avenir"/>
                <a:hlinkClick r:id="rId7">
                  <a:extLst>
                    <a:ext uri="{A12FA001-AC4F-418D-AE19-62706E023703}">
                      <ahyp:hlinkClr xmlns:ahyp="http://schemas.microsoft.com/office/drawing/2018/hyperlinkcolor" val="tx"/>
                    </a:ext>
                  </a:extLst>
                </a:hlinkClick>
              </a:rPr>
              <a:t>https://www.oldhamconnect.uk/Page/27992</a:t>
            </a:r>
            <a:endParaRPr lang="en-US" sz="1800" dirty="0">
              <a:solidFill>
                <a:srgbClr val="0070C0"/>
              </a:solidFill>
              <a:latin typeface="Raleway" pitchFamily="2" charset="0"/>
            </a:endParaRPr>
          </a:p>
        </p:txBody>
      </p:sp>
      <p:sp>
        <p:nvSpPr>
          <p:cNvPr id="903" name="Google Shape;903;g2d2111061dc_0_35"/>
          <p:cNvSpPr txBox="1"/>
          <p:nvPr/>
        </p:nvSpPr>
        <p:spPr>
          <a:xfrm>
            <a:off x="8652714" y="183837"/>
            <a:ext cx="9220205" cy="778675"/>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ea typeface="Raleway Black"/>
                <a:cs typeface="Raleway Black"/>
                <a:sym typeface="Raleway Black"/>
              </a:rPr>
              <a:t>MENTAL HEALTH IN EDUCATION</a:t>
            </a:r>
            <a:endParaRPr sz="4400" dirty="0"/>
          </a:p>
        </p:txBody>
      </p:sp>
      <p:sp>
        <p:nvSpPr>
          <p:cNvPr id="904" name="Google Shape;904;g2d2111061dc_0_35"/>
          <p:cNvSpPr/>
          <p:nvPr/>
        </p:nvSpPr>
        <p:spPr>
          <a:xfrm>
            <a:off x="16664988" y="9439759"/>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8">
              <a:alphaModFix/>
            </a:blip>
            <a:stretch>
              <a:fillRect l="-2379" r="-2389"/>
            </a:stretch>
          </a:blipFill>
          <a:ln>
            <a:noFill/>
          </a:ln>
        </p:spPr>
        <p:txBody>
          <a:bodyPr/>
          <a:lstStyle/>
          <a:p>
            <a:endParaRPr lang="en-US"/>
          </a:p>
        </p:txBody>
      </p:sp>
      <p:grpSp>
        <p:nvGrpSpPr>
          <p:cNvPr id="905" name="Google Shape;905;g2d2111061dc_0_35"/>
          <p:cNvGrpSpPr/>
          <p:nvPr/>
        </p:nvGrpSpPr>
        <p:grpSpPr>
          <a:xfrm rot="10800000">
            <a:off x="7858885" y="-2"/>
            <a:ext cx="616925" cy="10286147"/>
            <a:chOff x="0" y="0"/>
            <a:chExt cx="822567" cy="19507200"/>
          </a:xfrm>
        </p:grpSpPr>
        <p:sp>
          <p:nvSpPr>
            <p:cNvPr id="906" name="Google Shape;906;g2d2111061dc_0_35"/>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907" name="Google Shape;907;g2d2111061dc_0_35"/>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908" name="Google Shape;908;g2d2111061dc_0_35"/>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909" name="Google Shape;909;g2d2111061dc_0_35"/>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grpSp>
        <p:nvGrpSpPr>
          <p:cNvPr id="910" name="Google Shape;910;g2d2111061dc_0_35"/>
          <p:cNvGrpSpPr/>
          <p:nvPr/>
        </p:nvGrpSpPr>
        <p:grpSpPr>
          <a:xfrm>
            <a:off x="-19050" y="0"/>
            <a:ext cx="616925" cy="10286147"/>
            <a:chOff x="0" y="0"/>
            <a:chExt cx="822567" cy="19507200"/>
          </a:xfrm>
        </p:grpSpPr>
        <p:sp>
          <p:nvSpPr>
            <p:cNvPr id="911" name="Google Shape;911;g2d2111061dc_0_35"/>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912" name="Google Shape;912;g2d2111061dc_0_35"/>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913" name="Google Shape;913;g2d2111061dc_0_35"/>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914" name="Google Shape;914;g2d2111061dc_0_35"/>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2" name="Botón de acción: ir a inicio 1">
            <a:hlinkClick r:id="rId11" action="ppaction://hlinksldjump" highlightClick="1"/>
            <a:extLst>
              <a:ext uri="{FF2B5EF4-FFF2-40B4-BE49-F238E27FC236}">
                <a16:creationId xmlns:a16="http://schemas.microsoft.com/office/drawing/2014/main" id="{19540051-F971-4C93-93D2-4DE27EC5FED1}"/>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 name="Imagen 2">
            <a:extLst>
              <a:ext uri="{FF2B5EF4-FFF2-40B4-BE49-F238E27FC236}">
                <a16:creationId xmlns:a16="http://schemas.microsoft.com/office/drawing/2014/main" id="{CC4AB894-880F-B586-BE45-50DC270D9719}"/>
              </a:ext>
            </a:extLst>
          </p:cNvPr>
          <p:cNvPicPr>
            <a:picLocks noChangeAspect="1"/>
          </p:cNvPicPr>
          <p:nvPr/>
        </p:nvPicPr>
        <p:blipFill>
          <a:blip r:embed="rId12"/>
          <a:stretch>
            <a:fillRect/>
          </a:stretch>
        </p:blipFill>
        <p:spPr>
          <a:xfrm>
            <a:off x="722276" y="9076662"/>
            <a:ext cx="831068" cy="1011719"/>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2d2111061dc_0_127"/>
          <p:cNvSpPr txBox="1"/>
          <p:nvPr/>
        </p:nvSpPr>
        <p:spPr>
          <a:xfrm>
            <a:off x="662267" y="278146"/>
            <a:ext cx="8115300" cy="677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4400" dirty="0">
                <a:solidFill>
                  <a:srgbClr val="2289B8"/>
                </a:solidFill>
                <a:latin typeface="Raleway Black"/>
                <a:ea typeface="Raleway Black"/>
                <a:cs typeface="Raleway Black"/>
                <a:sym typeface="Raleway Black"/>
              </a:rPr>
              <a:t>ACTION TOGETHER </a:t>
            </a:r>
            <a:endParaRPr sz="4400" dirty="0"/>
          </a:p>
        </p:txBody>
      </p:sp>
      <p:sp>
        <p:nvSpPr>
          <p:cNvPr id="942" name="Google Shape;942;g2d2111061dc_0_127"/>
          <p:cNvSpPr txBox="1"/>
          <p:nvPr/>
        </p:nvSpPr>
        <p:spPr>
          <a:xfrm>
            <a:off x="770573" y="1229050"/>
            <a:ext cx="7612802" cy="747897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SzPts val="1100"/>
              <a:buNone/>
            </a:pPr>
            <a:r>
              <a:rPr lang="en-US" sz="1800" dirty="0">
                <a:latin typeface="Raleway" pitchFamily="2" charset="0"/>
                <a:ea typeface="Avenir"/>
                <a:cs typeface="Avenir"/>
                <a:sym typeface="Avenir"/>
              </a:rPr>
              <a:t>Strengthens the VCFSE sector in Oldham, Rochdale, and Tameside by connecting communities, fostering development, encouraging partnership and collaboration, and offering investment and support to enhance local organizations and volunteerism. The membership is free for VCSE organizations in those areas.</a:t>
            </a:r>
          </a:p>
          <a:p>
            <a:pPr marL="0" lvl="0" indent="0" algn="just" rtl="0">
              <a:lnSpc>
                <a:spcPct val="150000"/>
              </a:lnSpc>
              <a:spcBef>
                <a:spcPts val="0"/>
              </a:spcBef>
              <a:spcAft>
                <a:spcPts val="0"/>
              </a:spcAft>
              <a:buSzPts val="1100"/>
              <a:buNone/>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b="1"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They a</a:t>
            </a:r>
            <a:r>
              <a:rPr lang="en-US" sz="1800" i="0" u="none" strike="noStrike" cap="none" dirty="0">
                <a:solidFill>
                  <a:srgbClr val="000000"/>
                </a:solidFill>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sist</a:t>
            </a:r>
            <a:r>
              <a:rPr lang="en-US" sz="1800" dirty="0">
                <a:latin typeface="Raleway" pitchFamily="2" charset="0"/>
                <a:ea typeface="Avenir"/>
                <a:cs typeface="Avenir"/>
                <a:sym typeface="Avenir"/>
              </a:rPr>
              <a:t> individuals and groups in enhancing their impact and volunteering efforts, organize action groups and networks to tackle poverty and inequalities, secure funding for local initiatives, and advocate for the VCFSE sector's voice and local insights to inform decision-making and facilitate social change.</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All Ages</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Self-referral, POINT's central administration line</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Telephone:  </a:t>
            </a:r>
            <a:r>
              <a:rPr lang="en-US" sz="1800" dirty="0">
                <a:latin typeface="Raleway" pitchFamily="2" charset="0"/>
                <a:ea typeface="Avenir"/>
                <a:cs typeface="Avenir"/>
                <a:sym typeface="Avenir"/>
              </a:rPr>
              <a:t>0161 339 2345</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info@actiontogether.org.uk</a:t>
            </a:r>
            <a:endParaRPr lang="en-US" sz="1800" u="sng"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Website: </a:t>
            </a:r>
            <a:r>
              <a:rPr lang="en-US" sz="1800"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https://www.actiontogether.org.uk/oldham</a:t>
            </a:r>
            <a:endParaRPr lang="en-US" sz="1800" dirty="0">
              <a:solidFill>
                <a:srgbClr val="0070C0"/>
              </a:solidFill>
              <a:latin typeface="Raleway" pitchFamily="2" charset="0"/>
              <a:ea typeface="Avenir"/>
              <a:cs typeface="Avenir"/>
              <a:sym typeface="Avenir"/>
            </a:endParaRPr>
          </a:p>
        </p:txBody>
      </p:sp>
      <p:sp>
        <p:nvSpPr>
          <p:cNvPr id="943" name="Google Shape;943;g2d2111061dc_0_127"/>
          <p:cNvSpPr txBox="1"/>
          <p:nvPr/>
        </p:nvSpPr>
        <p:spPr>
          <a:xfrm>
            <a:off x="9391128" y="1709857"/>
            <a:ext cx="8582885" cy="7063472"/>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Clr>
                <a:schemeClr val="dk1"/>
              </a:buClr>
              <a:buSzPts val="1100"/>
              <a:buFont typeface="Arial"/>
              <a:buNone/>
            </a:pPr>
            <a:r>
              <a:rPr lang="en-US" sz="1800" dirty="0">
                <a:latin typeface="Raleway" pitchFamily="2" charset="0"/>
                <a:ea typeface="Avenir"/>
                <a:cs typeface="Avenir"/>
                <a:sym typeface="Avenir"/>
              </a:rPr>
              <a:t>The team is based within the Integrated Care Centre in Oldham Centre, assessments are carried out here as well as in the community such as schools and at home, depending on the child’s age and reason for referral. Their services are related to specialist equipment for daily living and promoting function, fine &amp; gross motor skills, sensory processing and self-care skills.</a:t>
            </a:r>
          </a:p>
          <a:p>
            <a:pPr marL="0" lvl="0" indent="0" algn="just" rtl="0">
              <a:lnSpc>
                <a:spcPct val="150000"/>
              </a:lnSpc>
              <a:spcBef>
                <a:spcPts val="0"/>
              </a:spcBef>
              <a:spcAft>
                <a:spcPts val="0"/>
              </a:spcAft>
              <a:buClr>
                <a:schemeClr val="dk1"/>
              </a:buClr>
              <a:buSzPts val="1100"/>
              <a:buFont typeface="Arial"/>
              <a:buNone/>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C</a:t>
            </a:r>
            <a:r>
              <a:rPr lang="en-US" sz="1800" dirty="0">
                <a:latin typeface="Raleway" pitchFamily="2" charset="0"/>
                <a:ea typeface="Avenir"/>
                <a:cs typeface="Avenir"/>
                <a:sym typeface="Avenir"/>
              </a:rPr>
              <a:t>are and support for children with physical disability</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dirty="0">
                <a:latin typeface="Raleway" pitchFamily="2" charset="0"/>
                <a:ea typeface="Avenir"/>
                <a:cs typeface="Avenir"/>
                <a:sym typeface="Avenir"/>
              </a:rPr>
              <a:t>0-18 years</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They have an open referral system for advice about specialist daily living equipment. Referral requests for assessment and advice about fine motor, self-help or sensory processing skills can be made by Health, Social Care professionals or school staff.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Telephone: </a:t>
            </a:r>
            <a:r>
              <a:rPr lang="en-US" sz="1800" dirty="0">
                <a:latin typeface="Raleway" pitchFamily="2" charset="0"/>
                <a:ea typeface="Avenir"/>
                <a:cs typeface="Avenir"/>
                <a:sym typeface="Avenir"/>
              </a:rPr>
              <a:t>0161 357 5124</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Email: </a:t>
            </a:r>
            <a:r>
              <a:rPr lang="en-US" sz="1800"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nca.procurement@nca.nhs.uk</a:t>
            </a:r>
            <a:endParaRPr lang="en-US" sz="1800"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https://www.northerncarealliance.nhs.uk/our-services/childrens-occupational-therapy-1?q=/our-services</a:t>
            </a:r>
            <a:endParaRPr sz="1800" dirty="0">
              <a:solidFill>
                <a:srgbClr val="0070C0"/>
              </a:solidFill>
              <a:latin typeface="Raleway" pitchFamily="2" charset="0"/>
            </a:endParaRPr>
          </a:p>
        </p:txBody>
      </p:sp>
      <p:sp>
        <p:nvSpPr>
          <p:cNvPr id="944" name="Google Shape;944;g2d2111061dc_0_127"/>
          <p:cNvSpPr txBox="1"/>
          <p:nvPr/>
        </p:nvSpPr>
        <p:spPr>
          <a:xfrm>
            <a:off x="9375789" y="120907"/>
            <a:ext cx="7992900"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ea typeface="Raleway Black"/>
                <a:cs typeface="Raleway Black"/>
                <a:sym typeface="Raleway Black"/>
              </a:rPr>
              <a:t>CHILDREN’S OCCUPATIONAL THERAPY</a:t>
            </a:r>
            <a:endParaRPr sz="4400" dirty="0"/>
          </a:p>
        </p:txBody>
      </p:sp>
      <p:sp>
        <p:nvSpPr>
          <p:cNvPr id="945" name="Google Shape;945;g2d2111061dc_0_127"/>
          <p:cNvSpPr/>
          <p:nvPr/>
        </p:nvSpPr>
        <p:spPr>
          <a:xfrm>
            <a:off x="16557626" y="9459498"/>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79" r="-2389"/>
            </a:stretch>
          </a:blipFill>
          <a:ln>
            <a:noFill/>
          </a:ln>
        </p:spPr>
        <p:txBody>
          <a:bodyPr/>
          <a:lstStyle/>
          <a:p>
            <a:endParaRPr lang="en-US"/>
          </a:p>
        </p:txBody>
      </p:sp>
      <p:grpSp>
        <p:nvGrpSpPr>
          <p:cNvPr id="946" name="Google Shape;946;g2d2111061dc_0_127"/>
          <p:cNvGrpSpPr/>
          <p:nvPr/>
        </p:nvGrpSpPr>
        <p:grpSpPr>
          <a:xfrm rot="10800000">
            <a:off x="8531305" y="-1"/>
            <a:ext cx="616925" cy="10286147"/>
            <a:chOff x="0" y="0"/>
            <a:chExt cx="822567" cy="19507200"/>
          </a:xfrm>
        </p:grpSpPr>
        <p:sp>
          <p:nvSpPr>
            <p:cNvPr id="947" name="Google Shape;947;g2d2111061dc_0_127"/>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948" name="Google Shape;948;g2d2111061dc_0_127"/>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949" name="Google Shape;949;g2d2111061dc_0_127"/>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950" name="Google Shape;950;g2d2111061dc_0_127"/>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grpSp>
        <p:nvGrpSpPr>
          <p:cNvPr id="951" name="Google Shape;951;g2d2111061dc_0_127"/>
          <p:cNvGrpSpPr/>
          <p:nvPr/>
        </p:nvGrpSpPr>
        <p:grpSpPr>
          <a:xfrm>
            <a:off x="-19050" y="0"/>
            <a:ext cx="616925" cy="10286147"/>
            <a:chOff x="0" y="0"/>
            <a:chExt cx="822567" cy="19507200"/>
          </a:xfrm>
        </p:grpSpPr>
        <p:sp>
          <p:nvSpPr>
            <p:cNvPr id="952" name="Google Shape;952;g2d2111061dc_0_127"/>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953" name="Google Shape;953;g2d2111061dc_0_127"/>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954" name="Google Shape;954;g2d2111061dc_0_127"/>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955" name="Google Shape;955;g2d2111061dc_0_127"/>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956" name="Google Shape;956;g2d2111061dc_0_127"/>
          <p:cNvPicPr preferRelativeResize="0"/>
          <p:nvPr/>
        </p:nvPicPr>
        <p:blipFill>
          <a:blip r:embed="rId10">
            <a:alphaModFix/>
          </a:blip>
          <a:stretch>
            <a:fillRect/>
          </a:stretch>
        </p:blipFill>
        <p:spPr>
          <a:xfrm>
            <a:off x="597875" y="9344098"/>
            <a:ext cx="2386264" cy="837936"/>
          </a:xfrm>
          <a:prstGeom prst="rect">
            <a:avLst/>
          </a:prstGeom>
          <a:noFill/>
          <a:ln>
            <a:noFill/>
          </a:ln>
        </p:spPr>
      </p:pic>
      <p:sp>
        <p:nvSpPr>
          <p:cNvPr id="2" name="Botón de acción: ir a inicio 1">
            <a:hlinkClick r:id="rId11" action="ppaction://hlinksldjump" highlightClick="1"/>
            <a:extLst>
              <a:ext uri="{FF2B5EF4-FFF2-40B4-BE49-F238E27FC236}">
                <a16:creationId xmlns:a16="http://schemas.microsoft.com/office/drawing/2014/main" id="{4E5FE2CE-E1B0-75E3-6C48-B545A406997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aphicFrame>
        <p:nvGraphicFramePr>
          <p:cNvPr id="172" name="Google Shape;172;p10"/>
          <p:cNvGraphicFramePr/>
          <p:nvPr>
            <p:extLst>
              <p:ext uri="{D42A27DB-BD31-4B8C-83A1-F6EECF244321}">
                <p14:modId xmlns:p14="http://schemas.microsoft.com/office/powerpoint/2010/main" val="1946072133"/>
              </p:ext>
            </p:extLst>
          </p:nvPr>
        </p:nvGraphicFramePr>
        <p:xfrm>
          <a:off x="888422" y="1716191"/>
          <a:ext cx="16511155" cy="6587419"/>
        </p:xfrm>
        <a:graphic>
          <a:graphicData uri="http://schemas.openxmlformats.org/drawingml/2006/table">
            <a:tbl>
              <a:tblPr>
                <a:noFill/>
                <a:tableStyleId>{3B1929FC-6638-49D3-AB63-535F109E193D}</a:tableStyleId>
              </a:tblPr>
              <a:tblGrid>
                <a:gridCol w="1587143">
                  <a:extLst>
                    <a:ext uri="{9D8B030D-6E8A-4147-A177-3AD203B41FA5}">
                      <a16:colId xmlns:a16="http://schemas.microsoft.com/office/drawing/2014/main" val="20000"/>
                    </a:ext>
                  </a:extLst>
                </a:gridCol>
                <a:gridCol w="1796323">
                  <a:extLst>
                    <a:ext uri="{9D8B030D-6E8A-4147-A177-3AD203B41FA5}">
                      <a16:colId xmlns:a16="http://schemas.microsoft.com/office/drawing/2014/main" val="20001"/>
                    </a:ext>
                  </a:extLst>
                </a:gridCol>
                <a:gridCol w="2229636">
                  <a:extLst>
                    <a:ext uri="{9D8B030D-6E8A-4147-A177-3AD203B41FA5}">
                      <a16:colId xmlns:a16="http://schemas.microsoft.com/office/drawing/2014/main" val="20002"/>
                    </a:ext>
                  </a:extLst>
                </a:gridCol>
                <a:gridCol w="1403982">
                  <a:extLst>
                    <a:ext uri="{9D8B030D-6E8A-4147-A177-3AD203B41FA5}">
                      <a16:colId xmlns:a16="http://schemas.microsoft.com/office/drawing/2014/main" val="3044255985"/>
                    </a:ext>
                  </a:extLst>
                </a:gridCol>
                <a:gridCol w="825654">
                  <a:extLst>
                    <a:ext uri="{9D8B030D-6E8A-4147-A177-3AD203B41FA5}">
                      <a16:colId xmlns:a16="http://schemas.microsoft.com/office/drawing/2014/main" val="20003"/>
                    </a:ext>
                  </a:extLst>
                </a:gridCol>
                <a:gridCol w="3467367">
                  <a:extLst>
                    <a:ext uri="{9D8B030D-6E8A-4147-A177-3AD203B41FA5}">
                      <a16:colId xmlns:a16="http://schemas.microsoft.com/office/drawing/2014/main" val="20004"/>
                    </a:ext>
                  </a:extLst>
                </a:gridCol>
                <a:gridCol w="1543452">
                  <a:extLst>
                    <a:ext uri="{9D8B030D-6E8A-4147-A177-3AD203B41FA5}">
                      <a16:colId xmlns:a16="http://schemas.microsoft.com/office/drawing/2014/main" val="20006"/>
                    </a:ext>
                  </a:extLst>
                </a:gridCol>
                <a:gridCol w="3657598">
                  <a:extLst>
                    <a:ext uri="{9D8B030D-6E8A-4147-A177-3AD203B41FA5}">
                      <a16:colId xmlns:a16="http://schemas.microsoft.com/office/drawing/2014/main" val="3818702931"/>
                    </a:ext>
                  </a:extLst>
                </a:gridCol>
              </a:tblGrid>
              <a:tr h="680052">
                <a:tc rowSpan="9">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EFC885"/>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Pregnancy &amp; Birth</a:t>
                      </a:r>
                      <a:endParaRPr sz="1800" u="none" strike="noStrike" cap="none" dirty="0">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tc gridSpan="3">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0-5 Years</a:t>
                      </a:r>
                      <a:endParaRPr sz="1800" u="none" strike="noStrike" cap="none" dirty="0">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tc hMerge="1">
                  <a:txBody>
                    <a:bodyPr/>
                    <a:lstStyle/>
                    <a:p>
                      <a:endParaRPr lang="en-US"/>
                    </a:p>
                  </a:txBody>
                  <a:tcPr/>
                </a:tc>
                <a:tc hMerge="1">
                  <a:txBody>
                    <a:bodyPr/>
                    <a:lstStyle/>
                    <a:p>
                      <a:endParaRPr lang="es-CO"/>
                    </a:p>
                  </a:txBody>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Primary Years</a:t>
                      </a:r>
                      <a:endParaRPr sz="1800" u="none" strike="noStrike" cap="none" dirty="0">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Secondary Years</a:t>
                      </a:r>
                      <a:endParaRPr sz="1800" u="none" strike="noStrike" cap="none" dirty="0">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Transitions to Adulthood [16 years +] </a:t>
                      </a:r>
                      <a:endParaRPr sz="1800" u="none" strike="noStrike" cap="none" dirty="0">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358432">
                <a:tc vMerge="1">
                  <a:txBody>
                    <a:bodyPr/>
                    <a:lstStyle/>
                    <a:p>
                      <a:endParaRPr lang="es-CO"/>
                    </a:p>
                  </a:txBody>
                  <a:tcPr/>
                </a:tc>
                <a:tc>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gridSpan="6">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Young Minds</a:t>
                      </a: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lnL w="19050" cap="flat" cmpd="sng" algn="ctr">
                      <a:solidFill>
                        <a:srgbClr val="000000"/>
                      </a:solidFill>
                      <a:prstDash val="solid"/>
                      <a:round/>
                      <a:headEnd type="none" w="sm" len="sm"/>
                      <a:tailEnd type="none" w="sm" len="sm"/>
                    </a:lnL>
                    <a:lnT w="38100" cap="flat" cmpd="sng" algn="ctr">
                      <a:solidFill>
                        <a:schemeClr val="accent6">
                          <a:lumMod val="50000"/>
                        </a:schemeClr>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1"/>
                  </a:ext>
                </a:extLst>
              </a:tr>
              <a:tr h="358432">
                <a:tc vMerge="1">
                  <a:txBody>
                    <a:bodyPr/>
                    <a:lstStyle/>
                    <a:p>
                      <a:endParaRPr lang="es-CO"/>
                    </a:p>
                  </a:txBody>
                  <a:tcPr>
                    <a:lnT w="19050" cap="flat" cmpd="sng" algn="ctr">
                      <a:solidFill>
                        <a:srgbClr val="000000"/>
                      </a:solidFill>
                      <a:prstDash val="solid"/>
                      <a:round/>
                      <a:headEnd type="none" w="sm" len="sm"/>
                      <a:tailEnd type="none" w="sm" len="sm"/>
                    </a:lnT>
                  </a:tcPr>
                </a:tc>
                <a:tc gridSpan="2">
                  <a:txBody>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lang="en-US" sz="1800" u="none" strike="noStrike" cap="none" dirty="0">
                          <a:solidFill>
                            <a:schemeClr val="tx1"/>
                          </a:solidFill>
                          <a:latin typeface="Raleway" pitchFamily="2" charset="0"/>
                        </a:rPr>
                        <a:t>Oldham Early Attachment Service (from pregnancy to baby’s second birthday)</a:t>
                      </a: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38100" marR="38100" marT="38100" marB="38100" anchor="ctr">
                    <a:lnL w="12700" cmpd="sng">
                      <a:noFill/>
                      <a:prstDash val="soli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hMerge="1">
                  <a:txBody>
                    <a:bodyPr/>
                    <a:lstStyle/>
                    <a:p>
                      <a:endParaRPr lang="es-CO"/>
                    </a:p>
                  </a:txBody>
                  <a:tcPr/>
                </a:tc>
                <a:tc gridSpan="3">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Safe Haven &amp; Crisis Response</a:t>
                      </a: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10003"/>
                  </a:ext>
                </a:extLst>
              </a:tr>
              <a:tr h="680052">
                <a:tc v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solidFill>
                      <a:srgbClr val="EFC885"/>
                    </a:solidFill>
                  </a:tcPr>
                </a:tc>
                <a:tc rowSpan="2" gridSpan="4">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tcPr>
                </a:tc>
                <a:tc rowSpan="2" hMerge="1">
                  <a:txBody>
                    <a:bodyPr/>
                    <a:lstStyle/>
                    <a:p>
                      <a:endParaRPr lang="es-CO"/>
                    </a:p>
                  </a:txBody>
                  <a:tcPr/>
                </a:tc>
                <a:tc rowSpan="2"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tcPr>
                </a:tc>
                <a:tc rowSpan="2" hMerge="1">
                  <a:txBody>
                    <a:bodyPr/>
                    <a:lstStyle/>
                    <a:p>
                      <a:endParaRPr lang="es-CO"/>
                    </a:p>
                  </a:txBody>
                  <a:tcPr/>
                </a:tc>
                <a:tc>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38100" marR="38100" marT="38100" marB="38100" anchor="ctr">
                    <a:lnL w="381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Hope &amp; Horizon Units</a:t>
                      </a: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358432">
                <a:tc vMerge="1">
                  <a:txBody>
                    <a:bodyPr/>
                    <a:lstStyle/>
                    <a:p>
                      <a:endParaRPr lang="es-CO"/>
                    </a:p>
                  </a:txBody>
                  <a:tcPr/>
                </a:tc>
                <a:tc gridSpan="4" vMerge="1">
                  <a:txBody>
                    <a:bodyPr/>
                    <a:lstStyle/>
                    <a:p>
                      <a:endParaRPr lang="es-CO"/>
                    </a:p>
                  </a:txBody>
                  <a:tcPr/>
                </a:tc>
                <a:tc hMerge="1" vMerge="1">
                  <a:txBody>
                    <a:bodyPr/>
                    <a:lstStyle/>
                    <a:p>
                      <a:endParaRPr lang="es-CO"/>
                    </a:p>
                  </a:txBody>
                  <a:tcPr/>
                </a:tc>
                <a:tc hMerge="1" vMerge="1">
                  <a:txBody>
                    <a:bodyPr/>
                    <a:lstStyle/>
                    <a:p>
                      <a:endParaRPr lang="en-US"/>
                    </a:p>
                  </a:txBody>
                  <a:tcPr/>
                </a:tc>
                <a:tc hMerge="1" vMerge="1">
                  <a:txBody>
                    <a:bodyPr/>
                    <a:lstStyle/>
                    <a:p>
                      <a:endParaRPr lang="es-CO"/>
                    </a:p>
                  </a:txBody>
                  <a:tcPr/>
                </a:tc>
                <a:tc gridSpan="3">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Forensic Child and Adolescent Mental Health Services Northwest FCAMHs NW</a:t>
                      </a: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hMerge="1">
                  <a:txBody>
                    <a:bodyPr/>
                    <a:lstStyle/>
                    <a:p>
                      <a:endParaRPr lang="es-CO"/>
                    </a:p>
                  </a:txBody>
                  <a:tcPr>
                    <a:lnL w="19050" cap="flat" cmpd="sng" algn="ctr">
                      <a:solidFill>
                        <a:srgbClr val="000000"/>
                      </a:solidFill>
                      <a:prstDash val="solid"/>
                      <a:round/>
                      <a:headEnd type="none" w="sm" len="sm"/>
                      <a:tailEnd type="none" w="sm" len="sm"/>
                    </a:lnL>
                    <a:lnT w="38100" cap="flat" cmpd="sng" algn="ctr">
                      <a:solidFill>
                        <a:schemeClr val="accent6">
                          <a:lumMod val="50000"/>
                        </a:schemeClr>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5"/>
                  </a:ext>
                </a:extLst>
              </a:tr>
              <a:tr h="358432">
                <a:tc vMerge="1">
                  <a:txBody>
                    <a:bodyPr/>
                    <a:lstStyle/>
                    <a:p>
                      <a:endParaRPr lang="es-CO"/>
                    </a:p>
                  </a:txBody>
                  <a:tcPr/>
                </a:tc>
                <a:tc gridSpan="6">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tcPr>
                </a:tc>
                <a:tc hMerge="1">
                  <a:txBody>
                    <a:bodyPr/>
                    <a:lstStyle/>
                    <a:p>
                      <a:endParaRPr lang="es-CO"/>
                    </a:p>
                  </a:txBody>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lnL w="38100" cap="flat" cmpd="sng" algn="ctr">
                      <a:solidFill>
                        <a:schemeClr val="accent6">
                          <a:lumMod val="50000"/>
                        </a:schemeClr>
                      </a:solidFill>
                      <a:prstDash val="solid"/>
                      <a:round/>
                      <a:headEnd type="none" w="med" len="med"/>
                      <a:tailEnd type="none" w="med" len="med"/>
                    </a:lnL>
                  </a:tcPr>
                </a:tc>
                <a:tc>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CMHT</a:t>
                      </a: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358432">
                <a:tc vMerge="1">
                  <a:txBody>
                    <a:bodyPr/>
                    <a:lstStyle/>
                    <a:p>
                      <a:endParaRPr lang="es-CO"/>
                    </a:p>
                  </a:txBody>
                  <a:tcPr/>
                </a:tc>
                <a:tc gridSpan="7">
                  <a:txBody>
                    <a:bodyPr/>
                    <a:lstStyle/>
                    <a:p>
                      <a:pPr marL="0" marR="0" lvl="0" indent="0" algn="ctr" rtl="0">
                        <a:lnSpc>
                          <a:spcPct val="140025"/>
                        </a:lnSpc>
                        <a:spcBef>
                          <a:spcPts val="0"/>
                        </a:spcBef>
                        <a:spcAft>
                          <a:spcPts val="0"/>
                        </a:spcAft>
                        <a:buNone/>
                      </a:pP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38100" cap="flat" cmpd="sng" algn="ctr">
                      <a:noFill/>
                      <a:prstDash val="solid"/>
                      <a:round/>
                      <a:headEnd type="none" w="med" len="med"/>
                      <a:tailEnd type="none" w="med" len="med"/>
                    </a:lnT>
                    <a:lnB w="38100" cap="flat" cmpd="sng" algn="ctr">
                      <a:noFill/>
                      <a:prstDash val="solid"/>
                      <a:round/>
                      <a:headEnd type="none" w="med" len="med"/>
                      <a:tailEnd type="none" w="med" len="med"/>
                    </a:lnB>
                  </a:tcPr>
                </a:tc>
                <a:tc hMerge="1">
                  <a:txBody>
                    <a:bodyPr/>
                    <a:lstStyle/>
                    <a:p>
                      <a:endParaRPr lang="es-CO"/>
                    </a:p>
                  </a:txBody>
                  <a:tcPr/>
                </a:tc>
                <a:tc hMerge="1">
                  <a:txBody>
                    <a:bodyPr/>
                    <a:lstStyle/>
                    <a:p>
                      <a:endParaRPr lang="en-US"/>
                    </a:p>
                  </a:txBody>
                  <a:tcPr/>
                </a:tc>
                <a:tc hMerge="1">
                  <a:txBody>
                    <a:bodyPr/>
                    <a:lstStyle/>
                    <a:p>
                      <a:endParaRPr lang="es-CO"/>
                    </a:p>
                  </a:txBody>
                  <a:tcPr/>
                </a:tc>
                <a:tc hMerge="1">
                  <a:txBody>
                    <a:bodyPr/>
                    <a:lstStyle/>
                    <a:p>
                      <a:endParaRPr lang="es-CO"/>
                    </a:p>
                  </a:txBody>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10007"/>
                  </a:ext>
                </a:extLst>
              </a:tr>
              <a:tr h="680052">
                <a:tc vMerge="1">
                  <a:txBody>
                    <a:bodyPr/>
                    <a:lstStyle/>
                    <a:p>
                      <a:endParaRPr lang="es-CO"/>
                    </a:p>
                  </a:txBody>
                  <a:tcPr/>
                </a:tc>
                <a:tc rowSpan="2" gridSpan="3">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38100" marR="38100" marT="38100" marB="38100" anchor="ctr">
                    <a:lnL w="38100" cap="flat" cmpd="sng" algn="ctr">
                      <a:solidFill>
                        <a:schemeClr val="accent6">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solidFill>
                        <a:srgbClr val="000000"/>
                      </a:solidFill>
                      <a:prstDash val="solid"/>
                      <a:round/>
                      <a:headEnd type="none" w="sm" len="sm"/>
                      <a:tailEnd type="none" w="sm" len="sm"/>
                    </a:lnB>
                  </a:tcPr>
                </a:tc>
                <a:tc rowSpan="2" hMerge="1">
                  <a:txBody>
                    <a:bodyPr/>
                    <a:lstStyle/>
                    <a:p>
                      <a:endParaRPr lang="es-CO"/>
                    </a:p>
                  </a:txBody>
                  <a:tcPr/>
                </a:tc>
                <a:tc rowSpan="2" hMerge="1">
                  <a:txBody>
                    <a:bodyPr/>
                    <a:lstStyle/>
                    <a:p>
                      <a:endParaRPr lang="en-US"/>
                    </a:p>
                  </a:txBody>
                  <a:tcPr/>
                </a:tc>
                <a:tc gridSpan="4">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38100" marR="38100" marT="38100" marB="38100" anchor="ctr">
                    <a:lnL w="38100" cap="flat" cmpd="sng" algn="ctr">
                      <a:no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38100" cap="flat" cmpd="sng" algn="ctr">
                      <a:noFill/>
                      <a:prstDash val="solid"/>
                      <a:round/>
                      <a:headEnd type="none" w="med" len="med"/>
                      <a:tailEnd type="none" w="med" len="med"/>
                    </a:lnB>
                  </a:tcPr>
                </a:tc>
                <a:tc hMerge="1">
                  <a:txBody>
                    <a:bodyPr/>
                    <a:lstStyle/>
                    <a:p>
                      <a:endParaRPr lang="es-CO"/>
                    </a:p>
                  </a:txBody>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10008"/>
                  </a:ext>
                </a:extLst>
              </a:tr>
              <a:tr h="1054757">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n-US"/>
                    </a:p>
                  </a:txBody>
                  <a:tcPr/>
                </a:tc>
                <a:tc gridSpan="4">
                  <a:txBody>
                    <a:bodyPr/>
                    <a:lstStyle/>
                    <a:p>
                      <a:pPr marL="0" marR="0" lvl="0" indent="0" algn="ctr" rtl="0">
                        <a:lnSpc>
                          <a:spcPct val="140025"/>
                        </a:lnSpc>
                        <a:spcBef>
                          <a:spcPts val="0"/>
                        </a:spcBef>
                        <a:spcAft>
                          <a:spcPts val="0"/>
                        </a:spcAft>
                        <a:buNone/>
                      </a:pPr>
                      <a:r>
                        <a:rPr lang="en-US" sz="1800" u="none" strike="noStrike" cap="none" dirty="0">
                          <a:solidFill>
                            <a:schemeClr val="tx1"/>
                          </a:solidFill>
                          <a:latin typeface="Raleway" pitchFamily="2" charset="0"/>
                          <a:ea typeface="Raleway"/>
                          <a:cs typeface="Raleway"/>
                          <a:sym typeface="Raleway"/>
                        </a:rPr>
                        <a:t> </a:t>
                      </a:r>
                      <a:endParaRPr sz="1800" u="none" strike="noStrike" cap="none" dirty="0">
                        <a:solidFill>
                          <a:schemeClr val="tx1"/>
                        </a:solidFill>
                        <a:latin typeface="Raleway" pitchFamily="2" charset="0"/>
                      </a:endParaRPr>
                    </a:p>
                  </a:txBody>
                  <a:tcPr marL="38100" marR="38100" marT="38100" marB="38100" anchor="ctr">
                    <a:lnL w="38100" cap="flat" cmpd="sng" algn="ctr">
                      <a:noFill/>
                      <a:prstDash val="solid"/>
                      <a:round/>
                      <a:headEnd type="none" w="med" len="med"/>
                      <a:tailEnd type="none" w="med" len="med"/>
                    </a:lnL>
                    <a:lnR w="19050" cap="flat" cmpd="sng" algn="ctr">
                      <a:solidFill>
                        <a:srgbClr val="000000"/>
                      </a:solidFill>
                      <a:prstDash val="solid"/>
                      <a:round/>
                      <a:headEnd type="none" w="sm" len="sm"/>
                      <a:tailEnd type="none" w="sm" len="sm"/>
                    </a:lnR>
                    <a:lnT w="38100" cap="flat" cmpd="sng" algn="ctr">
                      <a:noFill/>
                      <a:prstDash val="solid"/>
                      <a:round/>
                      <a:headEnd type="none" w="med" len="med"/>
                      <a:tailEnd type="none" w="med" len="med"/>
                    </a:lnT>
                    <a:lnB w="19050" cap="flat" cmpd="sng" algn="ctr">
                      <a:solidFill>
                        <a:srgbClr val="000000"/>
                      </a:solidFill>
                      <a:prstDash val="solid"/>
                      <a:round/>
                      <a:headEnd type="none" w="sm" len="sm"/>
                      <a:tailEnd type="none" w="sm" len="sm"/>
                    </a:lnB>
                  </a:tcPr>
                </a:tc>
                <a:tc hMerge="1">
                  <a:txBody>
                    <a:bodyPr/>
                    <a:lstStyle/>
                    <a:p>
                      <a:endParaRPr lang="es-CO"/>
                    </a:p>
                  </a:txBody>
                  <a:tcPr/>
                </a:tc>
                <a:tc hMerge="1">
                  <a:txBody>
                    <a:bodyPr/>
                    <a:lstStyle/>
                    <a:p>
                      <a:endParaRPr lang="es-CO"/>
                    </a:p>
                  </a:txBody>
                  <a:tcPr>
                    <a:lnL w="19050" cap="flat" cmpd="sng" algn="ctr">
                      <a:solidFill>
                        <a:srgbClr val="000000"/>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73" name="Google Shape;173;p10"/>
          <p:cNvSpPr txBox="1"/>
          <p:nvPr/>
        </p:nvSpPr>
        <p:spPr>
          <a:xfrm>
            <a:off x="1028700" y="570548"/>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GETTING RISK SUPPORT</a:t>
            </a:r>
            <a:endParaRPr sz="4400" dirty="0">
              <a:solidFill>
                <a:srgbClr val="2289B8"/>
              </a:solidFill>
            </a:endParaRPr>
          </a:p>
        </p:txBody>
      </p:sp>
      <p:grpSp>
        <p:nvGrpSpPr>
          <p:cNvPr id="174" name="Google Shape;174;p10"/>
          <p:cNvGrpSpPr/>
          <p:nvPr/>
        </p:nvGrpSpPr>
        <p:grpSpPr>
          <a:xfrm>
            <a:off x="285735" y="8501301"/>
            <a:ext cx="17747967" cy="1513999"/>
            <a:chOff x="0" y="0"/>
            <a:chExt cx="23663956" cy="2018665"/>
          </a:xfrm>
        </p:grpSpPr>
        <p:sp>
          <p:nvSpPr>
            <p:cNvPr id="175" name="Google Shape;175;p10"/>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3">
                <a:alphaModFix/>
              </a:blip>
              <a:stretch>
                <a:fillRect/>
              </a:stretch>
            </a:blipFill>
            <a:ln>
              <a:noFill/>
            </a:ln>
          </p:spPr>
          <p:txBody>
            <a:bodyPr/>
            <a:lstStyle/>
            <a:p>
              <a:endParaRPr lang="en-US"/>
            </a:p>
          </p:txBody>
        </p:sp>
        <p:sp>
          <p:nvSpPr>
            <p:cNvPr id="176" name="Google Shape;176;p10"/>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4">
                <a:alphaModFix/>
              </a:blip>
              <a:stretch>
                <a:fillRect/>
              </a:stretch>
            </a:blipFill>
            <a:ln>
              <a:noFill/>
            </a:ln>
          </p:spPr>
          <p:txBody>
            <a:bodyPr/>
            <a:lstStyle/>
            <a:p>
              <a:endParaRPr lang="en-US"/>
            </a:p>
          </p:txBody>
        </p:sp>
        <p:sp>
          <p:nvSpPr>
            <p:cNvPr id="177" name="Google Shape;177;p10"/>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5">
                <a:alphaModFix/>
              </a:blip>
              <a:stretch>
                <a:fillRect l="-4230"/>
              </a:stretch>
            </a:blipFill>
            <a:ln>
              <a:noFill/>
            </a:ln>
          </p:spPr>
          <p:txBody>
            <a:bodyPr/>
            <a:lstStyle/>
            <a:p>
              <a:endParaRPr lang="en-US"/>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2d2111061dc_0_2"/>
          <p:cNvSpPr txBox="1"/>
          <p:nvPr/>
        </p:nvSpPr>
        <p:spPr>
          <a:xfrm>
            <a:off x="710227" y="0"/>
            <a:ext cx="16056035" cy="778675"/>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rPr>
              <a:t>CENTRE OF WELLBEING, TRAINING &amp; CULTURE</a:t>
            </a:r>
          </a:p>
        </p:txBody>
      </p:sp>
      <p:sp>
        <p:nvSpPr>
          <p:cNvPr id="880" name="Google Shape;880;g2d2111061dc_0_2"/>
          <p:cNvSpPr txBox="1"/>
          <p:nvPr/>
        </p:nvSpPr>
        <p:spPr>
          <a:xfrm>
            <a:off x="762827" y="778675"/>
            <a:ext cx="16809891" cy="7894469"/>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SzPts val="1100"/>
              <a:buNone/>
            </a:pPr>
            <a:r>
              <a:rPr lang="en-US" sz="1800" dirty="0">
                <a:latin typeface="Raleway" pitchFamily="2" charset="0"/>
              </a:rPr>
              <a:t>Over 30 years helping to make positive changes through employability skills, health awareness, provide accredited courses, building relationships across communities, arts for wellbeing, community podcast, and YouTube channel. They work with related services to provide information and advice to deliver a holistic and person-</a:t>
            </a:r>
            <a:r>
              <a:rPr lang="en-US" sz="1800" dirty="0" err="1">
                <a:latin typeface="Raleway" pitchFamily="2" charset="0"/>
              </a:rPr>
              <a:t>centred</a:t>
            </a:r>
            <a:r>
              <a:rPr lang="en-US" sz="1800" dirty="0">
                <a:latin typeface="Raleway" pitchFamily="2" charset="0"/>
              </a:rPr>
              <a:t> approach for young, adults and older people. They Empower communities to create diverse and inclusive places where people are proud to live. </a:t>
            </a:r>
          </a:p>
          <a:p>
            <a:pPr marL="0" lvl="0" indent="0" algn="just" rtl="0">
              <a:lnSpc>
                <a:spcPct val="150000"/>
              </a:lnSpc>
              <a:spcBef>
                <a:spcPts val="0"/>
              </a:spcBef>
              <a:spcAft>
                <a:spcPts val="0"/>
              </a:spcAft>
              <a:buSzPts val="1100"/>
              <a:buNone/>
            </a:pPr>
            <a:r>
              <a:rPr lang="en-US" sz="1800" dirty="0">
                <a:latin typeface="Raleway" pitchFamily="2" charset="0"/>
              </a:rPr>
              <a:t>CWTC has a proven track record of delivering interrelated activity across the region such as:</a:t>
            </a:r>
          </a:p>
          <a:p>
            <a:pPr marL="285750" lvl="0" indent="-285750" algn="just" rtl="0">
              <a:lnSpc>
                <a:spcPct val="150000"/>
              </a:lnSpc>
              <a:spcBef>
                <a:spcPts val="0"/>
              </a:spcBef>
              <a:spcAft>
                <a:spcPts val="0"/>
              </a:spcAft>
              <a:buSzPts val="1100"/>
              <a:buFont typeface="Wingdings" panose="05000000000000000000" pitchFamily="2" charset="2"/>
              <a:buChar char="ü"/>
            </a:pPr>
            <a:r>
              <a:rPr lang="en-US" sz="1800" dirty="0">
                <a:latin typeface="Raleway" pitchFamily="2" charset="0"/>
              </a:rPr>
              <a:t>supporting communities link project, </a:t>
            </a:r>
          </a:p>
          <a:p>
            <a:pPr marL="285750" lvl="0" indent="-285750" algn="just" rtl="0">
              <a:lnSpc>
                <a:spcPct val="150000"/>
              </a:lnSpc>
              <a:spcBef>
                <a:spcPts val="0"/>
              </a:spcBef>
              <a:spcAft>
                <a:spcPts val="0"/>
              </a:spcAft>
              <a:buSzPts val="1100"/>
              <a:buFont typeface="Wingdings" panose="05000000000000000000" pitchFamily="2" charset="2"/>
              <a:buChar char="ü"/>
            </a:pPr>
            <a:r>
              <a:rPr lang="en-US" sz="1800" dirty="0">
                <a:latin typeface="Raleway" pitchFamily="2" charset="0"/>
              </a:rPr>
              <a:t>Accredited and Non-accredited courses</a:t>
            </a:r>
          </a:p>
          <a:p>
            <a:pPr marL="285750" lvl="0" indent="-285750" algn="just" rtl="0">
              <a:lnSpc>
                <a:spcPct val="150000"/>
              </a:lnSpc>
              <a:spcBef>
                <a:spcPts val="0"/>
              </a:spcBef>
              <a:spcAft>
                <a:spcPts val="0"/>
              </a:spcAft>
              <a:buSzPts val="1100"/>
              <a:buFont typeface="Wingdings" panose="05000000000000000000" pitchFamily="2" charset="2"/>
              <a:buChar char="ü"/>
            </a:pPr>
            <a:r>
              <a:rPr lang="en-US" sz="1800" dirty="0">
                <a:latin typeface="Raleway" pitchFamily="2" charset="0"/>
              </a:rPr>
              <a:t>Health and Wellbeing awareness (CWTC Wellbeing Café, Accredited courses in: Understanding Dementia, Supporting Carers, Understanding Mental Health, Basic Understanding in Diabetes Reminiscence materials to engage South Asian elder community)</a:t>
            </a:r>
          </a:p>
          <a:p>
            <a:pPr marL="285750" lvl="0" indent="-285750" algn="just" rtl="0">
              <a:lnSpc>
                <a:spcPct val="150000"/>
              </a:lnSpc>
              <a:spcBef>
                <a:spcPts val="0"/>
              </a:spcBef>
              <a:spcAft>
                <a:spcPts val="0"/>
              </a:spcAft>
              <a:buSzPts val="1100"/>
              <a:buFont typeface="Wingdings" panose="05000000000000000000" pitchFamily="2" charset="2"/>
              <a:buChar char="ü"/>
            </a:pPr>
            <a:r>
              <a:rPr lang="en-US" sz="1800" dirty="0">
                <a:latin typeface="Raleway" pitchFamily="2" charset="0"/>
                <a:ea typeface="Avenir"/>
                <a:cs typeface="Avenir"/>
                <a:sym typeface="Avenir"/>
              </a:rPr>
              <a:t>Others. </a:t>
            </a:r>
          </a:p>
          <a:p>
            <a:pPr marL="285750" lvl="0" indent="-285750" algn="just" rtl="0">
              <a:lnSpc>
                <a:spcPct val="150000"/>
              </a:lnSpc>
              <a:spcBef>
                <a:spcPts val="0"/>
              </a:spcBef>
              <a:spcAft>
                <a:spcPts val="0"/>
              </a:spcAft>
              <a:buSzPts val="1100"/>
              <a:buFont typeface="Wingdings" panose="05000000000000000000" pitchFamily="2" charset="2"/>
              <a:buChar char="ü"/>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a:t>
            </a:r>
            <a:endParaRPr lang="en-US" sz="1800" b="1"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P</a:t>
            </a:r>
            <a:r>
              <a:rPr lang="en-US" sz="1800" i="0" u="none" strike="noStrike" cap="none" dirty="0">
                <a:solidFill>
                  <a:srgbClr val="000000"/>
                </a:solidFill>
                <a:latin typeface="Raleway" pitchFamily="2" charset="0"/>
                <a:ea typeface="Avenir"/>
                <a:cs typeface="Avenir"/>
                <a:sym typeface="Avenir"/>
              </a:rPr>
              <a:t>rovide information and advice to deliver a holistic and person-</a:t>
            </a:r>
            <a:r>
              <a:rPr lang="en-US" sz="1800" i="0" u="none" strike="noStrike" cap="none" dirty="0" err="1">
                <a:solidFill>
                  <a:srgbClr val="000000"/>
                </a:solidFill>
                <a:latin typeface="Raleway" pitchFamily="2" charset="0"/>
                <a:ea typeface="Avenir"/>
                <a:cs typeface="Avenir"/>
                <a:sym typeface="Avenir"/>
              </a:rPr>
              <a:t>centred</a:t>
            </a:r>
            <a:r>
              <a:rPr lang="en-US" sz="1800" i="0" u="none" strike="noStrike" cap="none" dirty="0">
                <a:solidFill>
                  <a:srgbClr val="000000"/>
                </a:solidFill>
                <a:latin typeface="Raleway" pitchFamily="2" charset="0"/>
                <a:ea typeface="Avenir"/>
                <a:cs typeface="Avenir"/>
                <a:sym typeface="Avenir"/>
              </a:rPr>
              <a:t> approach for young, adults and older people</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Any ages</a:t>
            </a:r>
            <a:endParaRPr lang="en-US"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 referrals. </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Address: </a:t>
            </a:r>
            <a:r>
              <a:rPr lang="en-US" sz="1800" dirty="0">
                <a:latin typeface="Raleway" pitchFamily="2" charset="0"/>
                <a:ea typeface="Avenir"/>
                <a:cs typeface="Avenir"/>
                <a:sym typeface="Avenir"/>
              </a:rPr>
              <a:t>Centre of Wellbeing, Training &amp; Culture 5 Barn Street Oldham OL1 1LP</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 </a:t>
            </a:r>
            <a:r>
              <a:rPr lang="en-US" sz="1800" dirty="0">
                <a:latin typeface="Raleway" pitchFamily="2" charset="0"/>
                <a:sym typeface="Avenir"/>
              </a:rPr>
              <a:t>07930 306933</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Email: </a:t>
            </a:r>
            <a:r>
              <a:rPr lang="en-US" sz="1800" dirty="0">
                <a:latin typeface="Raleway" pitchFamily="2" charset="0"/>
                <a:ea typeface="Avenir"/>
                <a:cs typeface="Avenir"/>
                <a:sym typeface="Avenir"/>
              </a:rPr>
              <a:t> </a:t>
            </a:r>
            <a:r>
              <a:rPr lang="en-US" sz="1800"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admin@cw-tc.co.uk</a:t>
            </a:r>
            <a:endParaRPr lang="en-US" sz="1800"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Website: </a:t>
            </a:r>
            <a:r>
              <a:rPr lang="en-US" sz="1800"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https://cw-tc.co.uk/</a:t>
            </a:r>
            <a:r>
              <a:rPr lang="en-US" sz="1800" dirty="0">
                <a:solidFill>
                  <a:srgbClr val="0070C0"/>
                </a:solidFill>
                <a:latin typeface="Raleway" pitchFamily="2" charset="0"/>
                <a:ea typeface="Avenir"/>
                <a:cs typeface="Avenir"/>
                <a:sym typeface="Avenir"/>
              </a:rPr>
              <a:t> </a:t>
            </a:r>
            <a:endParaRPr lang="en-US" sz="1700" b="0" i="0" u="none" strike="noStrike" cap="none" dirty="0">
              <a:solidFill>
                <a:srgbClr val="0070C0"/>
              </a:solidFill>
              <a:latin typeface="Avenir"/>
              <a:ea typeface="Avenir"/>
              <a:cs typeface="Avenir"/>
              <a:sym typeface="Avenir"/>
            </a:endParaRPr>
          </a:p>
        </p:txBody>
      </p:sp>
      <p:sp>
        <p:nvSpPr>
          <p:cNvPr id="883" name="Google Shape;883;g2d2111061dc_0_2"/>
          <p:cNvSpPr/>
          <p:nvPr/>
        </p:nvSpPr>
        <p:spPr>
          <a:xfrm>
            <a:off x="16766262" y="9438754"/>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5">
              <a:alphaModFix/>
            </a:blip>
            <a:stretch>
              <a:fillRect l="-2379" r="-2389"/>
            </a:stretch>
          </a:blipFill>
          <a:ln>
            <a:noFill/>
          </a:ln>
        </p:spPr>
        <p:txBody>
          <a:bodyPr/>
          <a:lstStyle/>
          <a:p>
            <a:endParaRPr lang="en-US"/>
          </a:p>
        </p:txBody>
      </p:sp>
      <p:grpSp>
        <p:nvGrpSpPr>
          <p:cNvPr id="889" name="Google Shape;889;g2d2111061dc_0_2"/>
          <p:cNvGrpSpPr/>
          <p:nvPr/>
        </p:nvGrpSpPr>
        <p:grpSpPr>
          <a:xfrm>
            <a:off x="-19050" y="0"/>
            <a:ext cx="616925" cy="10286147"/>
            <a:chOff x="0" y="0"/>
            <a:chExt cx="822567" cy="19507200"/>
          </a:xfrm>
        </p:grpSpPr>
        <p:sp>
          <p:nvSpPr>
            <p:cNvPr id="890" name="Google Shape;890;g2d2111061dc_0_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891" name="Google Shape;891;g2d2111061dc_0_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892" name="Google Shape;892;g2d2111061dc_0_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893" name="Google Shape;893;g2d2111061dc_0_2"/>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2" name="Botón de acción: ir a inicio 1">
            <a:hlinkClick r:id="rId8" action="ppaction://hlinksldjump" highlightClick="1"/>
            <a:extLst>
              <a:ext uri="{FF2B5EF4-FFF2-40B4-BE49-F238E27FC236}">
                <a16:creationId xmlns:a16="http://schemas.microsoft.com/office/drawing/2014/main" id="{A7F67242-2B1C-DDBD-CE0B-FFE5349EACF6}"/>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 name="Imagen 2">
            <a:extLst>
              <a:ext uri="{FF2B5EF4-FFF2-40B4-BE49-F238E27FC236}">
                <a16:creationId xmlns:a16="http://schemas.microsoft.com/office/drawing/2014/main" id="{C5AB69BF-FD52-4A59-231F-A3C5FE8804F2}"/>
              </a:ext>
            </a:extLst>
          </p:cNvPr>
          <p:cNvPicPr>
            <a:picLocks noChangeAspect="1"/>
          </p:cNvPicPr>
          <p:nvPr/>
        </p:nvPicPr>
        <p:blipFill>
          <a:blip r:embed="rId9"/>
          <a:stretch>
            <a:fillRect/>
          </a:stretch>
        </p:blipFill>
        <p:spPr>
          <a:xfrm>
            <a:off x="762827" y="8784598"/>
            <a:ext cx="2732995" cy="1308311"/>
          </a:xfrm>
          <a:prstGeom prst="rect">
            <a:avLst/>
          </a:prstGeom>
        </p:spPr>
      </p:pic>
    </p:spTree>
    <p:extLst>
      <p:ext uri="{BB962C8B-B14F-4D97-AF65-F5344CB8AC3E}">
        <p14:creationId xmlns:p14="http://schemas.microsoft.com/office/powerpoint/2010/main" val="3327565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60" name="Google Shape;860;g2d2044ebba6_5_40"/>
          <p:cNvSpPr txBox="1"/>
          <p:nvPr/>
        </p:nvSpPr>
        <p:spPr>
          <a:xfrm>
            <a:off x="9908637" y="1580854"/>
            <a:ext cx="8004051" cy="7063472"/>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SzPts val="1100"/>
              <a:buNone/>
            </a:pPr>
            <a:r>
              <a:rPr lang="en-US" sz="1800" dirty="0">
                <a:latin typeface="Raleway" pitchFamily="2" charset="0"/>
                <a:ea typeface="Avenir"/>
                <a:cs typeface="Avenir"/>
                <a:sym typeface="Avenir"/>
              </a:rPr>
              <a:t>Is a team of mental health professionals and specialists providing support to children and young people under 18 years old in mental health crisis. This service is delivered in partnership with Pennine Care, Greater Manchester Mental Health and the Children's Society.</a:t>
            </a:r>
          </a:p>
          <a:p>
            <a:pPr marL="0" lvl="0" indent="0" algn="just" rtl="0">
              <a:lnSpc>
                <a:spcPct val="150000"/>
              </a:lnSpc>
              <a:spcBef>
                <a:spcPts val="0"/>
              </a:spcBef>
              <a:spcAft>
                <a:spcPts val="0"/>
              </a:spcAft>
              <a:buSzPts val="1100"/>
              <a:buNone/>
            </a:pPr>
            <a:endParaRPr lang="en-US" sz="1800" b="1"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 Getting Risk Support</a:t>
            </a:r>
            <a:endParaRPr lang="en-US" sz="1800" b="1"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Community-based rapid assessment and brief intensive support for up to 72 hours.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dirty="0">
                <a:latin typeface="Raleway" pitchFamily="2" charset="0"/>
                <a:ea typeface="Avenir"/>
                <a:cs typeface="Avenir"/>
                <a:sym typeface="Avenir"/>
              </a:rPr>
              <a:t>Children and young people under 18 years old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By professionals or If you have been seen by our service before, you can self-refer for up to six months after discharge by calling 0300 323 0911. </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Telephone: </a:t>
            </a:r>
            <a:r>
              <a:rPr lang="en-US" sz="1800" dirty="0">
                <a:latin typeface="Raleway" pitchFamily="2" charset="0"/>
                <a:ea typeface="Avenir"/>
                <a:cs typeface="Avenir"/>
                <a:sym typeface="Avenir"/>
              </a:rPr>
              <a:t>01617162855  If you are experiencing a mental health crisis and need urgent help, please contact our Mental Health Crisis Line on Freephone 0800 051 3253.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https://www.gmmh.nhs.uk/rapid-response-team/</a:t>
            </a:r>
            <a:endParaRPr sz="1800" dirty="0">
              <a:solidFill>
                <a:srgbClr val="0070C0"/>
              </a:solidFill>
              <a:latin typeface="Raleway" pitchFamily="2" charset="0"/>
            </a:endParaRPr>
          </a:p>
        </p:txBody>
      </p:sp>
      <p:sp>
        <p:nvSpPr>
          <p:cNvPr id="861" name="Google Shape;861;g2d2044ebba6_5_40"/>
          <p:cNvSpPr txBox="1"/>
          <p:nvPr/>
        </p:nvSpPr>
        <p:spPr>
          <a:xfrm>
            <a:off x="9793949" y="99597"/>
            <a:ext cx="7099644"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ea typeface="Raleway Black"/>
                <a:cs typeface="Raleway Black"/>
                <a:sym typeface="Raleway Black"/>
              </a:rPr>
              <a:t>RAPID RESPONSE TEAM (RRT)</a:t>
            </a:r>
            <a:endParaRPr sz="4400" dirty="0"/>
          </a:p>
        </p:txBody>
      </p:sp>
      <p:sp>
        <p:nvSpPr>
          <p:cNvPr id="862" name="Google Shape;862;g2d2044ebba6_5_40"/>
          <p:cNvSpPr/>
          <p:nvPr/>
        </p:nvSpPr>
        <p:spPr>
          <a:xfrm>
            <a:off x="16643619" y="9211802"/>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4">
              <a:alphaModFix/>
            </a:blip>
            <a:stretch>
              <a:fillRect l="-2379" r="-2389"/>
            </a:stretch>
          </a:blipFill>
          <a:ln>
            <a:noFill/>
          </a:ln>
        </p:spPr>
        <p:txBody>
          <a:bodyPr/>
          <a:lstStyle/>
          <a:p>
            <a:endParaRPr lang="en-US"/>
          </a:p>
        </p:txBody>
      </p:sp>
      <p:grpSp>
        <p:nvGrpSpPr>
          <p:cNvPr id="868" name="Google Shape;868;g2d2044ebba6_5_40"/>
          <p:cNvGrpSpPr/>
          <p:nvPr/>
        </p:nvGrpSpPr>
        <p:grpSpPr>
          <a:xfrm>
            <a:off x="-19050" y="0"/>
            <a:ext cx="616925" cy="10286147"/>
            <a:chOff x="0" y="0"/>
            <a:chExt cx="822567" cy="19507200"/>
          </a:xfrm>
        </p:grpSpPr>
        <p:sp>
          <p:nvSpPr>
            <p:cNvPr id="869" name="Google Shape;869;g2d2044ebba6_5_4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870" name="Google Shape;870;g2d2044ebba6_5_4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871" name="Google Shape;871;g2d2044ebba6_5_4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872" name="Google Shape;872;g2d2044ebba6_5_4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2" name="Botón de acción: ir a inicio 1">
            <a:hlinkClick r:id="rId7" action="ppaction://hlinksldjump" highlightClick="1"/>
            <a:extLst>
              <a:ext uri="{FF2B5EF4-FFF2-40B4-BE49-F238E27FC236}">
                <a16:creationId xmlns:a16="http://schemas.microsoft.com/office/drawing/2014/main" id="{B1E18628-1497-3E8A-3180-E69A90AB415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20" name="Google Shape;920;g2d2111061dc_0_69"/>
          <p:cNvSpPr txBox="1"/>
          <p:nvPr/>
        </p:nvSpPr>
        <p:spPr>
          <a:xfrm>
            <a:off x="585398" y="108286"/>
            <a:ext cx="8339867" cy="2336024"/>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ea typeface="Raleway Black"/>
                <a:cs typeface="Raleway Black"/>
                <a:sym typeface="Raleway Black"/>
              </a:rPr>
              <a:t>CHILDREN’S AND YOUNG PEOPLE LEARNING DISABILITY TEAM</a:t>
            </a:r>
            <a:endParaRPr sz="4400" dirty="0"/>
          </a:p>
        </p:txBody>
      </p:sp>
      <p:sp>
        <p:nvSpPr>
          <p:cNvPr id="921" name="Google Shape;921;g2d2111061dc_0_69"/>
          <p:cNvSpPr txBox="1"/>
          <p:nvPr/>
        </p:nvSpPr>
        <p:spPr>
          <a:xfrm>
            <a:off x="660075" y="2489211"/>
            <a:ext cx="8163369" cy="5401479"/>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Clr>
                <a:schemeClr val="dk1"/>
              </a:buClr>
              <a:buFont typeface="Arial"/>
              <a:buNone/>
            </a:pPr>
            <a:r>
              <a:rPr lang="en-US" sz="1800" dirty="0">
                <a:solidFill>
                  <a:schemeClr val="dk1"/>
                </a:solidFill>
                <a:latin typeface="Raleway" pitchFamily="2" charset="0"/>
                <a:ea typeface="Avenir"/>
                <a:cs typeface="Avenir"/>
                <a:sym typeface="Avenir"/>
              </a:rPr>
              <a:t>Supporting children with a diagnosed learning disability, their families and carers. Our team consists of qualified community learning disability nurses.</a:t>
            </a:r>
          </a:p>
          <a:p>
            <a:pPr marL="0" lvl="0" indent="0" algn="just" rtl="0">
              <a:lnSpc>
                <a:spcPct val="150000"/>
              </a:lnSpc>
              <a:spcBef>
                <a:spcPts val="0"/>
              </a:spcBef>
              <a:spcAft>
                <a:spcPts val="0"/>
              </a:spcAft>
              <a:buClr>
                <a:schemeClr val="dk1"/>
              </a:buClr>
              <a:buFont typeface="Arial"/>
              <a:buNone/>
            </a:pPr>
            <a:endParaRPr lang="en-US" sz="1800" dirty="0">
              <a:solidFill>
                <a:schemeClr val="dk1"/>
              </a:solidFill>
              <a:latin typeface="Raleway" pitchFamily="2" charset="0"/>
              <a:ea typeface="Avenir"/>
              <a:cs typeface="Avenir"/>
              <a:sym typeface="Avenir"/>
            </a:endParaRPr>
          </a:p>
          <a:p>
            <a:pPr marL="285750" indent="-285750" algn="just">
              <a:lnSpc>
                <a:spcPct val="150000"/>
              </a:lnSpc>
              <a:buClr>
                <a:schemeClr val="dk1"/>
              </a:buClr>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Supporting for children and young people with learning disabilities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0-18 years </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Referrals are accepted from any source and self referral is welcomed. </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Telephone:  </a:t>
            </a:r>
            <a:r>
              <a:rPr lang="en-US" sz="1800" dirty="0">
                <a:latin typeface="Raleway" pitchFamily="2" charset="0"/>
                <a:ea typeface="Avenir"/>
                <a:cs typeface="Avenir"/>
                <a:sym typeface="Avenir"/>
              </a:rPr>
              <a:t>01627703770</a:t>
            </a:r>
          </a:p>
          <a:p>
            <a:pPr marL="285750" indent="-285750" algn="just">
              <a:lnSpc>
                <a:spcPct val="150000"/>
              </a:lnSpc>
              <a:buFont typeface="Wingdings" panose="05000000000000000000" pitchFamily="2" charset="2"/>
              <a:buChar char="§"/>
            </a:pPr>
            <a:r>
              <a:rPr lang="en-US" sz="1800" b="1" dirty="0">
                <a:latin typeface="Raleway" pitchFamily="2" charset="0"/>
                <a:ea typeface="Avenir"/>
                <a:cs typeface="Avenir"/>
                <a:sym typeface="Avenir"/>
              </a:rPr>
              <a:t>Email: </a:t>
            </a:r>
            <a:r>
              <a:rPr lang="en-US" sz="1800" dirty="0">
                <a:solidFill>
                  <a:srgbClr val="0070C0"/>
                </a:solidFill>
                <a:latin typeface="Raleway" pitchFamily="2" charset="0"/>
                <a:ea typeface="Avenir"/>
                <a:cs typeface="Avenir"/>
                <a:sym typeface="Avenir"/>
                <a:hlinkClick r:id="rId8">
                  <a:extLst>
                    <a:ext uri="{A12FA001-AC4F-418D-AE19-62706E023703}">
                      <ahyp:hlinkClr xmlns:ahyp="http://schemas.microsoft.com/office/drawing/2018/hyperlinkcolor" val="tx"/>
                    </a:ext>
                  </a:extLst>
                </a:hlinkClick>
              </a:rPr>
              <a:t>pcn-tr.oldhamchildrensldteamreferrals@nhs.net</a:t>
            </a:r>
            <a:r>
              <a:rPr lang="en-US" sz="1800"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Website: </a:t>
            </a:r>
            <a:r>
              <a:rPr lang="en-US" sz="1800" dirty="0">
                <a:solidFill>
                  <a:srgbClr val="0070C0"/>
                </a:solidFill>
                <a:latin typeface="Raleway" pitchFamily="2" charset="0"/>
                <a:ea typeface="Avenir"/>
                <a:cs typeface="Avenir"/>
                <a:sym typeface="Avenir"/>
                <a:hlinkClick r:id="rId9">
                  <a:extLst>
                    <a:ext uri="{A12FA001-AC4F-418D-AE19-62706E023703}">
                      <ahyp:hlinkClr xmlns:ahyp="http://schemas.microsoft.com/office/drawing/2018/hyperlinkcolor" val="tx"/>
                    </a:ext>
                  </a:extLst>
                </a:hlinkClick>
              </a:rPr>
              <a:t>https://www.penninecare.nhs.uk/oldhamchildrensld</a:t>
            </a:r>
            <a:endParaRPr sz="1800" i="0" u="none" strike="noStrike" cap="none" dirty="0">
              <a:solidFill>
                <a:srgbClr val="0070C0"/>
              </a:solidFill>
              <a:latin typeface="Raleway" pitchFamily="2" charset="0"/>
              <a:ea typeface="Avenir"/>
              <a:cs typeface="Avenir"/>
              <a:sym typeface="Avenir"/>
            </a:endParaRPr>
          </a:p>
        </p:txBody>
      </p:sp>
      <p:pic>
        <p:nvPicPr>
          <p:cNvPr id="935" name="Google Shape;935;g2d2111061dc_0_69"/>
          <p:cNvPicPr preferRelativeResize="0"/>
          <p:nvPr/>
        </p:nvPicPr>
        <p:blipFill>
          <a:blip r:embed="rId10">
            <a:alphaModFix/>
          </a:blip>
          <a:stretch>
            <a:fillRect/>
          </a:stretch>
        </p:blipFill>
        <p:spPr>
          <a:xfrm>
            <a:off x="547878" y="8893514"/>
            <a:ext cx="2500300" cy="1285200"/>
          </a:xfrm>
          <a:prstGeom prst="rect">
            <a:avLst/>
          </a:prstGeom>
          <a:noFill/>
          <a:ln>
            <a:noFill/>
          </a:ln>
        </p:spPr>
      </p:pic>
      <p:pic>
        <p:nvPicPr>
          <p:cNvPr id="3074" name="Picture 2" descr="Home - Company logo">
            <a:extLst>
              <a:ext uri="{FF2B5EF4-FFF2-40B4-BE49-F238E27FC236}">
                <a16:creationId xmlns:a16="http://schemas.microsoft.com/office/drawing/2014/main" id="{DA73A4FF-3EBF-BB3C-DB79-2216CC90B1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85857" y="8992102"/>
            <a:ext cx="2292098" cy="108802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878;p66">
            <a:extLst>
              <a:ext uri="{FF2B5EF4-FFF2-40B4-BE49-F238E27FC236}">
                <a16:creationId xmlns:a16="http://schemas.microsoft.com/office/drawing/2014/main" id="{7B5BC070-54DA-660D-881A-64E9DC60F21C}"/>
              </a:ext>
            </a:extLst>
          </p:cNvPr>
          <p:cNvGrpSpPr/>
          <p:nvPr/>
        </p:nvGrpSpPr>
        <p:grpSpPr>
          <a:xfrm rot="10800000">
            <a:off x="8987465" y="16393"/>
            <a:ext cx="616925" cy="10286147"/>
            <a:chOff x="0" y="0"/>
            <a:chExt cx="822567" cy="19507200"/>
          </a:xfrm>
        </p:grpSpPr>
        <p:sp>
          <p:nvSpPr>
            <p:cNvPr id="4" name="Google Shape;879;p66">
              <a:extLst>
                <a:ext uri="{FF2B5EF4-FFF2-40B4-BE49-F238E27FC236}">
                  <a16:creationId xmlns:a16="http://schemas.microsoft.com/office/drawing/2014/main" id="{18982867-4FCE-852E-2AF7-530132B144A9}"/>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5" name="Google Shape;880;p66">
              <a:extLst>
                <a:ext uri="{FF2B5EF4-FFF2-40B4-BE49-F238E27FC236}">
                  <a16:creationId xmlns:a16="http://schemas.microsoft.com/office/drawing/2014/main" id="{CD93957D-FD44-37F3-6CD1-A5276C89F27D}"/>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A897C3"/>
            </a:solidFill>
            <a:ln>
              <a:noFill/>
            </a:ln>
          </p:spPr>
          <p:txBody>
            <a:bodyPr/>
            <a:lstStyle/>
            <a:p>
              <a:endParaRPr lang="en-US"/>
            </a:p>
          </p:txBody>
        </p:sp>
        <p:sp>
          <p:nvSpPr>
            <p:cNvPr id="6" name="Google Shape;881;p66">
              <a:extLst>
                <a:ext uri="{FF2B5EF4-FFF2-40B4-BE49-F238E27FC236}">
                  <a16:creationId xmlns:a16="http://schemas.microsoft.com/office/drawing/2014/main" id="{EAD84A28-9B29-4E0F-8FF8-55B997E3319A}"/>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7" name="Google Shape;882;p66">
              <a:extLst>
                <a:ext uri="{FF2B5EF4-FFF2-40B4-BE49-F238E27FC236}">
                  <a16:creationId xmlns:a16="http://schemas.microsoft.com/office/drawing/2014/main" id="{C26F0C67-693E-F8F3-C529-680C206B6AA9}"/>
                </a:ext>
              </a:extLst>
            </p:cNvPr>
            <p:cNvSpPr txBox="1"/>
            <p:nvPr/>
          </p:nvSpPr>
          <p:spPr>
            <a:xfrm rot="5400000">
              <a:off x="-3842133" y="13850499"/>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Regional</a:t>
              </a:r>
              <a:r>
                <a:rPr lang="en-US" sz="3200" b="1" i="0" u="none" strike="noStrike" cap="none">
                  <a:solidFill>
                    <a:srgbClr val="F7F7F7"/>
                  </a:solidFill>
                  <a:latin typeface="Raleway"/>
                  <a:ea typeface="Raleway"/>
                  <a:cs typeface="Raleway"/>
                  <a:sym typeface="Raleway"/>
                </a:rPr>
                <a:t> service</a:t>
              </a:r>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56"/>
          <p:cNvSpPr txBox="1"/>
          <p:nvPr/>
        </p:nvSpPr>
        <p:spPr>
          <a:xfrm>
            <a:off x="1028700" y="570547"/>
            <a:ext cx="1623060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GENERAL PRACTICE S</a:t>
            </a:r>
            <a:r>
              <a:rPr lang="en-US" sz="4400" dirty="0">
                <a:solidFill>
                  <a:srgbClr val="2289B8"/>
                </a:solidFill>
                <a:latin typeface="Raleway Black"/>
                <a:ea typeface="Raleway Black"/>
                <a:cs typeface="Raleway Black"/>
                <a:sym typeface="Raleway Black"/>
              </a:rPr>
              <a:t>ERVICES</a:t>
            </a:r>
            <a:r>
              <a:rPr lang="en-US" sz="4400" b="0" i="0" u="none" strike="noStrike" cap="none" dirty="0">
                <a:solidFill>
                  <a:srgbClr val="2289B8"/>
                </a:solidFill>
                <a:latin typeface="Raleway Black"/>
                <a:ea typeface="Raleway Black"/>
                <a:cs typeface="Raleway Black"/>
                <a:sym typeface="Raleway Black"/>
              </a:rPr>
              <a:t> &amp; PRACTICE NURSES</a:t>
            </a:r>
            <a:endParaRPr sz="4400" dirty="0"/>
          </a:p>
        </p:txBody>
      </p:sp>
      <p:sp>
        <p:nvSpPr>
          <p:cNvPr id="689" name="Google Shape;689;p56"/>
          <p:cNvSpPr txBox="1"/>
          <p:nvPr/>
        </p:nvSpPr>
        <p:spPr>
          <a:xfrm>
            <a:off x="1061118" y="1992013"/>
            <a:ext cx="16230600" cy="429348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strike="noStrike" cap="none" dirty="0">
                <a:solidFill>
                  <a:srgbClr val="000000"/>
                </a:solidFill>
                <a:latin typeface="Raleway" pitchFamily="2" charset="0"/>
                <a:ea typeface="Avenir"/>
                <a:cs typeface="Avenir"/>
                <a:sym typeface="Avenir"/>
              </a:rPr>
              <a:t>GPs deal with a whole range of health problems. They also provide health education, offer advice on smoking and diet, run clinics, give vaccinations and carry out simple surgical operations. GPs usually work in practices as part of a team, which includes nurses, healthcare assistants, practice managers, receptionists and other staff. Practices also work closely with other healthcare professionals, such as health visitors, midwives, mental health services and social care services. GPs surgeries can be found locally across Salford. </a:t>
            </a:r>
          </a:p>
          <a:p>
            <a:pPr marL="0" marR="0" lvl="0" indent="0" algn="just" rtl="0">
              <a:lnSpc>
                <a:spcPct val="150000"/>
              </a:lnSpc>
              <a:spcBef>
                <a:spcPts val="0"/>
              </a:spcBef>
              <a:spcAft>
                <a:spcPts val="0"/>
              </a:spcAft>
              <a:buNone/>
            </a:pPr>
            <a:endParaRPr lang="en-US" sz="1800" b="0" i="0"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Risk Support</a:t>
            </a: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Age Range:</a:t>
            </a:r>
            <a:r>
              <a:rPr lang="en-US" sz="1800" b="0" i="0" strike="noStrike" cap="none" dirty="0">
                <a:solidFill>
                  <a:srgbClr val="000000"/>
                </a:solidFill>
                <a:latin typeface="Raleway" pitchFamily="2" charset="0"/>
                <a:ea typeface="Avenir"/>
                <a:cs typeface="Avenir"/>
                <a:sym typeface="Avenir"/>
              </a:rPr>
              <a:t> All ages</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Referrals</a:t>
            </a:r>
            <a:r>
              <a:rPr lang="en-US" sz="1800" b="0" i="0" strike="noStrike" cap="none" dirty="0">
                <a:solidFill>
                  <a:srgbClr val="000000"/>
                </a:solidFill>
                <a:latin typeface="Raleway" pitchFamily="2" charset="0"/>
                <a:ea typeface="Avenir"/>
                <a:cs typeface="Avenir"/>
                <a:sym typeface="Avenir"/>
              </a:rPr>
              <a:t>: To access your local GP practice, you will need to register with the practice</a:t>
            </a: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Address:</a:t>
            </a:r>
            <a:r>
              <a:rPr lang="en-US" sz="1800" b="0" i="0" strike="noStrike" cap="none" dirty="0">
                <a:solidFill>
                  <a:srgbClr val="000000"/>
                </a:solidFill>
                <a:latin typeface="Raleway" pitchFamily="2" charset="0"/>
                <a:ea typeface="Avenir"/>
                <a:cs typeface="Avenir"/>
                <a:sym typeface="Avenir"/>
              </a:rPr>
              <a:t> To find local GP practices: </a:t>
            </a:r>
            <a:r>
              <a:rPr lang="en-US" sz="1800"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https://www.nhs.uk/service-search/find-a-GP</a:t>
            </a:r>
            <a:r>
              <a:rPr lang="en-US" sz="1800"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a:p>
            <a:pPr marL="0" marR="0" lvl="0" indent="0" algn="just" rtl="0">
              <a:lnSpc>
                <a:spcPct val="20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695" name="Google Shape;695;p56"/>
          <p:cNvSpPr/>
          <p:nvPr/>
        </p:nvSpPr>
        <p:spPr>
          <a:xfrm>
            <a:off x="16517316" y="9392142"/>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4">
              <a:alphaModFix/>
            </a:blip>
            <a:stretch>
              <a:fillRect/>
            </a:stretch>
          </a:blipFill>
          <a:ln>
            <a:noFill/>
          </a:ln>
        </p:spPr>
        <p:txBody>
          <a:bodyPr/>
          <a:lstStyle/>
          <a:p>
            <a:endParaRPr lang="en-US"/>
          </a:p>
        </p:txBody>
      </p:sp>
      <p:pic>
        <p:nvPicPr>
          <p:cNvPr id="696" name="Google Shape;696;p56"/>
          <p:cNvPicPr preferRelativeResize="0"/>
          <p:nvPr/>
        </p:nvPicPr>
        <p:blipFill>
          <a:blip r:embed="rId5">
            <a:alphaModFix/>
          </a:blip>
          <a:stretch>
            <a:fillRect/>
          </a:stretch>
        </p:blipFill>
        <p:spPr>
          <a:xfrm>
            <a:off x="597875" y="9114236"/>
            <a:ext cx="2313850" cy="821044"/>
          </a:xfrm>
          <a:prstGeom prst="rect">
            <a:avLst/>
          </a:prstGeom>
          <a:noFill/>
          <a:ln>
            <a:noFill/>
          </a:ln>
        </p:spPr>
      </p:pic>
      <p:grpSp>
        <p:nvGrpSpPr>
          <p:cNvPr id="2" name="Google Shape;706;p57">
            <a:extLst>
              <a:ext uri="{FF2B5EF4-FFF2-40B4-BE49-F238E27FC236}">
                <a16:creationId xmlns:a16="http://schemas.microsoft.com/office/drawing/2014/main" id="{E14F8725-952D-D634-76AC-D5DF93473DF8}"/>
              </a:ext>
            </a:extLst>
          </p:cNvPr>
          <p:cNvGrpSpPr/>
          <p:nvPr/>
        </p:nvGrpSpPr>
        <p:grpSpPr>
          <a:xfrm>
            <a:off x="-19050" y="0"/>
            <a:ext cx="616925" cy="10286147"/>
            <a:chOff x="0" y="0"/>
            <a:chExt cx="822567" cy="19507200"/>
          </a:xfrm>
        </p:grpSpPr>
        <p:sp>
          <p:nvSpPr>
            <p:cNvPr id="3" name="Google Shape;707;p57">
              <a:extLst>
                <a:ext uri="{FF2B5EF4-FFF2-40B4-BE49-F238E27FC236}">
                  <a16:creationId xmlns:a16="http://schemas.microsoft.com/office/drawing/2014/main" id="{829E5A85-B48A-BD10-91EC-DA99F76118A3}"/>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4" name="Google Shape;708;p57">
              <a:extLst>
                <a:ext uri="{FF2B5EF4-FFF2-40B4-BE49-F238E27FC236}">
                  <a16:creationId xmlns:a16="http://schemas.microsoft.com/office/drawing/2014/main" id="{368C48A9-7960-8B97-16AD-AE0DE5467255}"/>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A897C3"/>
            </a:solidFill>
            <a:ln>
              <a:noFill/>
            </a:ln>
          </p:spPr>
          <p:txBody>
            <a:bodyPr/>
            <a:lstStyle/>
            <a:p>
              <a:endParaRPr lang="en-US"/>
            </a:p>
          </p:txBody>
        </p:sp>
        <p:sp>
          <p:nvSpPr>
            <p:cNvPr id="5" name="Google Shape;709;p57">
              <a:extLst>
                <a:ext uri="{FF2B5EF4-FFF2-40B4-BE49-F238E27FC236}">
                  <a16:creationId xmlns:a16="http://schemas.microsoft.com/office/drawing/2014/main" id="{1F2AA1DB-C2B9-5B7C-CE24-08B4CE97A5B3}"/>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 name="Google Shape;710;p57">
              <a:extLst>
                <a:ext uri="{FF2B5EF4-FFF2-40B4-BE49-F238E27FC236}">
                  <a16:creationId xmlns:a16="http://schemas.microsoft.com/office/drawing/2014/main" id="{1541C055-691A-AB3B-6C9B-5FD53025C96B}"/>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Regional</a:t>
              </a:r>
              <a:r>
                <a:rPr lang="en-US" sz="3200" b="1" i="0" u="none" strike="noStrike" cap="none" dirty="0">
                  <a:solidFill>
                    <a:srgbClr val="F7F7F7"/>
                  </a:solidFill>
                  <a:latin typeface="Raleway"/>
                  <a:ea typeface="Raleway"/>
                  <a:cs typeface="Raleway"/>
                  <a:sym typeface="Raleway"/>
                </a:rPr>
                <a:t> service</a:t>
              </a:r>
              <a:endParaRPr dirty="0"/>
            </a:p>
          </p:txBody>
        </p:sp>
      </p:grpSp>
      <p:sp>
        <p:nvSpPr>
          <p:cNvPr id="7" name="Botón de acción: ir a inicio 6">
            <a:hlinkClick r:id="rId7" action="ppaction://hlinksldjump" highlightClick="1"/>
            <a:extLst>
              <a:ext uri="{FF2B5EF4-FFF2-40B4-BE49-F238E27FC236}">
                <a16:creationId xmlns:a16="http://schemas.microsoft.com/office/drawing/2014/main" id="{1E0A18A4-6B34-4E29-8362-7F7D3507B9D7}"/>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53353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1"/>
          <p:cNvSpPr txBox="1"/>
          <p:nvPr/>
        </p:nvSpPr>
        <p:spPr>
          <a:xfrm>
            <a:off x="743583" y="16393"/>
            <a:ext cx="7705642"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MATERNITY SERVICES</a:t>
            </a:r>
            <a:endParaRPr sz="4400" dirty="0"/>
          </a:p>
        </p:txBody>
      </p:sp>
      <p:sp>
        <p:nvSpPr>
          <p:cNvPr id="493" name="Google Shape;493;p41"/>
          <p:cNvSpPr txBox="1"/>
          <p:nvPr/>
        </p:nvSpPr>
        <p:spPr>
          <a:xfrm>
            <a:off x="686630" y="964345"/>
            <a:ext cx="7965765" cy="58169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Includes specialist midwifes who provides support for stress in pregnancy; low birth weight; parental mental illness (including post-natal depression); supporting the emotional and social wellbeing of the infant; teenage pregnancy.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They provide the best possible experience for mothers, babies and families across Oldham, Rochdale and Greater Manchester.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Any age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Self-referral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Contact:</a:t>
            </a:r>
            <a:r>
              <a:rPr lang="en-US" sz="1800" i="0" u="none" strike="noStrike" cap="none" dirty="0">
                <a:solidFill>
                  <a:srgbClr val="00000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https://www.northerncarealliance.nhs.uk/contact-us</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https://www.northerncarealliance.nhs.uk/patient-information/maternity-services</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494" name="Google Shape;494;p41"/>
          <p:cNvSpPr txBox="1"/>
          <p:nvPr/>
        </p:nvSpPr>
        <p:spPr>
          <a:xfrm rot="5400000">
            <a:off x="-1411254" y="8313517"/>
            <a:ext cx="3456111" cy="49085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800" b="1" i="0" u="none" strike="noStrike" cap="none">
                <a:solidFill>
                  <a:srgbClr val="F7F7F7"/>
                </a:solidFill>
                <a:latin typeface="Raleway"/>
                <a:ea typeface="Raleway"/>
                <a:cs typeface="Raleway"/>
                <a:sym typeface="Raleway"/>
              </a:rPr>
              <a:t>Regional service</a:t>
            </a:r>
            <a:endParaRPr/>
          </a:p>
        </p:txBody>
      </p:sp>
      <p:sp>
        <p:nvSpPr>
          <p:cNvPr id="495" name="Google Shape;495;p41"/>
          <p:cNvSpPr/>
          <p:nvPr/>
        </p:nvSpPr>
        <p:spPr>
          <a:xfrm>
            <a:off x="16549734" y="9378883"/>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5">
              <a:alphaModFix/>
            </a:blip>
            <a:stretch>
              <a:fillRect/>
            </a:stretch>
          </a:blipFill>
          <a:ln>
            <a:noFill/>
          </a:ln>
        </p:spPr>
        <p:txBody>
          <a:bodyPr/>
          <a:lstStyle/>
          <a:p>
            <a:endParaRPr lang="en-US"/>
          </a:p>
        </p:txBody>
      </p:sp>
      <p:grpSp>
        <p:nvGrpSpPr>
          <p:cNvPr id="496" name="Google Shape;496;p41"/>
          <p:cNvGrpSpPr/>
          <p:nvPr/>
        </p:nvGrpSpPr>
        <p:grpSpPr>
          <a:xfrm>
            <a:off x="-19050" y="0"/>
            <a:ext cx="616925" cy="10286147"/>
            <a:chOff x="0" y="0"/>
            <a:chExt cx="822567" cy="19507200"/>
          </a:xfrm>
        </p:grpSpPr>
        <p:sp>
          <p:nvSpPr>
            <p:cNvPr id="497" name="Google Shape;497;p4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498" name="Google Shape;498;p4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A897C3"/>
            </a:solidFill>
            <a:ln>
              <a:noFill/>
            </a:ln>
          </p:spPr>
          <p:txBody>
            <a:bodyPr/>
            <a:lstStyle/>
            <a:p>
              <a:endParaRPr lang="en-US"/>
            </a:p>
          </p:txBody>
        </p:sp>
        <p:sp>
          <p:nvSpPr>
            <p:cNvPr id="499" name="Google Shape;499;p4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500" name="Google Shape;500;p41"/>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Regional</a:t>
              </a:r>
              <a:r>
                <a:rPr lang="en-US" sz="3200" b="1" i="0" u="none" strike="noStrike" cap="none">
                  <a:solidFill>
                    <a:srgbClr val="F7F7F7"/>
                  </a:solidFill>
                  <a:latin typeface="Raleway"/>
                  <a:ea typeface="Raleway"/>
                  <a:cs typeface="Raleway"/>
                  <a:sym typeface="Raleway"/>
                </a:rPr>
                <a:t> service</a:t>
              </a:r>
              <a:endParaRPr/>
            </a:p>
          </p:txBody>
        </p:sp>
      </p:grpSp>
      <p:pic>
        <p:nvPicPr>
          <p:cNvPr id="501" name="Google Shape;501;p41"/>
          <p:cNvPicPr preferRelativeResize="0"/>
          <p:nvPr/>
        </p:nvPicPr>
        <p:blipFill>
          <a:blip r:embed="rId7">
            <a:alphaModFix/>
          </a:blip>
          <a:stretch>
            <a:fillRect/>
          </a:stretch>
        </p:blipFill>
        <p:spPr>
          <a:xfrm>
            <a:off x="631851" y="9292669"/>
            <a:ext cx="2313854" cy="821050"/>
          </a:xfrm>
          <a:prstGeom prst="rect">
            <a:avLst/>
          </a:prstGeom>
          <a:noFill/>
          <a:ln>
            <a:noFill/>
          </a:ln>
        </p:spPr>
      </p:pic>
      <p:sp>
        <p:nvSpPr>
          <p:cNvPr id="2" name="Botón de acción: ir a inicio 1">
            <a:hlinkClick r:id="rId8" action="ppaction://hlinksldjump" highlightClick="1"/>
            <a:extLst>
              <a:ext uri="{FF2B5EF4-FFF2-40B4-BE49-F238E27FC236}">
                <a16:creationId xmlns:a16="http://schemas.microsoft.com/office/drawing/2014/main" id="{D588BD33-11F3-D788-4832-FE97C3B8816E}"/>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3" name="Google Shape;711;p57">
            <a:extLst>
              <a:ext uri="{FF2B5EF4-FFF2-40B4-BE49-F238E27FC236}">
                <a16:creationId xmlns:a16="http://schemas.microsoft.com/office/drawing/2014/main" id="{08B43DCF-A8E4-0EC4-FB31-9BFE648DEDE7}"/>
              </a:ext>
            </a:extLst>
          </p:cNvPr>
          <p:cNvGrpSpPr/>
          <p:nvPr/>
        </p:nvGrpSpPr>
        <p:grpSpPr>
          <a:xfrm rot="10800000">
            <a:off x="8858742" y="0"/>
            <a:ext cx="616925" cy="10286146"/>
            <a:chOff x="0" y="1"/>
            <a:chExt cx="822567" cy="19507199"/>
          </a:xfrm>
        </p:grpSpPr>
        <p:sp>
          <p:nvSpPr>
            <p:cNvPr id="4" name="Google Shape;712;p57">
              <a:extLst>
                <a:ext uri="{FF2B5EF4-FFF2-40B4-BE49-F238E27FC236}">
                  <a16:creationId xmlns:a16="http://schemas.microsoft.com/office/drawing/2014/main" id="{5A77BFEC-E412-2FAF-3A45-0973D1741862}"/>
                </a:ext>
              </a:extLst>
            </p:cNvPr>
            <p:cNvSpPr/>
            <p:nvPr/>
          </p:nvSpPr>
          <p:spPr>
            <a:xfrm rot="16200000">
              <a:off x="-4498849" y="4498850"/>
              <a:ext cx="9753601"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5" name="Google Shape;713;p57">
              <a:extLst>
                <a:ext uri="{FF2B5EF4-FFF2-40B4-BE49-F238E27FC236}">
                  <a16:creationId xmlns:a16="http://schemas.microsoft.com/office/drawing/2014/main" id="{565C64EC-684A-E606-85BE-85EFF07568B6}"/>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6" name="Google Shape;714;p57">
              <a:extLst>
                <a:ext uri="{FF2B5EF4-FFF2-40B4-BE49-F238E27FC236}">
                  <a16:creationId xmlns:a16="http://schemas.microsoft.com/office/drawing/2014/main" id="{93E86DA6-B317-0F8E-8B17-156B980F3AA0}"/>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7" name="Google Shape;715;p57">
              <a:extLst>
                <a:ext uri="{FF2B5EF4-FFF2-40B4-BE49-F238E27FC236}">
                  <a16:creationId xmlns:a16="http://schemas.microsoft.com/office/drawing/2014/main" id="{69FFD8AC-FF49-3E4B-AA5E-CD72AE467B48}"/>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sp>
        <p:nvSpPr>
          <p:cNvPr id="8" name="Google Shape;492;p41">
            <a:extLst>
              <a:ext uri="{FF2B5EF4-FFF2-40B4-BE49-F238E27FC236}">
                <a16:creationId xmlns:a16="http://schemas.microsoft.com/office/drawing/2014/main" id="{1853CED7-0ACA-CEA5-9B15-CF3A6353DEC2}"/>
              </a:ext>
            </a:extLst>
          </p:cNvPr>
          <p:cNvSpPr txBox="1"/>
          <p:nvPr/>
        </p:nvSpPr>
        <p:spPr>
          <a:xfrm>
            <a:off x="9665825" y="0"/>
            <a:ext cx="7467935" cy="1895904"/>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SAFENET DOMESTIC ABUSE SERVICES OLDHAM</a:t>
            </a:r>
            <a:endParaRPr lang="en-US" sz="4400" dirty="0"/>
          </a:p>
        </p:txBody>
      </p:sp>
      <p:sp>
        <p:nvSpPr>
          <p:cNvPr id="9" name="Google Shape;493;p41">
            <a:extLst>
              <a:ext uri="{FF2B5EF4-FFF2-40B4-BE49-F238E27FC236}">
                <a16:creationId xmlns:a16="http://schemas.microsoft.com/office/drawing/2014/main" id="{91F32BEE-AB2B-C65C-B31F-3823B2C07059}"/>
              </a:ext>
            </a:extLst>
          </p:cNvPr>
          <p:cNvSpPr txBox="1"/>
          <p:nvPr/>
        </p:nvSpPr>
        <p:spPr>
          <a:xfrm>
            <a:off x="9607610" y="1843153"/>
            <a:ext cx="8351687" cy="664797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Empowering people to live free from domestic abuse by offering  group domestic abuse interventions, resettlement support, move on accommodation, dedicated services for children and young people and safe 24hr emergency refuge accommodation.</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They provide information, support &amp; safe accommodation for anyone affected by domestic abuse, stalking &amp; </a:t>
            </a:r>
            <a:r>
              <a:rPr lang="en-US" sz="1800" b="0" i="0" u="none" strike="noStrike" cap="none" dirty="0" err="1">
                <a:solidFill>
                  <a:srgbClr val="000000"/>
                </a:solidFill>
                <a:latin typeface="Raleway" pitchFamily="2" charset="0"/>
                <a:ea typeface="Avenir"/>
                <a:cs typeface="Avenir"/>
                <a:sym typeface="Avenir"/>
              </a:rPr>
              <a:t>honour</a:t>
            </a:r>
            <a:r>
              <a:rPr lang="en-US" sz="1800" b="0" i="0" u="none" strike="noStrike" cap="none" dirty="0">
                <a:solidFill>
                  <a:srgbClr val="000000"/>
                </a:solidFill>
                <a:latin typeface="Raleway" pitchFamily="2" charset="0"/>
                <a:ea typeface="Avenir"/>
                <a:cs typeface="Avenir"/>
                <a:sym typeface="Avenir"/>
              </a:rPr>
              <a:t>-based abuse in Oldham.</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Women, children, boys up until 16 years</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Referring to SafeNet is easy &amp; survivors can contact SafeNet directly or a referral can be made by someone who is supporting them.</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Telephone: </a:t>
            </a:r>
            <a:r>
              <a:rPr lang="en-US" sz="1800" dirty="0">
                <a:latin typeface="Raleway" pitchFamily="2" charset="0"/>
                <a:ea typeface="Avenir"/>
                <a:cs typeface="Avenir"/>
                <a:sym typeface="Avenir"/>
              </a:rPr>
              <a:t>03003033581</a:t>
            </a:r>
            <a:endParaRPr lang="en-US" sz="1800" b="0"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Email</a:t>
            </a:r>
            <a:r>
              <a:rPr lang="en-US" sz="1800" b="1" i="0" u="none" strike="noStrike" cap="none" dirty="0">
                <a:solidFill>
                  <a:srgbClr val="000000"/>
                </a:solidFill>
                <a:latin typeface="Raleway" pitchFamily="2" charset="0"/>
                <a:ea typeface="Avenir"/>
                <a:cs typeface="Avenir"/>
                <a:sym typeface="Avenir"/>
              </a:rPr>
              <a:t>:</a:t>
            </a:r>
            <a:r>
              <a:rPr lang="en-US" sz="1800" i="0" u="none" strike="noStrike" cap="none" dirty="0">
                <a:solidFill>
                  <a:srgbClr val="000000"/>
                </a:solidFill>
                <a:latin typeface="Raleway" pitchFamily="2" charset="0"/>
                <a:ea typeface="Avenir"/>
                <a:cs typeface="Avenir"/>
                <a:sym typeface="Avenir"/>
              </a:rPr>
              <a:t> </a:t>
            </a:r>
            <a:r>
              <a:rPr lang="en-US" sz="1800" b="0" i="0" u="sng" strike="noStrike" cap="none" dirty="0">
                <a:solidFill>
                  <a:srgbClr val="0070C0"/>
                </a:solidFill>
                <a:latin typeface="Raleway" pitchFamily="2" charset="0"/>
                <a:ea typeface="Avenir"/>
                <a:cs typeface="Avenir"/>
                <a:sym typeface="Avenir"/>
                <a:hlinkClick r:id="rId10">
                  <a:extLst>
                    <a:ext uri="{A12FA001-AC4F-418D-AE19-62706E023703}">
                      <ahyp:hlinkClr xmlns:ahyp="http://schemas.microsoft.com/office/drawing/2018/hyperlinkcolor" val="tx"/>
                    </a:ext>
                  </a:extLst>
                </a:hlinkClick>
              </a:rPr>
              <a:t>contact@safenet.org.uk</a:t>
            </a:r>
            <a:endParaRPr lang="en-US" sz="1800" b="0" i="0" u="sng"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11">
                  <a:extLst>
                    <a:ext uri="{A12FA001-AC4F-418D-AE19-62706E023703}">
                      <ahyp:hlinkClr xmlns:ahyp="http://schemas.microsoft.com/office/drawing/2018/hyperlinkcolor" val="tx"/>
                    </a:ext>
                  </a:extLst>
                </a:hlinkClick>
              </a:rPr>
              <a:t>https://safenet.org.uk/our-services/Oldham/</a:t>
            </a:r>
            <a:r>
              <a:rPr lang="en-US" sz="1800" b="0" i="0" u="sng" strike="noStrike" cap="none"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Tree>
    <p:extLst>
      <p:ext uri="{BB962C8B-B14F-4D97-AF65-F5344CB8AC3E}">
        <p14:creationId xmlns:p14="http://schemas.microsoft.com/office/powerpoint/2010/main" val="1147129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57"/>
          <p:cNvSpPr txBox="1"/>
          <p:nvPr/>
        </p:nvSpPr>
        <p:spPr>
          <a:xfrm>
            <a:off x="681430" y="41381"/>
            <a:ext cx="7735206"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TAMESIDE OLDHAM AND GLOSSOP MIND (TOGMIND)</a:t>
            </a:r>
            <a:endParaRPr sz="4400" dirty="0"/>
          </a:p>
        </p:txBody>
      </p:sp>
      <p:sp>
        <p:nvSpPr>
          <p:cNvPr id="702" name="Google Shape;702;p57"/>
          <p:cNvSpPr txBox="1"/>
          <p:nvPr/>
        </p:nvSpPr>
        <p:spPr>
          <a:xfrm>
            <a:off x="722276" y="1824414"/>
            <a:ext cx="7735206" cy="6731073"/>
          </a:xfrm>
          <a:prstGeom prst="rect">
            <a:avLst/>
          </a:prstGeom>
          <a:noFill/>
          <a:ln>
            <a:noFill/>
          </a:ln>
        </p:spPr>
        <p:txBody>
          <a:bodyPr spcFirstLastPara="1" wrap="square" lIns="0" tIns="0" rIns="0" bIns="0" anchor="t" anchorCtr="0">
            <a:spAutoFit/>
          </a:bodyPr>
          <a:lstStyle/>
          <a:p>
            <a:pPr algn="just">
              <a:lnSpc>
                <a:spcPct val="150000"/>
              </a:lnSpc>
            </a:pPr>
            <a:r>
              <a:rPr lang="en-US" sz="1800" b="0" i="0" u="none" strike="noStrike" cap="none" dirty="0">
                <a:solidFill>
                  <a:srgbClr val="000000"/>
                </a:solidFill>
                <a:latin typeface="Raleway" pitchFamily="2" charset="0"/>
                <a:ea typeface="Avenir"/>
                <a:cs typeface="Avenir"/>
                <a:sym typeface="Avenir"/>
              </a:rPr>
              <a:t>Enabling everyone in the community to achieve better mental health</a:t>
            </a:r>
            <a:r>
              <a:rPr lang="en-US" sz="1800" dirty="0">
                <a:latin typeface="Raleway" pitchFamily="2" charset="0"/>
                <a:ea typeface="Avenir"/>
              </a:rPr>
              <a:t>. They aim to </a:t>
            </a:r>
            <a:r>
              <a:rPr lang="en-US" sz="1800" b="0" i="0" u="none" strike="noStrike" cap="none" dirty="0">
                <a:solidFill>
                  <a:srgbClr val="000000"/>
                </a:solidFill>
                <a:latin typeface="Raleway" pitchFamily="2" charset="0"/>
                <a:ea typeface="Avenir"/>
                <a:cs typeface="Avenir"/>
                <a:sym typeface="Avenir"/>
              </a:rPr>
              <a:t>provide the best quality local mental health services in prevention, early intervention and primary care; alongside empowering individuals and our communities to live well. Their services includes counselling, youth in mind, wellbeing hub, social prescribing, peer support project, silver cloud.</a:t>
            </a:r>
          </a:p>
          <a:p>
            <a:pPr algn="just">
              <a:lnSpc>
                <a:spcPct val="150000"/>
              </a:lnSpc>
            </a:pP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They support </a:t>
            </a:r>
            <a:r>
              <a:rPr lang="en-US" sz="1800" b="0" i="0" u="none" strike="noStrike" cap="none" dirty="0">
                <a:solidFill>
                  <a:srgbClr val="000000"/>
                </a:solidFill>
                <a:latin typeface="Raleway" pitchFamily="2" charset="0"/>
                <a:ea typeface="Avenir"/>
                <a:cs typeface="Avenir"/>
                <a:sym typeface="Avenir"/>
              </a:rPr>
              <a:t>clients, and communities to achieve better mental health with a variety of services</a:t>
            </a:r>
            <a:r>
              <a:rPr lang="en-US" sz="1800" dirty="0">
                <a:latin typeface="Raleway" pitchFamily="2" charset="0"/>
                <a:ea typeface="Avenir"/>
                <a:cs typeface="Avenir"/>
                <a:sym typeface="Avenir"/>
              </a:rPr>
              <a:t> </a:t>
            </a:r>
            <a:endParaRPr lang="en-US" sz="1800" b="0" i="0" u="none" strike="noStrike" cap="none" dirty="0">
              <a:solidFill>
                <a:srgbClr val="000000"/>
              </a:solidFill>
              <a:latin typeface="Raleway" pitchFamily="2" charset="0"/>
              <a:ea typeface="Avenir"/>
              <a:cs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Self-referral</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8-25 years</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office@togmind.org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https://www.togmind.org/home</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a:p>
            <a:pPr marL="0" marR="0" lvl="0" indent="0" algn="l" rtl="0">
              <a:lnSpc>
                <a:spcPct val="180000"/>
              </a:lnSpc>
              <a:spcBef>
                <a:spcPts val="0"/>
              </a:spcBef>
              <a:spcAft>
                <a:spcPts val="0"/>
              </a:spcAft>
              <a:buNone/>
            </a:pPr>
            <a:endParaRPr sz="1800" b="0" i="0" u="sng" strike="noStrike" cap="none" dirty="0">
              <a:solidFill>
                <a:srgbClr val="000000"/>
              </a:solidFill>
              <a:latin typeface="Avenir"/>
              <a:ea typeface="Avenir"/>
              <a:cs typeface="Avenir"/>
              <a:sym typeface="Avenir"/>
              <a:hlinkClick r:id="rId4">
                <a:extLst>
                  <a:ext uri="{A12FA001-AC4F-418D-AE19-62706E023703}">
                    <ahyp:hlinkClr xmlns:ahyp="http://schemas.microsoft.com/office/drawing/2018/hyperlinkcolor" val="tx"/>
                  </a:ext>
                </a:extLst>
              </a:hlinkClick>
            </a:endParaRPr>
          </a:p>
        </p:txBody>
      </p:sp>
      <p:sp>
        <p:nvSpPr>
          <p:cNvPr id="703" name="Google Shape;703;p57"/>
          <p:cNvSpPr txBox="1"/>
          <p:nvPr/>
        </p:nvSpPr>
        <p:spPr>
          <a:xfrm>
            <a:off x="9691655" y="1141154"/>
            <a:ext cx="8490994" cy="540147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prioritize two main areas. Firstly, works closely with schools to raise awareness of mental health issues and provide education and support to students, parents, teachers and governors. Secondly, offers an innovative range of therapeutic services that can be tailored to meet both school, community and individual needs.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i="0" u="none" strike="noStrike" cap="none" dirty="0">
                <a:solidFill>
                  <a:srgbClr val="000000"/>
                </a:solidFill>
                <a:latin typeface="Raleway" pitchFamily="2" charset="0"/>
                <a:ea typeface="Avenir"/>
                <a:cs typeface="Avenir"/>
                <a:sym typeface="Avenir"/>
              </a:rPr>
              <a:t>They s</a:t>
            </a:r>
            <a:r>
              <a:rPr lang="en-US" sz="1800" dirty="0">
                <a:latin typeface="Raleway" pitchFamily="2" charset="0"/>
                <a:ea typeface="Avenir"/>
                <a:cs typeface="Avenir"/>
                <a:sym typeface="Avenir"/>
              </a:rPr>
              <a:t>upport</a:t>
            </a:r>
            <a:r>
              <a:rPr lang="en-US" sz="1800"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students, parents, teachers and governors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All Ages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phone: </a:t>
            </a:r>
            <a:r>
              <a:rPr lang="en-US" sz="1800" b="0" i="0" u="none" strike="noStrike" cap="none" dirty="0">
                <a:solidFill>
                  <a:srgbClr val="000000"/>
                </a:solidFill>
                <a:latin typeface="Raleway" pitchFamily="2" charset="0"/>
                <a:ea typeface="Avenir"/>
                <a:cs typeface="Avenir"/>
                <a:sym typeface="Avenir"/>
              </a:rPr>
              <a:t>0161 330 9223</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office@togmind.org</a:t>
            </a:r>
            <a:r>
              <a:rPr lang="en-US" sz="1800" u="sng" dirty="0">
                <a:solidFill>
                  <a:srgbClr val="0070C0"/>
                </a:solidFill>
                <a:latin typeface="Raleway" pitchFamily="2" charset="0"/>
                <a:ea typeface="Avenir"/>
                <a:cs typeface="Avenir"/>
                <a:sym typeface="Avenir"/>
              </a:rPr>
              <a:t> </a:t>
            </a:r>
            <a:r>
              <a:rPr lang="en-US" sz="1800" b="0" i="0" u="sng"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https://www.togmind.org/youth-mind</a:t>
            </a:r>
            <a:endParaRPr sz="1800" dirty="0">
              <a:solidFill>
                <a:srgbClr val="0070C0"/>
              </a:solidFill>
              <a:latin typeface="Raleway" pitchFamily="2" charset="0"/>
            </a:endParaRPr>
          </a:p>
        </p:txBody>
      </p:sp>
      <p:sp>
        <p:nvSpPr>
          <p:cNvPr id="704" name="Google Shape;704;p57"/>
          <p:cNvSpPr txBox="1"/>
          <p:nvPr/>
        </p:nvSpPr>
        <p:spPr>
          <a:xfrm>
            <a:off x="9691655" y="0"/>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YOUTH IN MIND</a:t>
            </a:r>
            <a:endParaRPr sz="4400" dirty="0"/>
          </a:p>
        </p:txBody>
      </p:sp>
      <p:sp>
        <p:nvSpPr>
          <p:cNvPr id="705" name="Google Shape;705;p57"/>
          <p:cNvSpPr/>
          <p:nvPr/>
        </p:nvSpPr>
        <p:spPr>
          <a:xfrm>
            <a:off x="16684628" y="9286049"/>
            <a:ext cx="1498021" cy="689127"/>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6">
              <a:alphaModFix/>
            </a:blip>
            <a:stretch>
              <a:fillRect l="-2384" r="-2383"/>
            </a:stretch>
          </a:blipFill>
          <a:ln>
            <a:noFill/>
          </a:ln>
        </p:spPr>
        <p:txBody>
          <a:bodyPr/>
          <a:lstStyle/>
          <a:p>
            <a:endParaRPr lang="en-US"/>
          </a:p>
        </p:txBody>
      </p:sp>
      <p:grpSp>
        <p:nvGrpSpPr>
          <p:cNvPr id="706" name="Google Shape;706;p57"/>
          <p:cNvGrpSpPr/>
          <p:nvPr/>
        </p:nvGrpSpPr>
        <p:grpSpPr>
          <a:xfrm>
            <a:off x="-19050" y="0"/>
            <a:ext cx="616925" cy="10286147"/>
            <a:chOff x="0" y="0"/>
            <a:chExt cx="822567" cy="19507200"/>
          </a:xfrm>
        </p:grpSpPr>
        <p:sp>
          <p:nvSpPr>
            <p:cNvPr id="707" name="Google Shape;707;p57"/>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708" name="Google Shape;708;p57"/>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A897C3"/>
            </a:solidFill>
            <a:ln>
              <a:noFill/>
            </a:ln>
          </p:spPr>
          <p:txBody>
            <a:bodyPr/>
            <a:lstStyle/>
            <a:p>
              <a:endParaRPr lang="en-US"/>
            </a:p>
          </p:txBody>
        </p:sp>
        <p:sp>
          <p:nvSpPr>
            <p:cNvPr id="709" name="Google Shape;709;p57"/>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10" name="Google Shape;710;p57"/>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Regional</a:t>
              </a:r>
              <a:r>
                <a:rPr lang="en-US" sz="3200" b="1" i="0" u="none" strike="noStrike" cap="none">
                  <a:solidFill>
                    <a:srgbClr val="F7F7F7"/>
                  </a:solidFill>
                  <a:latin typeface="Raleway"/>
                  <a:ea typeface="Raleway"/>
                  <a:cs typeface="Raleway"/>
                  <a:sym typeface="Raleway"/>
                </a:rPr>
                <a:t> service</a:t>
              </a:r>
              <a:endParaRPr/>
            </a:p>
          </p:txBody>
        </p:sp>
      </p:grpSp>
      <p:grpSp>
        <p:nvGrpSpPr>
          <p:cNvPr id="711" name="Google Shape;711;p57"/>
          <p:cNvGrpSpPr/>
          <p:nvPr/>
        </p:nvGrpSpPr>
        <p:grpSpPr>
          <a:xfrm rot="10800000">
            <a:off x="8858742" y="0"/>
            <a:ext cx="616925" cy="10286146"/>
            <a:chOff x="0" y="1"/>
            <a:chExt cx="822567" cy="19507199"/>
          </a:xfrm>
        </p:grpSpPr>
        <p:sp>
          <p:nvSpPr>
            <p:cNvPr id="712" name="Google Shape;712;p57"/>
            <p:cNvSpPr/>
            <p:nvPr/>
          </p:nvSpPr>
          <p:spPr>
            <a:xfrm rot="16200000">
              <a:off x="-4498849" y="4498850"/>
              <a:ext cx="9753601"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713" name="Google Shape;713;p57"/>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714" name="Google Shape;714;p57"/>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715" name="Google Shape;715;p57"/>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Local service</a:t>
              </a:r>
              <a:endParaRPr dirty="0"/>
            </a:p>
          </p:txBody>
        </p:sp>
      </p:grpSp>
      <p:pic>
        <p:nvPicPr>
          <p:cNvPr id="716" name="Google Shape;716;p57"/>
          <p:cNvPicPr preferRelativeResize="0"/>
          <p:nvPr/>
        </p:nvPicPr>
        <p:blipFill>
          <a:blip r:embed="rId9">
            <a:alphaModFix/>
          </a:blip>
          <a:stretch>
            <a:fillRect/>
          </a:stretch>
        </p:blipFill>
        <p:spPr>
          <a:xfrm>
            <a:off x="547878" y="8934578"/>
            <a:ext cx="1796713" cy="1040598"/>
          </a:xfrm>
          <a:prstGeom prst="rect">
            <a:avLst/>
          </a:prstGeom>
          <a:noFill/>
          <a:ln>
            <a:noFill/>
          </a:ln>
        </p:spPr>
      </p:pic>
      <p:pic>
        <p:nvPicPr>
          <p:cNvPr id="717" name="Google Shape;717;p57"/>
          <p:cNvPicPr preferRelativeResize="0"/>
          <p:nvPr/>
        </p:nvPicPr>
        <p:blipFill>
          <a:blip r:embed="rId10">
            <a:alphaModFix/>
          </a:blip>
          <a:stretch>
            <a:fillRect/>
          </a:stretch>
        </p:blipFill>
        <p:spPr>
          <a:xfrm>
            <a:off x="9482558" y="9062693"/>
            <a:ext cx="1498022" cy="1040598"/>
          </a:xfrm>
          <a:prstGeom prst="rect">
            <a:avLst/>
          </a:prstGeom>
          <a:noFill/>
          <a:ln>
            <a:noFill/>
          </a:ln>
        </p:spPr>
      </p:pic>
      <p:sp>
        <p:nvSpPr>
          <p:cNvPr id="2" name="Botón de acción: ir a inicio 1">
            <a:hlinkClick r:id="rId11" action="ppaction://hlinksldjump" highlightClick="1"/>
            <a:extLst>
              <a:ext uri="{FF2B5EF4-FFF2-40B4-BE49-F238E27FC236}">
                <a16:creationId xmlns:a16="http://schemas.microsoft.com/office/drawing/2014/main" id="{D6AE686F-A8D0-9914-934F-737F782F014F}"/>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7677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7"/>
          <p:cNvSpPr txBox="1"/>
          <p:nvPr/>
        </p:nvSpPr>
        <p:spPr>
          <a:xfrm>
            <a:off x="900596" y="153076"/>
            <a:ext cx="7964517"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HEALTH VISITORS</a:t>
            </a:r>
            <a:endParaRPr sz="4400" dirty="0"/>
          </a:p>
        </p:txBody>
      </p:sp>
      <p:sp>
        <p:nvSpPr>
          <p:cNvPr id="890" name="Google Shape;890;p67"/>
          <p:cNvSpPr txBox="1"/>
          <p:nvPr/>
        </p:nvSpPr>
        <p:spPr>
          <a:xfrm>
            <a:off x="860514" y="1101028"/>
            <a:ext cx="7762019" cy="678647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offer support and encouragement to you and your family from pregnancy and birth, through the early years, to primary school.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provide advice related to</a:t>
            </a:r>
            <a:r>
              <a:rPr lang="en-US" sz="1800" b="0" i="0" u="none" strike="noStrike" cap="none" dirty="0">
                <a:solidFill>
                  <a:srgbClr val="000000"/>
                </a:solidFill>
                <a:latin typeface="Raleway" pitchFamily="2" charset="0"/>
                <a:ea typeface="Avenir"/>
                <a:cs typeface="Avenir"/>
                <a:sym typeface="Avenir"/>
              </a:rPr>
              <a:t> infant feeding, healthy weight and nutrition, child development, accident prevention, oral health, emotional health and wellbeing to support your child to be school ready.</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Support and encouragement to you and your family from pregnancy and birth, through the early years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From pregnancy to five years old</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0161 206 7729</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https://www.northerncarealliance.nhs.uk/our-services/health-visiting</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a:p>
            <a:pPr marL="0" marR="0" lvl="0" indent="0" algn="l" rtl="0">
              <a:lnSpc>
                <a:spcPct val="200000"/>
              </a:lnSpc>
              <a:spcBef>
                <a:spcPts val="0"/>
              </a:spcBef>
              <a:spcAft>
                <a:spcPts val="0"/>
              </a:spcAft>
              <a:buNone/>
            </a:pPr>
            <a:endParaRPr sz="1800" b="0" i="0" u="sng" strike="noStrike" cap="none" dirty="0">
              <a:solidFill>
                <a:srgbClr val="000000"/>
              </a:solidFill>
              <a:latin typeface="Avenir"/>
              <a:ea typeface="Avenir"/>
              <a:cs typeface="Avenir"/>
              <a:sym typeface="Avenir"/>
              <a:hlinkClick r:id="rId3">
                <a:extLst>
                  <a:ext uri="{A12FA001-AC4F-418D-AE19-62706E023703}">
                    <ahyp:hlinkClr xmlns:ahyp="http://schemas.microsoft.com/office/drawing/2018/hyperlinkcolor" val="tx"/>
                  </a:ext>
                </a:extLst>
              </a:hlinkClick>
            </a:endParaRPr>
          </a:p>
        </p:txBody>
      </p:sp>
      <p:sp>
        <p:nvSpPr>
          <p:cNvPr id="891" name="Google Shape;891;p67"/>
          <p:cNvSpPr/>
          <p:nvPr/>
        </p:nvSpPr>
        <p:spPr>
          <a:xfrm>
            <a:off x="16590020" y="9374383"/>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4">
              <a:alphaModFix/>
            </a:blip>
            <a:stretch>
              <a:fillRect l="-2384" r="-2383"/>
            </a:stretch>
          </a:blipFill>
          <a:ln>
            <a:noFill/>
          </a:ln>
        </p:spPr>
        <p:txBody>
          <a:bodyPr/>
          <a:lstStyle/>
          <a:p>
            <a:endParaRPr lang="en-US"/>
          </a:p>
        </p:txBody>
      </p:sp>
      <p:grpSp>
        <p:nvGrpSpPr>
          <p:cNvPr id="892" name="Google Shape;892;p67"/>
          <p:cNvGrpSpPr/>
          <p:nvPr/>
        </p:nvGrpSpPr>
        <p:grpSpPr>
          <a:xfrm>
            <a:off x="-19050" y="0"/>
            <a:ext cx="616925" cy="10286147"/>
            <a:chOff x="0" y="0"/>
            <a:chExt cx="822567" cy="19507200"/>
          </a:xfrm>
        </p:grpSpPr>
        <p:sp>
          <p:nvSpPr>
            <p:cNvPr id="893" name="Google Shape;893;p67"/>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894" name="Google Shape;894;p67"/>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blip>
              <a:stretch>
                <a:fillRect/>
              </a:stretch>
            </a:blipFill>
            <a:ln>
              <a:noFill/>
            </a:ln>
          </p:spPr>
          <p:txBody>
            <a:bodyPr/>
            <a:lstStyle/>
            <a:p>
              <a:endParaRPr lang="en-US"/>
            </a:p>
          </p:txBody>
        </p:sp>
        <p:sp>
          <p:nvSpPr>
            <p:cNvPr id="895" name="Google Shape;895;p67"/>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896" name="Google Shape;896;p67"/>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sp>
        <p:nvSpPr>
          <p:cNvPr id="2" name="Botón de acción: ir a inicio 1">
            <a:hlinkClick r:id="rId7" action="ppaction://hlinksldjump" highlightClick="1"/>
            <a:extLst>
              <a:ext uri="{FF2B5EF4-FFF2-40B4-BE49-F238E27FC236}">
                <a16:creationId xmlns:a16="http://schemas.microsoft.com/office/drawing/2014/main" id="{00852C1C-DD86-E772-0A19-A7097E4706C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70" name="Google Shape;870;p66"/>
          <p:cNvSpPr txBox="1"/>
          <p:nvPr/>
        </p:nvSpPr>
        <p:spPr>
          <a:xfrm>
            <a:off x="9695447" y="1615170"/>
            <a:ext cx="8398526"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provide support and assistance to anyone who has been bereaved or affected by a death, regardless of the cause or how long ago the death occurred.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organization focuses on offering a listening ear, connecting individuals with the appropriate support, and addressing the specific needs of those bereaved by suicide through dedicated practitioners. Additionally,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aim to serve as a resource for professionals and individuals seeking advice for others, ensuring comprehensive support for all aspects of bereavement within the community.</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Anyone bereaved or affected by a death, regardless of the cause or timing of the loss.</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0161 983 0902</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a:t>
            </a:r>
            <a:r>
              <a:rPr lang="en-US" sz="1800" b="0" i="0" u="none" strike="noStrike" cap="none" dirty="0">
                <a:solidFill>
                  <a:srgbClr val="00000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8">
                  <a:extLst>
                    <a:ext uri="{A12FA001-AC4F-418D-AE19-62706E023703}">
                      <ahyp:hlinkClr xmlns:ahyp="http://schemas.microsoft.com/office/drawing/2018/hyperlinkcolor" val="tx"/>
                    </a:ext>
                  </a:extLst>
                </a:hlinkClick>
              </a:rPr>
              <a:t>gmicb-sal.gm.bs@nhs.net</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9">
                  <a:extLst>
                    <a:ext uri="{A12FA001-AC4F-418D-AE19-62706E023703}">
                      <ahyp:hlinkClr xmlns:ahyp="http://schemas.microsoft.com/office/drawing/2018/hyperlinkcolor" val="tx"/>
                    </a:ext>
                  </a:extLst>
                </a:hlinkClick>
              </a:rPr>
              <a:t>https://greater-manchester-bereavement-service.org.uk/about-us/</a:t>
            </a:r>
            <a:endParaRPr sz="1800" dirty="0">
              <a:solidFill>
                <a:srgbClr val="0070C0"/>
              </a:solidFill>
              <a:latin typeface="Raleway" pitchFamily="2" charset="0"/>
            </a:endParaRPr>
          </a:p>
        </p:txBody>
      </p:sp>
      <p:sp>
        <p:nvSpPr>
          <p:cNvPr id="871" name="Google Shape;871;p66"/>
          <p:cNvSpPr txBox="1"/>
          <p:nvPr/>
        </p:nvSpPr>
        <p:spPr>
          <a:xfrm>
            <a:off x="9695448" y="152508"/>
            <a:ext cx="7416668"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GREATER MANCHESTER BEREAVEMENT SERVICE</a:t>
            </a:r>
            <a:endParaRPr sz="4400" dirty="0"/>
          </a:p>
        </p:txBody>
      </p:sp>
      <p:pic>
        <p:nvPicPr>
          <p:cNvPr id="884" name="Google Shape;884;p66"/>
          <p:cNvPicPr preferRelativeResize="0"/>
          <p:nvPr/>
        </p:nvPicPr>
        <p:blipFill>
          <a:blip r:embed="rId10">
            <a:alphaModFix/>
          </a:blip>
          <a:stretch>
            <a:fillRect/>
          </a:stretch>
        </p:blipFill>
        <p:spPr>
          <a:xfrm>
            <a:off x="9812331" y="9186918"/>
            <a:ext cx="929939" cy="888300"/>
          </a:xfrm>
          <a:prstGeom prst="rect">
            <a:avLst/>
          </a:prstGeom>
          <a:noFill/>
          <a:ln>
            <a:noFill/>
          </a:ln>
        </p:spPr>
      </p:pic>
      <p:grpSp>
        <p:nvGrpSpPr>
          <p:cNvPr id="878" name="Google Shape;878;p66"/>
          <p:cNvGrpSpPr/>
          <p:nvPr/>
        </p:nvGrpSpPr>
        <p:grpSpPr>
          <a:xfrm rot="10800000">
            <a:off x="8987465" y="16393"/>
            <a:ext cx="616925" cy="10286147"/>
            <a:chOff x="0" y="0"/>
            <a:chExt cx="822567" cy="19507200"/>
          </a:xfrm>
        </p:grpSpPr>
        <p:sp>
          <p:nvSpPr>
            <p:cNvPr id="879" name="Google Shape;879;p66"/>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5">
                <a:alphaModFix/>
              </a:blip>
              <a:stretch>
                <a:fillRect/>
              </a:stretch>
            </a:blipFill>
            <a:ln>
              <a:noFill/>
            </a:ln>
          </p:spPr>
          <p:txBody>
            <a:bodyPr/>
            <a:lstStyle/>
            <a:p>
              <a:endParaRPr lang="en-US"/>
            </a:p>
          </p:txBody>
        </p:sp>
        <p:sp>
          <p:nvSpPr>
            <p:cNvPr id="880" name="Google Shape;880;p66"/>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A897C3"/>
            </a:solidFill>
            <a:ln>
              <a:noFill/>
            </a:ln>
          </p:spPr>
          <p:txBody>
            <a:bodyPr/>
            <a:lstStyle/>
            <a:p>
              <a:endParaRPr lang="en-US"/>
            </a:p>
          </p:txBody>
        </p:sp>
        <p:sp>
          <p:nvSpPr>
            <p:cNvPr id="881" name="Google Shape;881;p66"/>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882" name="Google Shape;882;p66"/>
            <p:cNvSpPr txBox="1"/>
            <p:nvPr/>
          </p:nvSpPr>
          <p:spPr>
            <a:xfrm rot="5400000">
              <a:off x="-3842133" y="13850499"/>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Regional</a:t>
              </a:r>
              <a:r>
                <a:rPr lang="en-US" sz="3200" b="1" i="0" u="none" strike="noStrike" cap="none">
                  <a:solidFill>
                    <a:srgbClr val="F7F7F7"/>
                  </a:solidFill>
                  <a:latin typeface="Raleway"/>
                  <a:ea typeface="Raleway"/>
                  <a:cs typeface="Raleway"/>
                  <a:sym typeface="Raleway"/>
                </a:rPr>
                <a:t> service</a:t>
              </a:r>
              <a:endParaRPr/>
            </a:p>
          </p:txBody>
        </p:sp>
      </p:grpSp>
      <p:pic>
        <p:nvPicPr>
          <p:cNvPr id="4" name="Google Shape;501;p41">
            <a:extLst>
              <a:ext uri="{FF2B5EF4-FFF2-40B4-BE49-F238E27FC236}">
                <a16:creationId xmlns:a16="http://schemas.microsoft.com/office/drawing/2014/main" id="{2B581004-657E-0A04-11D5-D905C6DCF3F3}"/>
              </a:ext>
            </a:extLst>
          </p:cNvPr>
          <p:cNvPicPr preferRelativeResize="0"/>
          <p:nvPr/>
        </p:nvPicPr>
        <p:blipFill>
          <a:blip r:embed="rId11">
            <a:alphaModFix/>
          </a:blip>
          <a:stretch>
            <a:fillRect/>
          </a:stretch>
        </p:blipFill>
        <p:spPr>
          <a:xfrm>
            <a:off x="631851" y="9292669"/>
            <a:ext cx="2313854" cy="8210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5"/>
          <p:cNvSpPr txBox="1"/>
          <p:nvPr/>
        </p:nvSpPr>
        <p:spPr>
          <a:xfrm>
            <a:off x="1061118" y="311286"/>
            <a:ext cx="17005002"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dirty="0">
                <a:solidFill>
                  <a:srgbClr val="2289B8"/>
                </a:solidFill>
                <a:latin typeface="Raleway Black"/>
                <a:sym typeface="Raleway Black"/>
              </a:rPr>
              <a:t>ADOPTION NOW</a:t>
            </a:r>
            <a:endParaRPr lang="en-US" sz="4400" dirty="0"/>
          </a:p>
        </p:txBody>
      </p:sp>
      <p:sp>
        <p:nvSpPr>
          <p:cNvPr id="676" name="Google Shape;676;p55"/>
          <p:cNvSpPr txBox="1"/>
          <p:nvPr/>
        </p:nvSpPr>
        <p:spPr>
          <a:xfrm>
            <a:off x="1089777" y="1346322"/>
            <a:ext cx="16230600" cy="7063472"/>
          </a:xfrm>
          <a:prstGeom prst="rect">
            <a:avLst/>
          </a:prstGeom>
          <a:noFill/>
          <a:ln>
            <a:noFill/>
          </a:ln>
        </p:spPr>
        <p:txBody>
          <a:bodyPr spcFirstLastPara="1" wrap="square" lIns="0" tIns="0" rIns="0" bIns="0" anchor="t" anchorCtr="0">
            <a:spAutoFit/>
          </a:bodyPr>
          <a:lstStyle/>
          <a:p>
            <a:pPr marR="0" lvl="0" algn="just" rtl="0">
              <a:lnSpc>
                <a:spcPct val="150000"/>
              </a:lnSpc>
              <a:spcBef>
                <a:spcPts val="0"/>
              </a:spcBef>
              <a:spcAft>
                <a:spcPts val="0"/>
              </a:spcAft>
            </a:pPr>
            <a:r>
              <a:rPr lang="en-US" sz="1800" dirty="0">
                <a:latin typeface="Raleway" pitchFamily="2" charset="0"/>
                <a:ea typeface="Avenir"/>
                <a:cs typeface="Avenir"/>
                <a:sym typeface="Avenir"/>
              </a:rPr>
              <a:t>Adoption Now is a Regional Adoption Agency combining the Local Authorities: Blackburn with Darwen, Bolton, Bury, Oldham, Rochdale and Tameside. Works in partnership with two Voluntary Adoption Agencies Caritas Care and Adoption Matters.</a:t>
            </a:r>
          </a:p>
          <a:p>
            <a:pPr marR="0" lvl="0" algn="just" rtl="0">
              <a:lnSpc>
                <a:spcPct val="150000"/>
              </a:lnSpc>
              <a:spcBef>
                <a:spcPts val="0"/>
              </a:spcBef>
              <a:spcAft>
                <a:spcPts val="0"/>
              </a:spcAft>
            </a:pPr>
            <a:endParaRPr lang="en-US" sz="1800" dirty="0">
              <a:latin typeface="Raleway" pitchFamily="2" charset="0"/>
              <a:ea typeface="Avenir"/>
              <a:cs typeface="Avenir"/>
              <a:sym typeface="Avenir"/>
            </a:endParaRPr>
          </a:p>
          <a:p>
            <a:pPr marR="0" lvl="0" algn="just" rtl="0">
              <a:lnSpc>
                <a:spcPct val="150000"/>
              </a:lnSpc>
              <a:spcBef>
                <a:spcPts val="0"/>
              </a:spcBef>
              <a:spcAft>
                <a:spcPts val="0"/>
              </a:spcAft>
            </a:pPr>
            <a:r>
              <a:rPr lang="en-US" sz="1800" dirty="0">
                <a:latin typeface="Raleway" pitchFamily="2" charset="0"/>
                <a:ea typeface="Avenir"/>
                <a:cs typeface="Avenir"/>
                <a:sym typeface="Avenir"/>
              </a:rPr>
              <a:t>At Adoption Now, they successfully place a significant number of children from the Northwest each year and provide support to families. Additionally, available support for the Special Guardians , can be accessed through The Adoption and Special Guardianship Support Fund (ASGSF).</a:t>
            </a:r>
          </a:p>
          <a:p>
            <a:pPr marR="0" lvl="0" algn="just" rtl="0">
              <a:lnSpc>
                <a:spcPct val="150000"/>
              </a:lnSpc>
              <a:spcBef>
                <a:spcPts val="0"/>
              </a:spcBef>
              <a:spcAft>
                <a:spcPts val="0"/>
              </a:spcAft>
            </a:pPr>
            <a:endParaRPr lang="en-US" sz="1800" dirty="0">
              <a:latin typeface="Raleway" pitchFamily="2" charset="0"/>
              <a:ea typeface="Avenir"/>
              <a:cs typeface="Avenir"/>
              <a:sym typeface="Avenir"/>
            </a:endParaRPr>
          </a:p>
          <a:p>
            <a:pPr marR="0" lvl="0" algn="just" rtl="0">
              <a:lnSpc>
                <a:spcPct val="150000"/>
              </a:lnSpc>
              <a:spcBef>
                <a:spcPts val="0"/>
              </a:spcBef>
              <a:spcAft>
                <a:spcPts val="0"/>
              </a:spcAft>
            </a:pPr>
            <a:r>
              <a:rPr lang="en-US" sz="1800" dirty="0">
                <a:latin typeface="Raleway" pitchFamily="2" charset="0"/>
                <a:ea typeface="Avenir"/>
                <a:cs typeface="Avenir"/>
                <a:sym typeface="Avenir"/>
              </a:rPr>
              <a:t>Adoption Now assess the family’s adoption support needs and then apply for funds directly to the ASGSF on their behalf if specialist services and therapies are deemed necessary such as therapeutic approach to parenting, counselling services, dedicated advice, resources, and peer support.</a:t>
            </a:r>
          </a:p>
          <a:p>
            <a:pPr marR="0" lvl="0" algn="just" rtl="0">
              <a:lnSpc>
                <a:spcPct val="150000"/>
              </a:lnSpc>
              <a:spcBef>
                <a:spcPts val="0"/>
              </a:spcBef>
              <a:spcAft>
                <a:spcPts val="0"/>
              </a:spcAft>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They s</a:t>
            </a:r>
            <a:r>
              <a:rPr lang="en-US" sz="1800" dirty="0">
                <a:latin typeface="Raleway" pitchFamily="2" charset="0"/>
                <a:ea typeface="Avenir"/>
                <a:cs typeface="Avenir"/>
                <a:sym typeface="Avenir"/>
              </a:rPr>
              <a:t>upport families to enable them to achieve their dream of becoming parents and therapeutic services for adopted children and young adults.</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The minimum age for adopters is 21 years, but there is no specific upper age limit,</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The team directly works with children and young people and their families who have a permanent disability or a life limiting illness.</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Phone</a:t>
            </a:r>
            <a:r>
              <a:rPr lang="en-US" sz="1800" b="0" i="0" u="none" strike="noStrike" cap="none" dirty="0">
                <a:solidFill>
                  <a:srgbClr val="000000"/>
                </a:solidFill>
                <a:latin typeface="Raleway" pitchFamily="2" charset="0"/>
                <a:ea typeface="Avenir"/>
                <a:cs typeface="Avenir"/>
                <a:sym typeface="Avenir"/>
              </a:rPr>
              <a:t>: 01204 336096 or 01204 336 097</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adoptionsupport@adoptionnow.org.uk</a:t>
            </a:r>
            <a:endParaRPr lang="en-US" sz="1800" b="0" i="0" u="sng"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http://www.adoptionnow.org.uk/</a:t>
            </a:r>
            <a:r>
              <a:rPr lang="en-US" sz="1800" b="0" i="0" u="sng" strike="noStrike" cap="none" dirty="0">
                <a:solidFill>
                  <a:srgbClr val="0070C0"/>
                </a:solidFill>
                <a:latin typeface="Raleway" pitchFamily="2" charset="0"/>
                <a:ea typeface="Avenir"/>
                <a:cs typeface="Avenir"/>
                <a:sym typeface="Avenir"/>
              </a:rPr>
              <a:t> </a:t>
            </a:r>
            <a:r>
              <a:rPr lang="en-US" sz="1800" b="0" i="0" u="sng" strike="noStrike" cap="none" dirty="0">
                <a:solidFill>
                  <a:srgbClr val="000000"/>
                </a:solidFill>
                <a:latin typeface="Raleway" pitchFamily="2" charset="0"/>
                <a:ea typeface="Avenir"/>
                <a:cs typeface="Avenir"/>
                <a:sym typeface="Avenir"/>
              </a:rPr>
              <a:t>or </a:t>
            </a:r>
            <a:r>
              <a:rPr lang="en-US" sz="1800" b="0" i="0" u="sng"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https://www.oldham.gov.uk/adoption</a:t>
            </a:r>
            <a:r>
              <a:rPr lang="en-US" sz="1800" b="0" i="0" u="sng"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sp>
        <p:nvSpPr>
          <p:cNvPr id="682" name="Google Shape;682;p55"/>
          <p:cNvSpPr/>
          <p:nvPr/>
        </p:nvSpPr>
        <p:spPr>
          <a:xfrm>
            <a:off x="16549734" y="9327165"/>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6">
              <a:alphaModFix/>
            </a:blip>
            <a:stretch>
              <a:fillRect/>
            </a:stretch>
          </a:blipFill>
          <a:ln>
            <a:noFill/>
          </a:ln>
        </p:spPr>
        <p:txBody>
          <a:bodyPr/>
          <a:lstStyle/>
          <a:p>
            <a:endParaRPr lang="en-US"/>
          </a:p>
        </p:txBody>
      </p:sp>
      <p:sp>
        <p:nvSpPr>
          <p:cNvPr id="4" name="Botón de acción: ir a inicio 3">
            <a:hlinkClick r:id="rId7" action="ppaction://hlinksldjump" highlightClick="1"/>
            <a:extLst>
              <a:ext uri="{FF2B5EF4-FFF2-40B4-BE49-F238E27FC236}">
                <a16:creationId xmlns:a16="http://schemas.microsoft.com/office/drawing/2014/main" id="{EE1C162F-1609-959F-2B67-3BA68E50640B}"/>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26" name="Picture 2">
            <a:extLst>
              <a:ext uri="{FF2B5EF4-FFF2-40B4-BE49-F238E27FC236}">
                <a16:creationId xmlns:a16="http://schemas.microsoft.com/office/drawing/2014/main" id="{D6495DD1-9E28-8B9C-96CF-EF44767C24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118" y="8995409"/>
            <a:ext cx="2123514" cy="9803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706;p57">
            <a:extLst>
              <a:ext uri="{FF2B5EF4-FFF2-40B4-BE49-F238E27FC236}">
                <a16:creationId xmlns:a16="http://schemas.microsoft.com/office/drawing/2014/main" id="{33483B4D-ADA0-5D72-FFDD-F90EFA990EE4}"/>
              </a:ext>
            </a:extLst>
          </p:cNvPr>
          <p:cNvGrpSpPr/>
          <p:nvPr/>
        </p:nvGrpSpPr>
        <p:grpSpPr>
          <a:xfrm>
            <a:off x="-19050" y="0"/>
            <a:ext cx="616925" cy="10286147"/>
            <a:chOff x="0" y="0"/>
            <a:chExt cx="822567" cy="19507200"/>
          </a:xfrm>
        </p:grpSpPr>
        <p:sp>
          <p:nvSpPr>
            <p:cNvPr id="3" name="Google Shape;707;p57">
              <a:extLst>
                <a:ext uri="{FF2B5EF4-FFF2-40B4-BE49-F238E27FC236}">
                  <a16:creationId xmlns:a16="http://schemas.microsoft.com/office/drawing/2014/main" id="{DD779C17-1BA1-4D43-DC3C-9E165FB35AD1}"/>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5" name="Google Shape;708;p57">
              <a:extLst>
                <a:ext uri="{FF2B5EF4-FFF2-40B4-BE49-F238E27FC236}">
                  <a16:creationId xmlns:a16="http://schemas.microsoft.com/office/drawing/2014/main" id="{C13A0B28-D03F-F675-E78D-BEF211839938}"/>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A897C3"/>
            </a:solidFill>
            <a:ln>
              <a:noFill/>
            </a:ln>
          </p:spPr>
          <p:txBody>
            <a:bodyPr/>
            <a:lstStyle/>
            <a:p>
              <a:endParaRPr lang="en-US"/>
            </a:p>
          </p:txBody>
        </p:sp>
        <p:sp>
          <p:nvSpPr>
            <p:cNvPr id="6" name="Google Shape;709;p57">
              <a:extLst>
                <a:ext uri="{FF2B5EF4-FFF2-40B4-BE49-F238E27FC236}">
                  <a16:creationId xmlns:a16="http://schemas.microsoft.com/office/drawing/2014/main" id="{A7FC9892-03EE-B407-1600-7E54476E393E}"/>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 name="Google Shape;710;p57">
              <a:extLst>
                <a:ext uri="{FF2B5EF4-FFF2-40B4-BE49-F238E27FC236}">
                  <a16:creationId xmlns:a16="http://schemas.microsoft.com/office/drawing/2014/main" id="{FE69B4FD-DA73-DC38-40F9-BEF8BCF0651D}"/>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Regional</a:t>
              </a:r>
              <a:r>
                <a:rPr lang="en-US" sz="3200" b="1" i="0" u="none" strike="noStrike" cap="none" dirty="0">
                  <a:solidFill>
                    <a:srgbClr val="F7F7F7"/>
                  </a:solidFill>
                  <a:latin typeface="Raleway"/>
                  <a:ea typeface="Raleway"/>
                  <a:cs typeface="Raleway"/>
                  <a:sym typeface="Raleway"/>
                </a:rPr>
                <a:t> service</a:t>
              </a:r>
              <a:endParaRPr dirty="0"/>
            </a:p>
          </p:txBody>
        </p:sp>
      </p:grpSp>
    </p:spTree>
    <p:extLst>
      <p:ext uri="{BB962C8B-B14F-4D97-AF65-F5344CB8AC3E}">
        <p14:creationId xmlns:p14="http://schemas.microsoft.com/office/powerpoint/2010/main" val="33541276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5"/>
          <p:cNvSpPr txBox="1"/>
          <p:nvPr/>
        </p:nvSpPr>
        <p:spPr>
          <a:xfrm>
            <a:off x="1061118" y="311286"/>
            <a:ext cx="17005002"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dirty="0">
                <a:solidFill>
                  <a:srgbClr val="2289B8"/>
                </a:solidFill>
                <a:latin typeface="Raleway Black"/>
                <a:sym typeface="Raleway Black"/>
              </a:rPr>
              <a:t>42</a:t>
            </a:r>
            <a:r>
              <a:rPr lang="en-US" sz="4400" baseline="30000" dirty="0">
                <a:solidFill>
                  <a:srgbClr val="2289B8"/>
                </a:solidFill>
                <a:latin typeface="Raleway Black"/>
                <a:sym typeface="Raleway Black"/>
              </a:rPr>
              <a:t>nd</a:t>
            </a:r>
            <a:r>
              <a:rPr lang="en-US" sz="4400" dirty="0">
                <a:solidFill>
                  <a:srgbClr val="2289B8"/>
                </a:solidFill>
                <a:latin typeface="Raleway Black"/>
                <a:sym typeface="Raleway Black"/>
              </a:rPr>
              <a:t>  STREET</a:t>
            </a:r>
            <a:endParaRPr lang="en-US" sz="4400" dirty="0"/>
          </a:p>
        </p:txBody>
      </p:sp>
      <p:sp>
        <p:nvSpPr>
          <p:cNvPr id="676" name="Google Shape;676;p55"/>
          <p:cNvSpPr txBox="1"/>
          <p:nvPr/>
        </p:nvSpPr>
        <p:spPr>
          <a:xfrm>
            <a:off x="1089777" y="1346322"/>
            <a:ext cx="16230600" cy="5816977"/>
          </a:xfrm>
          <a:prstGeom prst="rect">
            <a:avLst/>
          </a:prstGeom>
          <a:noFill/>
          <a:ln>
            <a:noFill/>
          </a:ln>
        </p:spPr>
        <p:txBody>
          <a:bodyPr spcFirstLastPara="1" wrap="square" lIns="0" tIns="0" rIns="0" bIns="0" anchor="t" anchorCtr="0">
            <a:spAutoFit/>
          </a:bodyPr>
          <a:lstStyle/>
          <a:p>
            <a:pPr marR="0" lvl="0" algn="just" rtl="0">
              <a:lnSpc>
                <a:spcPct val="150000"/>
              </a:lnSpc>
              <a:spcBef>
                <a:spcPts val="0"/>
              </a:spcBef>
              <a:spcAft>
                <a:spcPts val="0"/>
              </a:spcAft>
            </a:pPr>
            <a:r>
              <a:rPr lang="en-US" sz="1800" dirty="0">
                <a:latin typeface="Raleway" pitchFamily="2" charset="0"/>
                <a:ea typeface="Avenir"/>
                <a:cs typeface="Avenir"/>
                <a:sym typeface="Avenir"/>
              </a:rPr>
              <a:t>42nd Street is an innovative Greater Manchester young people’s mental health charity with 40 years’ experience of providing free and confidential services to young people who are experiencing difficulties with their mental health and emotional wellbeing. They offer a choice of effective, creative, young person-</a:t>
            </a:r>
            <a:r>
              <a:rPr lang="en-US" sz="1800" dirty="0" err="1">
                <a:latin typeface="Raleway" pitchFamily="2" charset="0"/>
                <a:ea typeface="Avenir"/>
                <a:cs typeface="Avenir"/>
                <a:sym typeface="Avenir"/>
              </a:rPr>
              <a:t>centred</a:t>
            </a:r>
            <a:r>
              <a:rPr lang="en-US" sz="1800" dirty="0">
                <a:latin typeface="Raleway" pitchFamily="2" charset="0"/>
                <a:ea typeface="Avenir"/>
                <a:cs typeface="Avenir"/>
                <a:sym typeface="Avenir"/>
              </a:rPr>
              <a:t> and rights-based approaches. Their vision is for inclusive, accessible mental health and wellbeing support and opportunities for all young people.</a:t>
            </a:r>
          </a:p>
          <a:p>
            <a:pPr marR="0" lvl="0" algn="just" rtl="0">
              <a:lnSpc>
                <a:spcPct val="150000"/>
              </a:lnSpc>
              <a:spcBef>
                <a:spcPts val="0"/>
              </a:spcBef>
              <a:spcAft>
                <a:spcPts val="0"/>
              </a:spcAft>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They provide </a:t>
            </a:r>
            <a:r>
              <a:rPr lang="en-US" sz="1800" dirty="0">
                <a:latin typeface="Raleway" pitchFamily="2" charset="0"/>
                <a:ea typeface="Avenir"/>
                <a:cs typeface="Avenir"/>
                <a:sym typeface="Avenir"/>
              </a:rPr>
              <a:t>support for young people with their emotional well-being and mental health by offering a choice of effective, creative, young person-</a:t>
            </a:r>
            <a:r>
              <a:rPr lang="en-US" sz="1800" dirty="0" err="1">
                <a:latin typeface="Raleway" pitchFamily="2" charset="0"/>
                <a:ea typeface="Avenir"/>
                <a:cs typeface="Avenir"/>
                <a:sym typeface="Avenir"/>
              </a:rPr>
              <a:t>centred</a:t>
            </a:r>
            <a:r>
              <a:rPr lang="en-US" sz="1800" dirty="0">
                <a:latin typeface="Raleway" pitchFamily="2" charset="0"/>
                <a:ea typeface="Avenir"/>
                <a:cs typeface="Avenir"/>
                <a:sym typeface="Avenir"/>
              </a:rPr>
              <a:t> and rights-based approaches.</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11-25-year-olds who are experiencing poor mental health, especially those who are particularly vulnerable, marginalized and discriminated against and for many of whom 42nd Street is their preferred and trusted source of support. </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Self-referrals from young people and referrals from social-care colleagues only from 13th November 2023</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The Space, 87-91 Great </a:t>
            </a:r>
            <a:r>
              <a:rPr lang="en-US" sz="1800" b="0" i="0" u="none" strike="noStrike" cap="none" dirty="0" err="1">
                <a:solidFill>
                  <a:srgbClr val="000000"/>
                </a:solidFill>
                <a:latin typeface="Raleway" pitchFamily="2" charset="0"/>
                <a:ea typeface="Avenir"/>
                <a:cs typeface="Avenir"/>
                <a:sym typeface="Avenir"/>
              </a:rPr>
              <a:t>Ancoats</a:t>
            </a:r>
            <a:r>
              <a:rPr lang="en-US" sz="1800" b="0" i="0" u="none" strike="noStrike" cap="none" dirty="0">
                <a:solidFill>
                  <a:srgbClr val="000000"/>
                </a:solidFill>
                <a:latin typeface="Raleway" pitchFamily="2" charset="0"/>
                <a:ea typeface="Avenir"/>
                <a:cs typeface="Avenir"/>
                <a:sym typeface="Avenir"/>
              </a:rPr>
              <a:t> Street Manchester. M4 5AG</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simonesprayoffice@42ndstreet.org.uk</a:t>
            </a:r>
            <a:r>
              <a:rPr lang="en-US" sz="1800" b="0" i="0" u="sng" strike="noStrike" cap="none" dirty="0">
                <a:solidFill>
                  <a:srgbClr val="0070C0"/>
                </a:solidFill>
                <a:latin typeface="Raleway" pitchFamily="2" charset="0"/>
                <a:ea typeface="Avenir"/>
                <a:cs typeface="Avenir"/>
                <a:sym typeface="Avenir"/>
              </a:rPr>
              <a:t> </a:t>
            </a:r>
            <a:r>
              <a:rPr lang="en-US" sz="1800" b="0" i="0" u="sng" strike="noStrike" cap="none" dirty="0">
                <a:solidFill>
                  <a:srgbClr val="000000"/>
                </a:solidFill>
                <a:latin typeface="Raleway" pitchFamily="2" charset="0"/>
                <a:ea typeface="Avenir"/>
                <a:cs typeface="Avenir"/>
                <a:sym typeface="Avenir"/>
              </a:rPr>
              <a:t>or </a:t>
            </a:r>
            <a:r>
              <a:rPr lang="en-US" sz="1800" b="0" i="0" u="sng"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theteam@42ndstreet.org.uk</a:t>
            </a:r>
            <a:r>
              <a:rPr lang="en-US" sz="1800" b="0" i="0" u="sng" strike="noStrike" cap="none" dirty="0">
                <a:solidFill>
                  <a:srgbClr val="0070C0"/>
                </a:solidFill>
                <a:latin typeface="Raleway" pitchFamily="2" charset="0"/>
                <a:ea typeface="Avenir"/>
                <a:cs typeface="Avenir"/>
                <a:sym typeface="Avenir"/>
              </a:rPr>
              <a:t>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sng"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https://www.42ndstreet.org.uk/</a:t>
            </a:r>
            <a:r>
              <a:rPr lang="en-US" sz="1800" b="0" i="0" u="sng" strike="noStrike" cap="none"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sp>
        <p:nvSpPr>
          <p:cNvPr id="682" name="Google Shape;682;p55"/>
          <p:cNvSpPr/>
          <p:nvPr/>
        </p:nvSpPr>
        <p:spPr>
          <a:xfrm>
            <a:off x="16549734" y="9327165"/>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6">
              <a:alphaModFix/>
            </a:blip>
            <a:stretch>
              <a:fillRect/>
            </a:stretch>
          </a:blipFill>
          <a:ln>
            <a:noFill/>
          </a:ln>
        </p:spPr>
        <p:txBody>
          <a:bodyPr/>
          <a:lstStyle/>
          <a:p>
            <a:endParaRPr lang="en-US"/>
          </a:p>
        </p:txBody>
      </p:sp>
      <p:sp>
        <p:nvSpPr>
          <p:cNvPr id="4" name="Botón de acción: ir a inicio 3">
            <a:hlinkClick r:id="rId7" action="ppaction://hlinksldjump" highlightClick="1"/>
            <a:extLst>
              <a:ext uri="{FF2B5EF4-FFF2-40B4-BE49-F238E27FC236}">
                <a16:creationId xmlns:a16="http://schemas.microsoft.com/office/drawing/2014/main" id="{EE1C162F-1609-959F-2B67-3BA68E50640B}"/>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oogle Shape;706;p57">
            <a:extLst>
              <a:ext uri="{FF2B5EF4-FFF2-40B4-BE49-F238E27FC236}">
                <a16:creationId xmlns:a16="http://schemas.microsoft.com/office/drawing/2014/main" id="{33483B4D-ADA0-5D72-FFDD-F90EFA990EE4}"/>
              </a:ext>
            </a:extLst>
          </p:cNvPr>
          <p:cNvGrpSpPr/>
          <p:nvPr/>
        </p:nvGrpSpPr>
        <p:grpSpPr>
          <a:xfrm>
            <a:off x="-19050" y="0"/>
            <a:ext cx="616925" cy="10286147"/>
            <a:chOff x="0" y="0"/>
            <a:chExt cx="822567" cy="19507200"/>
          </a:xfrm>
        </p:grpSpPr>
        <p:sp>
          <p:nvSpPr>
            <p:cNvPr id="3" name="Google Shape;707;p57">
              <a:extLst>
                <a:ext uri="{FF2B5EF4-FFF2-40B4-BE49-F238E27FC236}">
                  <a16:creationId xmlns:a16="http://schemas.microsoft.com/office/drawing/2014/main" id="{DD779C17-1BA1-4D43-DC3C-9E165FB35AD1}"/>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5" name="Google Shape;708;p57">
              <a:extLst>
                <a:ext uri="{FF2B5EF4-FFF2-40B4-BE49-F238E27FC236}">
                  <a16:creationId xmlns:a16="http://schemas.microsoft.com/office/drawing/2014/main" id="{C13A0B28-D03F-F675-E78D-BEF211839938}"/>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A897C3"/>
            </a:solidFill>
            <a:ln>
              <a:noFill/>
            </a:ln>
          </p:spPr>
          <p:txBody>
            <a:bodyPr/>
            <a:lstStyle/>
            <a:p>
              <a:endParaRPr lang="en-US"/>
            </a:p>
          </p:txBody>
        </p:sp>
        <p:sp>
          <p:nvSpPr>
            <p:cNvPr id="6" name="Google Shape;709;p57">
              <a:extLst>
                <a:ext uri="{FF2B5EF4-FFF2-40B4-BE49-F238E27FC236}">
                  <a16:creationId xmlns:a16="http://schemas.microsoft.com/office/drawing/2014/main" id="{A7FC9892-03EE-B407-1600-7E54476E393E}"/>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 name="Google Shape;710;p57">
              <a:extLst>
                <a:ext uri="{FF2B5EF4-FFF2-40B4-BE49-F238E27FC236}">
                  <a16:creationId xmlns:a16="http://schemas.microsoft.com/office/drawing/2014/main" id="{FE69B4FD-DA73-DC38-40F9-BEF8BCF0651D}"/>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Regional</a:t>
              </a:r>
              <a:r>
                <a:rPr lang="en-US" sz="3200" b="1" i="0" u="none" strike="noStrike" cap="none" dirty="0">
                  <a:solidFill>
                    <a:srgbClr val="F7F7F7"/>
                  </a:solidFill>
                  <a:latin typeface="Raleway"/>
                  <a:ea typeface="Raleway"/>
                  <a:cs typeface="Raleway"/>
                  <a:sym typeface="Raleway"/>
                </a:rPr>
                <a:t> service</a:t>
              </a:r>
              <a:endParaRPr dirty="0"/>
            </a:p>
          </p:txBody>
        </p:sp>
      </p:grpSp>
      <p:pic>
        <p:nvPicPr>
          <p:cNvPr id="10" name="Imagen 9">
            <a:extLst>
              <a:ext uri="{FF2B5EF4-FFF2-40B4-BE49-F238E27FC236}">
                <a16:creationId xmlns:a16="http://schemas.microsoft.com/office/drawing/2014/main" id="{B34B83C9-CD75-E5E2-995A-12A3A6B6A7D3}"/>
              </a:ext>
            </a:extLst>
          </p:cNvPr>
          <p:cNvPicPr>
            <a:picLocks noChangeAspect="1"/>
          </p:cNvPicPr>
          <p:nvPr/>
        </p:nvPicPr>
        <p:blipFill>
          <a:blip r:embed="rId9"/>
          <a:stretch>
            <a:fillRect/>
          </a:stretch>
        </p:blipFill>
        <p:spPr>
          <a:xfrm>
            <a:off x="976683" y="9217819"/>
            <a:ext cx="1704975" cy="666750"/>
          </a:xfrm>
          <a:prstGeom prst="rect">
            <a:avLst/>
          </a:prstGeom>
        </p:spPr>
      </p:pic>
    </p:spTree>
    <p:extLst>
      <p:ext uri="{BB962C8B-B14F-4D97-AF65-F5344CB8AC3E}">
        <p14:creationId xmlns:p14="http://schemas.microsoft.com/office/powerpoint/2010/main" val="32949942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65"/>
          <p:cNvSpPr txBox="1"/>
          <p:nvPr/>
        </p:nvSpPr>
        <p:spPr>
          <a:xfrm>
            <a:off x="4977246" y="618221"/>
            <a:ext cx="1052599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NATIONAL SUPPORT SERVICES</a:t>
            </a:r>
            <a:endParaRPr sz="4400" dirty="0"/>
          </a:p>
        </p:txBody>
      </p:sp>
      <p:grpSp>
        <p:nvGrpSpPr>
          <p:cNvPr id="859" name="Google Shape;859;p65"/>
          <p:cNvGrpSpPr/>
          <p:nvPr/>
        </p:nvGrpSpPr>
        <p:grpSpPr>
          <a:xfrm>
            <a:off x="1028700" y="8585462"/>
            <a:ext cx="16230600" cy="1450620"/>
            <a:chOff x="0" y="0"/>
            <a:chExt cx="21640800" cy="1934159"/>
          </a:xfrm>
        </p:grpSpPr>
        <p:sp>
          <p:nvSpPr>
            <p:cNvPr id="860" name="Google Shape;860;p65"/>
            <p:cNvSpPr/>
            <p:nvPr/>
          </p:nvSpPr>
          <p:spPr>
            <a:xfrm>
              <a:off x="19752283" y="967080"/>
              <a:ext cx="1888517" cy="864829"/>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3">
                <a:alphaModFix/>
              </a:blip>
              <a:stretch>
                <a:fillRect l="-2384" r="-2383"/>
              </a:stretch>
            </a:blipFill>
            <a:ln>
              <a:noFill/>
            </a:ln>
          </p:spPr>
          <p:txBody>
            <a:bodyPr/>
            <a:lstStyle/>
            <a:p>
              <a:endParaRPr lang="en-US"/>
            </a:p>
          </p:txBody>
        </p:sp>
        <p:sp>
          <p:nvSpPr>
            <p:cNvPr id="861" name="Google Shape;861;p65"/>
            <p:cNvSpPr/>
            <p:nvPr/>
          </p:nvSpPr>
          <p:spPr>
            <a:xfrm>
              <a:off x="9986192" y="1198131"/>
              <a:ext cx="2221498" cy="633777"/>
            </a:xfrm>
            <a:custGeom>
              <a:avLst/>
              <a:gdLst/>
              <a:ahLst/>
              <a:cxnLst/>
              <a:rect l="l" t="t" r="r" b="b"/>
              <a:pathLst>
                <a:path w="2221498" h="633777" extrusionOk="0">
                  <a:moveTo>
                    <a:pt x="0" y="0"/>
                  </a:moveTo>
                  <a:lnTo>
                    <a:pt x="2221498" y="0"/>
                  </a:lnTo>
                  <a:lnTo>
                    <a:pt x="2221498" y="633777"/>
                  </a:lnTo>
                  <a:lnTo>
                    <a:pt x="0" y="633777"/>
                  </a:lnTo>
                  <a:lnTo>
                    <a:pt x="0" y="0"/>
                  </a:lnTo>
                  <a:close/>
                </a:path>
              </a:pathLst>
            </a:custGeom>
            <a:blipFill rotWithShape="1">
              <a:blip r:embed="rId4">
                <a:alphaModFix/>
              </a:blip>
              <a:stretch>
                <a:fillRect l="-2384" r="-2383"/>
              </a:stretch>
            </a:blipFill>
            <a:ln>
              <a:noFill/>
            </a:ln>
          </p:spPr>
          <p:txBody>
            <a:bodyPr/>
            <a:lstStyle/>
            <a:p>
              <a:endParaRPr lang="en-US"/>
            </a:p>
          </p:txBody>
        </p:sp>
        <p:sp>
          <p:nvSpPr>
            <p:cNvPr id="862" name="Google Shape;862;p65"/>
            <p:cNvSpPr/>
            <p:nvPr/>
          </p:nvSpPr>
          <p:spPr>
            <a:xfrm>
              <a:off x="0" y="0"/>
              <a:ext cx="1811854" cy="1934159"/>
            </a:xfrm>
            <a:custGeom>
              <a:avLst/>
              <a:gdLst/>
              <a:ahLst/>
              <a:cxnLst/>
              <a:rect l="l" t="t" r="r" b="b"/>
              <a:pathLst>
                <a:path w="1811854" h="1934159" extrusionOk="0">
                  <a:moveTo>
                    <a:pt x="0" y="0"/>
                  </a:moveTo>
                  <a:lnTo>
                    <a:pt x="1811854" y="0"/>
                  </a:lnTo>
                  <a:lnTo>
                    <a:pt x="1811854" y="1934159"/>
                  </a:lnTo>
                  <a:lnTo>
                    <a:pt x="0" y="1934159"/>
                  </a:lnTo>
                  <a:lnTo>
                    <a:pt x="0" y="0"/>
                  </a:lnTo>
                  <a:close/>
                </a:path>
              </a:pathLst>
            </a:custGeom>
            <a:blipFill rotWithShape="1">
              <a:blip r:embed="rId5">
                <a:alphaModFix/>
              </a:blip>
              <a:stretch>
                <a:fillRect l="-6817" r="-2384"/>
              </a:stretch>
            </a:blipFill>
            <a:ln>
              <a:noFill/>
            </a:ln>
          </p:spPr>
          <p:txBody>
            <a:bodyPr/>
            <a:lstStyle/>
            <a:p>
              <a:endParaRPr lang="en-US"/>
            </a:p>
          </p:txBody>
        </p:sp>
      </p:grpSp>
      <p:pic>
        <p:nvPicPr>
          <p:cNvPr id="863" name="Google Shape;863;p65"/>
          <p:cNvPicPr preferRelativeResize="0"/>
          <p:nvPr/>
        </p:nvPicPr>
        <p:blipFill>
          <a:blip r:embed="rId6">
            <a:alphaModFix/>
          </a:blip>
          <a:stretch>
            <a:fillRect/>
          </a:stretch>
        </p:blipFill>
        <p:spPr>
          <a:xfrm>
            <a:off x="6007486" y="2080586"/>
            <a:ext cx="6273028" cy="686827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68"/>
          <p:cNvSpPr txBox="1"/>
          <p:nvPr/>
        </p:nvSpPr>
        <p:spPr>
          <a:xfrm>
            <a:off x="1028700" y="570547"/>
            <a:ext cx="1623060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HOPE UNIT AND HORIZON UNITS</a:t>
            </a:r>
            <a:endParaRPr sz="4400" dirty="0"/>
          </a:p>
        </p:txBody>
      </p:sp>
      <p:sp>
        <p:nvSpPr>
          <p:cNvPr id="903" name="Google Shape;903;p68"/>
          <p:cNvSpPr txBox="1"/>
          <p:nvPr/>
        </p:nvSpPr>
        <p:spPr>
          <a:xfrm>
            <a:off x="1028700" y="1830015"/>
            <a:ext cx="16230600" cy="664797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Are part of the Child and Adolescent Mental Health Service (CAMHS) in-patient facilities, situated within Fairfield Hospital in Bury.</a:t>
            </a:r>
            <a:r>
              <a:rPr lang="en-US" sz="1800" dirty="0">
                <a:latin typeface="Raleway" pitchFamily="2" charset="0"/>
                <a:ea typeface="Avenir"/>
              </a:rPr>
              <a:t> They </a:t>
            </a:r>
            <a:r>
              <a:rPr lang="en-US" sz="1800" b="0" i="0" u="none" strike="noStrike" cap="none" dirty="0">
                <a:solidFill>
                  <a:srgbClr val="000000"/>
                </a:solidFill>
                <a:latin typeface="Raleway" pitchFamily="2" charset="0"/>
                <a:ea typeface="Avenir"/>
                <a:cs typeface="Avenir"/>
                <a:sym typeface="Avenir"/>
              </a:rPr>
              <a:t>provide treatment and support to young people, aged between 13 and 18 years old, from anywhere in the UK, who are suffering from a range of mental health difficulties.</a:t>
            </a:r>
            <a:endParaRPr sz="1800" dirty="0">
              <a:latin typeface="Raleway" pitchFamily="2" charset="0"/>
            </a:endParaRP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Both units are led by an expert team of healthcare professionals comprising psychiatrists, psychologists, nurses, occupational therapists, dieticians and teachers and their colocation enables the seamless assessment and treatment of range of young people with both acute and complex needs. The units have been designed with these young people in mind and have benefitted from an extensive refurbishment to ensure that they are of the highest standard, enabling them to receive expert care and treatment in a safe, therapeutic environment.</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 Getting Risk Support</a:t>
            </a: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Specialized adolescent inpatient mental health units</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 </a:t>
            </a:r>
            <a:r>
              <a:rPr lang="en-US" sz="1800" b="0" i="0" u="none" strike="noStrike" cap="none" dirty="0">
                <a:solidFill>
                  <a:srgbClr val="000000"/>
                </a:solidFill>
                <a:latin typeface="Raleway" pitchFamily="2" charset="0"/>
                <a:ea typeface="Avenir"/>
                <a:cs typeface="Avenir"/>
                <a:sym typeface="Avenir"/>
              </a:rPr>
              <a:t>13-18 years</a:t>
            </a:r>
            <a:r>
              <a:rPr lang="en-US" sz="1800" dirty="0">
                <a:latin typeface="Raleway" pitchFamily="2" charset="0"/>
                <a:ea typeface="Avenir"/>
                <a:cs typeface="Avenir"/>
                <a:sym typeface="Avenir"/>
              </a:rPr>
              <a:t>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Referrals via MH Professionals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Pennine House Fairfield General Hospital Rochdale Old Road Bury BL9 7TD</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Hope Unit 0161 716 1168 / 1161</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Horizon Unit </a:t>
            </a:r>
            <a:r>
              <a:rPr lang="en-US" sz="1800" b="0" i="0" u="none" strike="noStrike" cap="none" dirty="0">
                <a:solidFill>
                  <a:srgbClr val="000000"/>
                </a:solidFill>
                <a:latin typeface="Raleway" pitchFamily="2" charset="0"/>
                <a:ea typeface="Avenir"/>
                <a:cs typeface="Avenir"/>
                <a:sym typeface="Avenir"/>
              </a:rPr>
              <a:t>0161 716 1145</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https://www.penninecare.nhs.uk/hopeunit</a:t>
            </a:r>
            <a:endParaRPr sz="1800" dirty="0">
              <a:solidFill>
                <a:srgbClr val="0070C0"/>
              </a:solidFill>
              <a:latin typeface="Raleway" pitchFamily="2" charset="0"/>
            </a:endParaRPr>
          </a:p>
        </p:txBody>
      </p:sp>
      <p:sp>
        <p:nvSpPr>
          <p:cNvPr id="909" name="Google Shape;909;p68"/>
          <p:cNvSpPr/>
          <p:nvPr/>
        </p:nvSpPr>
        <p:spPr>
          <a:xfrm>
            <a:off x="16549735" y="9289990"/>
            <a:ext cx="1483967" cy="648622"/>
          </a:xfrm>
          <a:custGeom>
            <a:avLst/>
            <a:gdLst/>
            <a:ahLst/>
            <a:cxnLst/>
            <a:rect l="l" t="t" r="r" b="b"/>
            <a:pathLst>
              <a:path w="1978623" h="864829" extrusionOk="0">
                <a:moveTo>
                  <a:pt x="0" y="0"/>
                </a:moveTo>
                <a:lnTo>
                  <a:pt x="1978622" y="0"/>
                </a:lnTo>
                <a:lnTo>
                  <a:pt x="1978622" y="864828"/>
                </a:lnTo>
                <a:lnTo>
                  <a:pt x="0" y="864828"/>
                </a:lnTo>
                <a:lnTo>
                  <a:pt x="0" y="0"/>
                </a:lnTo>
                <a:close/>
              </a:path>
            </a:pathLst>
          </a:custGeom>
          <a:blipFill rotWithShape="1">
            <a:blip r:embed="rId4">
              <a:alphaModFix/>
            </a:blip>
            <a:stretch>
              <a:fillRect/>
            </a:stretch>
          </a:blipFill>
          <a:ln>
            <a:noFill/>
          </a:ln>
        </p:spPr>
        <p:txBody>
          <a:bodyPr/>
          <a:lstStyle/>
          <a:p>
            <a:endParaRPr lang="en-US"/>
          </a:p>
        </p:txBody>
      </p:sp>
      <p:pic>
        <p:nvPicPr>
          <p:cNvPr id="910" name="Google Shape;910;p68"/>
          <p:cNvPicPr preferRelativeResize="0"/>
          <p:nvPr/>
        </p:nvPicPr>
        <p:blipFill>
          <a:blip r:embed="rId5">
            <a:alphaModFix/>
          </a:blip>
          <a:stretch>
            <a:fillRect/>
          </a:stretch>
        </p:blipFill>
        <p:spPr>
          <a:xfrm>
            <a:off x="597875" y="9357375"/>
            <a:ext cx="1483975" cy="811382"/>
          </a:xfrm>
          <a:prstGeom prst="rect">
            <a:avLst/>
          </a:prstGeom>
          <a:noFill/>
          <a:ln>
            <a:noFill/>
          </a:ln>
        </p:spPr>
      </p:pic>
      <p:grpSp>
        <p:nvGrpSpPr>
          <p:cNvPr id="2" name="Google Shape;959;p73">
            <a:extLst>
              <a:ext uri="{FF2B5EF4-FFF2-40B4-BE49-F238E27FC236}">
                <a16:creationId xmlns:a16="http://schemas.microsoft.com/office/drawing/2014/main" id="{AB8474E0-BD67-1B87-F758-ADFB4EB7E13F}"/>
              </a:ext>
            </a:extLst>
          </p:cNvPr>
          <p:cNvGrpSpPr/>
          <p:nvPr/>
        </p:nvGrpSpPr>
        <p:grpSpPr>
          <a:xfrm>
            <a:off x="-36206" y="0"/>
            <a:ext cx="689420" cy="10286147"/>
            <a:chOff x="-22875" y="0"/>
            <a:chExt cx="919227" cy="19507200"/>
          </a:xfrm>
        </p:grpSpPr>
        <p:sp>
          <p:nvSpPr>
            <p:cNvPr id="3" name="Google Shape;960;p73">
              <a:extLst>
                <a:ext uri="{FF2B5EF4-FFF2-40B4-BE49-F238E27FC236}">
                  <a16:creationId xmlns:a16="http://schemas.microsoft.com/office/drawing/2014/main" id="{E9ABE80A-2D77-BFAC-AF8A-9AF790299A07}"/>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6">
                <a:alphaModFix/>
                <a:duotone>
                  <a:schemeClr val="accent4">
                    <a:shade val="45000"/>
                    <a:satMod val="135000"/>
                  </a:schemeClr>
                  <a:prstClr val="white"/>
                </a:duotone>
              </a:blip>
              <a:stretch>
                <a:fillRect/>
              </a:stretch>
            </a:blipFill>
            <a:ln>
              <a:noFill/>
            </a:ln>
          </p:spPr>
          <p:txBody>
            <a:bodyPr/>
            <a:lstStyle/>
            <a:p>
              <a:endParaRPr lang="en-US" dirty="0"/>
            </a:p>
          </p:txBody>
        </p:sp>
        <p:sp>
          <p:nvSpPr>
            <p:cNvPr id="4" name="Google Shape;961;p73">
              <a:extLst>
                <a:ext uri="{FF2B5EF4-FFF2-40B4-BE49-F238E27FC236}">
                  <a16:creationId xmlns:a16="http://schemas.microsoft.com/office/drawing/2014/main" id="{350F6266-2104-D98D-BBE5-20D294BBB4B5}"/>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5" name="Google Shape;962;p73">
              <a:extLst>
                <a:ext uri="{FF2B5EF4-FFF2-40B4-BE49-F238E27FC236}">
                  <a16:creationId xmlns:a16="http://schemas.microsoft.com/office/drawing/2014/main" id="{6704FE76-3F8B-4B6B-5019-8482A1F7CB66}"/>
                </a:ext>
              </a:extLst>
            </p:cNvPr>
            <p:cNvSpPr txBox="1"/>
            <p:nvPr/>
          </p:nvSpPr>
          <p:spPr>
            <a:xfrm rot="5400000">
              <a:off x="-3660236" y="4719379"/>
              <a:ext cx="8193950" cy="91922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More Help</a:t>
              </a:r>
              <a:endParaRPr dirty="0"/>
            </a:p>
          </p:txBody>
        </p:sp>
        <p:sp>
          <p:nvSpPr>
            <p:cNvPr id="6" name="Google Shape;963;p73">
              <a:extLst>
                <a:ext uri="{FF2B5EF4-FFF2-40B4-BE49-F238E27FC236}">
                  <a16:creationId xmlns:a16="http://schemas.microsoft.com/office/drawing/2014/main" id="{06A6C216-7F61-5173-C14D-05A28A7A6945}"/>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7" name="Botón de acción: ir a inicio 6">
            <a:hlinkClick r:id="rId7" action="ppaction://hlinksldjump" highlightClick="1"/>
            <a:extLst>
              <a:ext uri="{FF2B5EF4-FFF2-40B4-BE49-F238E27FC236}">
                <a16:creationId xmlns:a16="http://schemas.microsoft.com/office/drawing/2014/main" id="{F7A0F6EE-1D60-D64A-243E-AFA8A175D76E}"/>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1"/>
          <p:cNvSpPr txBox="1"/>
          <p:nvPr/>
        </p:nvSpPr>
        <p:spPr>
          <a:xfrm>
            <a:off x="1028700" y="570548"/>
            <a:ext cx="71979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INDEX</a:t>
            </a:r>
            <a:endParaRPr sz="4400" dirty="0">
              <a:solidFill>
                <a:srgbClr val="2289B8"/>
              </a:solidFill>
            </a:endParaRPr>
          </a:p>
        </p:txBody>
      </p:sp>
      <p:graphicFrame>
        <p:nvGraphicFramePr>
          <p:cNvPr id="183" name="Google Shape;183;p11"/>
          <p:cNvGraphicFramePr/>
          <p:nvPr>
            <p:extLst>
              <p:ext uri="{D42A27DB-BD31-4B8C-83A1-F6EECF244321}">
                <p14:modId xmlns:p14="http://schemas.microsoft.com/office/powerpoint/2010/main" val="1337378594"/>
              </p:ext>
            </p:extLst>
          </p:nvPr>
        </p:nvGraphicFramePr>
        <p:xfrm>
          <a:off x="777412" y="1789529"/>
          <a:ext cx="16733175" cy="6011103"/>
        </p:xfrm>
        <a:graphic>
          <a:graphicData uri="http://schemas.openxmlformats.org/drawingml/2006/table">
            <a:tbl>
              <a:tblPr>
                <a:noFill/>
                <a:tableStyleId>{3B1929FC-6638-49D3-AB63-535F109E193D}</a:tableStyleId>
              </a:tblPr>
              <a:tblGrid>
                <a:gridCol w="5577725">
                  <a:extLst>
                    <a:ext uri="{9D8B030D-6E8A-4147-A177-3AD203B41FA5}">
                      <a16:colId xmlns:a16="http://schemas.microsoft.com/office/drawing/2014/main" val="20000"/>
                    </a:ext>
                  </a:extLst>
                </a:gridCol>
                <a:gridCol w="5577725">
                  <a:extLst>
                    <a:ext uri="{9D8B030D-6E8A-4147-A177-3AD203B41FA5}">
                      <a16:colId xmlns:a16="http://schemas.microsoft.com/office/drawing/2014/main" val="20001"/>
                    </a:ext>
                  </a:extLst>
                </a:gridCol>
                <a:gridCol w="5577725">
                  <a:extLst>
                    <a:ext uri="{9D8B030D-6E8A-4147-A177-3AD203B41FA5}">
                      <a16:colId xmlns:a16="http://schemas.microsoft.com/office/drawing/2014/main" val="20002"/>
                    </a:ext>
                  </a:extLst>
                </a:gridCol>
              </a:tblGrid>
              <a:tr h="532562">
                <a:tc gridSpan="3">
                  <a:txBody>
                    <a:bodyPr/>
                    <a:lstStyle/>
                    <a:p>
                      <a:pPr marL="0" marR="0" lvl="0" indent="0" algn="ctr" rtl="0">
                        <a:lnSpc>
                          <a:spcPct val="140025"/>
                        </a:lnSpc>
                        <a:spcBef>
                          <a:spcPts val="0"/>
                        </a:spcBef>
                        <a:spcAft>
                          <a:spcPts val="0"/>
                        </a:spcAft>
                        <a:buNone/>
                      </a:pPr>
                      <a:r>
                        <a:rPr lang="en-US" sz="3200" b="1" u="none" strike="noStrike" cap="none" dirty="0">
                          <a:solidFill>
                            <a:srgbClr val="000000"/>
                          </a:solidFill>
                          <a:latin typeface="Raleway" pitchFamily="2" charset="0"/>
                          <a:ea typeface="Raleway"/>
                          <a:cs typeface="Raleway"/>
                          <a:sym typeface="Raleway"/>
                        </a:rPr>
                        <a:t>Index</a:t>
                      </a:r>
                      <a:endParaRPr sz="3200" u="none" strike="noStrike" cap="none" dirty="0">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accent6"/>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532562">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Anger / Aggression</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Distressed </a:t>
                      </a:r>
                      <a:r>
                        <a:rPr lang="en-US" sz="1800" u="sng" strike="noStrike" cap="none" dirty="0" err="1">
                          <a:solidFill>
                            <a:srgbClr val="0070C0"/>
                          </a:solidFill>
                          <a:latin typeface="Raleway" pitchFamily="2" charset="0"/>
                          <a:ea typeface="Raleway"/>
                          <a:cs typeface="Raleway"/>
                          <a:sym typeface="Raleway"/>
                          <a:hlinkClick r:id="rId4" action="ppaction://hlinksldjump">
                            <a:extLst>
                              <a:ext uri="{A12FA001-AC4F-418D-AE19-62706E023703}">
                                <ahyp:hlinkClr xmlns:ahyp="http://schemas.microsoft.com/office/drawing/2018/hyperlinkcolor" val="tx"/>
                              </a:ext>
                            </a:extLst>
                          </a:hlinkClick>
                        </a:rPr>
                        <a:t>Behaviour</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5" action="ppaction://hlinksldjump">
                            <a:extLst>
                              <a:ext uri="{A12FA001-AC4F-418D-AE19-62706E023703}">
                                <ahyp:hlinkClr xmlns:ahyp="http://schemas.microsoft.com/office/drawing/2018/hyperlinkcolor" val="tx"/>
                              </a:ext>
                            </a:extLst>
                          </a:hlinkClick>
                        </a:rPr>
                        <a:t>OCD</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532562">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6" action="ppaction://hlinksldjump">
                            <a:extLst>
                              <a:ext uri="{A12FA001-AC4F-418D-AE19-62706E023703}">
                                <ahyp:hlinkClr xmlns:ahyp="http://schemas.microsoft.com/office/drawing/2018/hyperlinkcolor" val="tx"/>
                              </a:ext>
                            </a:extLst>
                          </a:hlinkClick>
                        </a:rPr>
                        <a:t>Antenatal</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7" action="ppaction://hlinksldjump">
                            <a:extLst>
                              <a:ext uri="{A12FA001-AC4F-418D-AE19-62706E023703}">
                                <ahyp:hlinkClr xmlns:ahyp="http://schemas.microsoft.com/office/drawing/2018/hyperlinkcolor" val="tx"/>
                              </a:ext>
                            </a:extLst>
                          </a:hlinkClick>
                        </a:rPr>
                        <a:t>Domestic Abuse</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8" action="ppaction://hlinksldjump">
                            <a:extLst>
                              <a:ext uri="{A12FA001-AC4F-418D-AE19-62706E023703}">
                                <ahyp:hlinkClr xmlns:ahyp="http://schemas.microsoft.com/office/drawing/2018/hyperlinkcolor" val="tx"/>
                              </a:ext>
                            </a:extLst>
                          </a:hlinkClick>
                        </a:rPr>
                        <a:t>Parenting</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2"/>
                  </a:ext>
                </a:extLst>
              </a:tr>
              <a:tr h="532562">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9" action="ppaction://hlinksldjump">
                            <a:extLst>
                              <a:ext uri="{A12FA001-AC4F-418D-AE19-62706E023703}">
                                <ahyp:hlinkClr xmlns:ahyp="http://schemas.microsoft.com/office/drawing/2018/hyperlinkcolor" val="tx"/>
                              </a:ext>
                            </a:extLst>
                          </a:hlinkClick>
                        </a:rPr>
                        <a:t>Anxiety</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0" action="ppaction://hlinksldjump">
                            <a:extLst>
                              <a:ext uri="{A12FA001-AC4F-418D-AE19-62706E023703}">
                                <ahyp:hlinkClr xmlns:ahyp="http://schemas.microsoft.com/office/drawing/2018/hyperlinkcolor" val="tx"/>
                              </a:ext>
                            </a:extLst>
                          </a:hlinkClick>
                        </a:rPr>
                        <a:t>Early Years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1" action="ppaction://hlinksldjump">
                            <a:extLst>
                              <a:ext uri="{A12FA001-AC4F-418D-AE19-62706E023703}">
                                <ahyp:hlinkClr xmlns:ahyp="http://schemas.microsoft.com/office/drawing/2018/hyperlinkcolor" val="tx"/>
                              </a:ext>
                            </a:extLst>
                          </a:hlinkClick>
                        </a:rPr>
                        <a:t>Psychosis</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3"/>
                  </a:ext>
                </a:extLst>
              </a:tr>
              <a:tr h="532562">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ADHD</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Eating Disorders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4" action="ppaction://hlinksldjump">
                            <a:extLst>
                              <a:ext uri="{A12FA001-AC4F-418D-AE19-62706E023703}">
                                <ahyp:hlinkClr xmlns:ahyp="http://schemas.microsoft.com/office/drawing/2018/hyperlinkcolor" val="tx"/>
                              </a:ext>
                            </a:extLst>
                          </a:hlinkClick>
                        </a:rPr>
                        <a:t>Self Harm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32562">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5" action="ppaction://hlinksldjump">
                            <a:extLst>
                              <a:ext uri="{A12FA001-AC4F-418D-AE19-62706E023703}">
                                <ahyp:hlinkClr xmlns:ahyp="http://schemas.microsoft.com/office/drawing/2018/hyperlinkcolor" val="tx"/>
                              </a:ext>
                            </a:extLst>
                          </a:hlinkClick>
                        </a:rPr>
                        <a:t>ASD</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6" action="ppaction://hlinksldjump">
                            <a:extLst>
                              <a:ext uri="{A12FA001-AC4F-418D-AE19-62706E023703}">
                                <ahyp:hlinkClr xmlns:ahyp="http://schemas.microsoft.com/office/drawing/2018/hyperlinkcolor" val="tx"/>
                              </a:ext>
                            </a:extLst>
                          </a:hlinkClick>
                        </a:rPr>
                        <a:t>Fostering / Adoption / CLA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7" action="ppaction://hlinksldjump">
                            <a:extLst>
                              <a:ext uri="{A12FA001-AC4F-418D-AE19-62706E023703}">
                                <ahyp:hlinkClr xmlns:ahyp="http://schemas.microsoft.com/office/drawing/2018/hyperlinkcolor" val="tx"/>
                              </a:ext>
                            </a:extLst>
                          </a:hlinkClick>
                        </a:rPr>
                        <a:t>Sexual Health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5"/>
                  </a:ext>
                </a:extLst>
              </a:tr>
              <a:tr h="532562">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8" action="ppaction://hlinksldjump">
                            <a:extLst>
                              <a:ext uri="{A12FA001-AC4F-418D-AE19-62706E023703}">
                                <ahyp:hlinkClr xmlns:ahyp="http://schemas.microsoft.com/office/drawing/2018/hyperlinkcolor" val="tx"/>
                              </a:ext>
                            </a:extLst>
                          </a:hlinkClick>
                        </a:rPr>
                        <a:t>Bereavement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19" action="ppaction://hlinksldjump">
                            <a:extLst>
                              <a:ext uri="{A12FA001-AC4F-418D-AE19-62706E023703}">
                                <ahyp:hlinkClr xmlns:ahyp="http://schemas.microsoft.com/office/drawing/2018/hyperlinkcolor" val="tx"/>
                              </a:ext>
                            </a:extLst>
                          </a:hlinkClick>
                        </a:rPr>
                        <a:t>General Wellbeing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20" action="ppaction://hlinksldjump">
                            <a:extLst>
                              <a:ext uri="{A12FA001-AC4F-418D-AE19-62706E023703}">
                                <ahyp:hlinkClr xmlns:ahyp="http://schemas.microsoft.com/office/drawing/2018/hyperlinkcolor" val="tx"/>
                              </a:ext>
                            </a:extLst>
                          </a:hlinkClick>
                        </a:rPr>
                        <a:t>Substance Misuse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32562">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21" action="ppaction://hlinksldjump">
                            <a:extLst>
                              <a:ext uri="{A12FA001-AC4F-418D-AE19-62706E023703}">
                                <ahyp:hlinkClr xmlns:ahyp="http://schemas.microsoft.com/office/drawing/2018/hyperlinkcolor" val="tx"/>
                              </a:ext>
                            </a:extLst>
                          </a:hlinkClick>
                        </a:rPr>
                        <a:t>Bullying</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22" action="ppaction://hlinksldjump">
                            <a:extLst>
                              <a:ext uri="{A12FA001-AC4F-418D-AE19-62706E023703}">
                                <ahyp:hlinkClr xmlns:ahyp="http://schemas.microsoft.com/office/drawing/2018/hyperlinkcolor" val="tx"/>
                              </a:ext>
                            </a:extLst>
                          </a:hlinkClick>
                        </a:rPr>
                        <a:t>Housing/Homelessness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23" action="ppaction://hlinksldjump">
                            <a:extLst>
                              <a:ext uri="{A12FA001-AC4F-418D-AE19-62706E023703}">
                                <ahyp:hlinkClr xmlns:ahyp="http://schemas.microsoft.com/office/drawing/2018/hyperlinkcolor" val="tx"/>
                              </a:ext>
                            </a:extLst>
                          </a:hlinkClick>
                        </a:rPr>
                        <a:t>Suicide</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7"/>
                  </a:ext>
                </a:extLst>
              </a:tr>
              <a:tr h="532562">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24" action="ppaction://hlinksldjump">
                            <a:extLst>
                              <a:ext uri="{A12FA001-AC4F-418D-AE19-62706E023703}">
                                <ahyp:hlinkClr xmlns:ahyp="http://schemas.microsoft.com/office/drawing/2018/hyperlinkcolor" val="tx"/>
                              </a:ext>
                            </a:extLst>
                          </a:hlinkClick>
                        </a:rPr>
                        <a:t>Confidence / Self Esteem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25" action="ppaction://hlinksldjump">
                            <a:extLst>
                              <a:ext uri="{A12FA001-AC4F-418D-AE19-62706E023703}">
                                <ahyp:hlinkClr xmlns:ahyp="http://schemas.microsoft.com/office/drawing/2018/hyperlinkcolor" val="tx"/>
                              </a:ext>
                            </a:extLst>
                          </a:hlinkClick>
                        </a:rPr>
                        <a:t>LGBT+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26" action="ppaction://hlinksldjump">
                            <a:extLst>
                              <a:ext uri="{A12FA001-AC4F-418D-AE19-62706E023703}">
                                <ahyp:hlinkClr xmlns:ahyp="http://schemas.microsoft.com/office/drawing/2018/hyperlinkcolor" val="tx"/>
                              </a:ext>
                            </a:extLst>
                          </a:hlinkClick>
                        </a:rPr>
                        <a:t>Young Carers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532562">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27" action="ppaction://hlinksldjump">
                            <a:extLst>
                              <a:ext uri="{A12FA001-AC4F-418D-AE19-62706E023703}">
                                <ahyp:hlinkClr xmlns:ahyp="http://schemas.microsoft.com/office/drawing/2018/hyperlinkcolor" val="tx"/>
                              </a:ext>
                            </a:extLst>
                          </a:hlinkClick>
                        </a:rPr>
                        <a:t>Depression</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28" action="ppaction://hlinksldjump">
                            <a:extLst>
                              <a:ext uri="{A12FA001-AC4F-418D-AE19-62706E023703}">
                                <ahyp:hlinkClr xmlns:ahyp="http://schemas.microsoft.com/office/drawing/2018/hyperlinkcolor" val="tx"/>
                              </a:ext>
                            </a:extLst>
                          </a:hlinkClick>
                        </a:rPr>
                        <a:t>Mental Health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40025"/>
                        </a:lnSpc>
                        <a:spcBef>
                          <a:spcPts val="0"/>
                        </a:spcBef>
                        <a:spcAft>
                          <a:spcPts val="0"/>
                        </a:spcAft>
                        <a:buNone/>
                      </a:pPr>
                      <a:r>
                        <a:rPr lang="en-US" sz="1800" u="sng" strike="noStrike" cap="none" dirty="0">
                          <a:solidFill>
                            <a:srgbClr val="0070C0"/>
                          </a:solidFill>
                          <a:latin typeface="Raleway" pitchFamily="2" charset="0"/>
                          <a:ea typeface="Raleway"/>
                          <a:cs typeface="Raleway"/>
                          <a:sym typeface="Raleway"/>
                          <a:hlinkClick r:id="rId29" action="ppaction://hlinksldjump">
                            <a:extLst>
                              <a:ext uri="{A12FA001-AC4F-418D-AE19-62706E023703}">
                                <ahyp:hlinkClr xmlns:ahyp="http://schemas.microsoft.com/office/drawing/2018/hyperlinkcolor" val="tx"/>
                              </a:ext>
                            </a:extLst>
                          </a:hlinkClick>
                        </a:rPr>
                        <a:t>Services by Age </a:t>
                      </a:r>
                      <a:endParaRPr sz="1800" u="none" strike="noStrike" cap="none" dirty="0">
                        <a:solidFill>
                          <a:srgbClr val="0070C0"/>
                        </a:solidFill>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9"/>
                  </a:ext>
                </a:extLst>
              </a:tr>
              <a:tr h="532562">
                <a:tc gridSpan="3">
                  <a:txBody>
                    <a:bodyPr/>
                    <a:lstStyle/>
                    <a:p>
                      <a:pPr marL="0" marR="0" lvl="0" indent="0" algn="l"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                NHS 111 – if you are worried about an urgent medical concern, you can call 111 to speak to a fully trained advisor</a:t>
                      </a:r>
                      <a:endParaRPr sz="1800" u="none" strike="noStrike" cap="none" dirty="0">
                        <a:latin typeface="Raleway" pitchFamily="2" charset="0"/>
                      </a:endParaRPr>
                    </a:p>
                  </a:txBody>
                  <a:tcPr marL="38100" marR="38100" marT="38100" marB="381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10"/>
                  </a:ext>
                </a:extLst>
              </a:tr>
            </a:tbl>
          </a:graphicData>
        </a:graphic>
      </p:graphicFrame>
      <p:grpSp>
        <p:nvGrpSpPr>
          <p:cNvPr id="184" name="Google Shape;184;p11"/>
          <p:cNvGrpSpPr/>
          <p:nvPr/>
        </p:nvGrpSpPr>
        <p:grpSpPr>
          <a:xfrm>
            <a:off x="285735" y="8501301"/>
            <a:ext cx="17747967" cy="1513999"/>
            <a:chOff x="0" y="0"/>
            <a:chExt cx="23663956" cy="2018665"/>
          </a:xfrm>
        </p:grpSpPr>
        <p:sp>
          <p:nvSpPr>
            <p:cNvPr id="185" name="Google Shape;185;p11"/>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30">
                <a:alphaModFix/>
              </a:blip>
              <a:stretch>
                <a:fillRect/>
              </a:stretch>
            </a:blipFill>
            <a:ln>
              <a:noFill/>
            </a:ln>
          </p:spPr>
          <p:txBody>
            <a:bodyPr/>
            <a:lstStyle/>
            <a:p>
              <a:endParaRPr lang="en-US"/>
            </a:p>
          </p:txBody>
        </p:sp>
        <p:sp>
          <p:nvSpPr>
            <p:cNvPr id="186" name="Google Shape;186;p11"/>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31">
                <a:alphaModFix/>
              </a:blip>
              <a:stretch>
                <a:fillRect/>
              </a:stretch>
            </a:blipFill>
            <a:ln>
              <a:noFill/>
            </a:ln>
          </p:spPr>
          <p:txBody>
            <a:bodyPr/>
            <a:lstStyle/>
            <a:p>
              <a:endParaRPr lang="en-US"/>
            </a:p>
          </p:txBody>
        </p:sp>
        <p:sp>
          <p:nvSpPr>
            <p:cNvPr id="187" name="Google Shape;187;p11"/>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32">
                <a:alphaModFix/>
              </a:blip>
              <a:stretch>
                <a:fillRect l="-4230"/>
              </a:stretch>
            </a:blipFill>
            <a:ln>
              <a:noFill/>
            </a:ln>
          </p:spPr>
          <p:txBody>
            <a:bodyPr/>
            <a:lstStyle/>
            <a:p>
              <a:endParaRPr lang="en-US"/>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70"/>
          <p:cNvSpPr txBox="1"/>
          <p:nvPr/>
        </p:nvSpPr>
        <p:spPr>
          <a:xfrm>
            <a:off x="1028700" y="570547"/>
            <a:ext cx="16230600"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NHS SEXUAL HEALTH</a:t>
            </a:r>
            <a:endParaRPr sz="4400" dirty="0"/>
          </a:p>
        </p:txBody>
      </p:sp>
      <p:sp>
        <p:nvSpPr>
          <p:cNvPr id="916" name="Google Shape;916;p70"/>
          <p:cNvSpPr txBox="1"/>
          <p:nvPr/>
        </p:nvSpPr>
        <p:spPr>
          <a:xfrm>
            <a:off x="1028700" y="1709857"/>
            <a:ext cx="16230600" cy="457048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NHS Information and advice about sexual health, including contraception and sexually transmitted infections (STIs) also sexual health information and advice for teenagers.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D</a:t>
            </a:r>
            <a:r>
              <a:rPr lang="en-US" sz="1800" b="0" i="0" u="none" strike="noStrike" cap="none" dirty="0">
                <a:solidFill>
                  <a:srgbClr val="000000"/>
                </a:solidFill>
                <a:latin typeface="Raleway" pitchFamily="2" charset="0"/>
                <a:ea typeface="Avenir"/>
                <a:cs typeface="Avenir"/>
                <a:sym typeface="Avenir"/>
              </a:rPr>
              <a:t>epending on the situation there are counselling services, helpline, and more.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 </a:t>
            </a:r>
            <a:r>
              <a:rPr lang="en-US" sz="1800" dirty="0">
                <a:latin typeface="Raleway" pitchFamily="2" charset="0"/>
                <a:ea typeface="Avenir"/>
                <a:cs typeface="Avenir"/>
                <a:sym typeface="Avenir"/>
              </a:rPr>
              <a:t>A</a:t>
            </a:r>
            <a:r>
              <a:rPr lang="en-US" sz="1800" b="0" i="0" u="none" strike="noStrike" cap="none" dirty="0">
                <a:solidFill>
                  <a:srgbClr val="000000"/>
                </a:solidFill>
                <a:latin typeface="Raleway" pitchFamily="2" charset="0"/>
                <a:ea typeface="Avenir"/>
                <a:cs typeface="Avenir"/>
                <a:sym typeface="Avenir"/>
              </a:rPr>
              <a:t>ny ages</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You can call the national sexual health helpline free on 0300 123 7123, Monday to Friday, 9am to 8pm, Saturday and Sunday, 11am to 4pm. Your call will be treated with sensitivity and in strict confidence.</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If you need help quickly, or if </a:t>
            </a:r>
            <a:r>
              <a:rPr lang="en-US" sz="1800" b="0" i="0" u="none" strike="noStrike" cap="none" dirty="0" err="1">
                <a:solidFill>
                  <a:srgbClr val="000000"/>
                </a:solidFill>
                <a:latin typeface="Raleway" pitchFamily="2" charset="0"/>
                <a:ea typeface="Avenir"/>
                <a:cs typeface="Avenir"/>
                <a:sym typeface="Avenir"/>
              </a:rPr>
              <a:t>ChatHealth</a:t>
            </a:r>
            <a:r>
              <a:rPr lang="en-US" sz="1800" b="0" i="0" u="none" strike="noStrike" cap="none" dirty="0">
                <a:solidFill>
                  <a:srgbClr val="000000"/>
                </a:solidFill>
                <a:latin typeface="Raleway" pitchFamily="2" charset="0"/>
                <a:ea typeface="Avenir"/>
                <a:cs typeface="Avenir"/>
                <a:sym typeface="Avenir"/>
              </a:rPr>
              <a:t> is not available in your area, contact your GP, call 111 or visit a walk-in-</a:t>
            </a:r>
            <a:r>
              <a:rPr lang="en-US" sz="1800" b="0" i="0" u="none" strike="noStrike" cap="none" dirty="0" err="1">
                <a:solidFill>
                  <a:srgbClr val="000000"/>
                </a:solidFill>
                <a:latin typeface="Raleway" pitchFamily="2" charset="0"/>
                <a:ea typeface="Avenir"/>
                <a:cs typeface="Avenir"/>
                <a:sym typeface="Avenir"/>
              </a:rPr>
              <a:t>centre</a:t>
            </a:r>
            <a:r>
              <a:rPr lang="en-US" sz="1800" b="0" i="0" u="none" strike="noStrike" cap="none" dirty="0">
                <a:solidFill>
                  <a:srgbClr val="000000"/>
                </a:solidFill>
                <a:latin typeface="Raleway" pitchFamily="2" charset="0"/>
                <a:ea typeface="Avenir"/>
                <a:cs typeface="Avenir"/>
                <a:sym typeface="Avenir"/>
              </a:rPr>
              <a:t>. In an emergency, call 999.</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https://www.nhs.uk/live-well/sexual-health/</a:t>
            </a:r>
            <a:r>
              <a:rPr lang="en-US" sz="1800" u="sng" dirty="0">
                <a:solidFill>
                  <a:srgbClr val="0070C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or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https://www.healthforteens.co.uk/sexual-health/</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917" name="Google Shape;917;p70"/>
          <p:cNvSpPr/>
          <p:nvPr/>
        </p:nvSpPr>
        <p:spPr>
          <a:xfrm>
            <a:off x="15842912" y="9289990"/>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5">
              <a:alphaModFix/>
            </a:blip>
            <a:stretch>
              <a:fillRect l="-2384" r="-2383"/>
            </a:stretch>
          </a:blipFill>
          <a:ln>
            <a:noFill/>
          </a:ln>
        </p:spPr>
        <p:txBody>
          <a:bodyPr/>
          <a:lstStyle/>
          <a:p>
            <a:endParaRPr lang="en-US"/>
          </a:p>
        </p:txBody>
      </p:sp>
      <p:pic>
        <p:nvPicPr>
          <p:cNvPr id="923" name="Google Shape;923;p70"/>
          <p:cNvPicPr preferRelativeResize="0"/>
          <p:nvPr/>
        </p:nvPicPr>
        <p:blipFill>
          <a:blip r:embed="rId6">
            <a:alphaModFix/>
          </a:blip>
          <a:stretch>
            <a:fillRect/>
          </a:stretch>
        </p:blipFill>
        <p:spPr>
          <a:xfrm>
            <a:off x="1028700" y="9075454"/>
            <a:ext cx="1416400" cy="1077696"/>
          </a:xfrm>
          <a:prstGeom prst="rect">
            <a:avLst/>
          </a:prstGeom>
          <a:noFill/>
          <a:ln>
            <a:noFill/>
          </a:ln>
        </p:spPr>
      </p:pic>
      <p:grpSp>
        <p:nvGrpSpPr>
          <p:cNvPr id="2" name="Google Shape;959;p73">
            <a:extLst>
              <a:ext uri="{FF2B5EF4-FFF2-40B4-BE49-F238E27FC236}">
                <a16:creationId xmlns:a16="http://schemas.microsoft.com/office/drawing/2014/main" id="{38549C49-3F02-36B0-EB6D-7B5C6A0E279D}"/>
              </a:ext>
            </a:extLst>
          </p:cNvPr>
          <p:cNvGrpSpPr/>
          <p:nvPr/>
        </p:nvGrpSpPr>
        <p:grpSpPr>
          <a:xfrm>
            <a:off x="-19050" y="0"/>
            <a:ext cx="616925" cy="10286147"/>
            <a:chOff x="0" y="0"/>
            <a:chExt cx="822567" cy="19507200"/>
          </a:xfrm>
        </p:grpSpPr>
        <p:sp>
          <p:nvSpPr>
            <p:cNvPr id="3" name="Google Shape;960;p73">
              <a:extLst>
                <a:ext uri="{FF2B5EF4-FFF2-40B4-BE49-F238E27FC236}">
                  <a16:creationId xmlns:a16="http://schemas.microsoft.com/office/drawing/2014/main" id="{74D92023-D081-A1C2-A10E-12378CAFCC86}"/>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4" name="Google Shape;961;p73">
              <a:extLst>
                <a:ext uri="{FF2B5EF4-FFF2-40B4-BE49-F238E27FC236}">
                  <a16:creationId xmlns:a16="http://schemas.microsoft.com/office/drawing/2014/main" id="{86FDC6C2-AFAF-5E34-EB6E-241797B54645}"/>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5" name="Google Shape;962;p73">
              <a:extLst>
                <a:ext uri="{FF2B5EF4-FFF2-40B4-BE49-F238E27FC236}">
                  <a16:creationId xmlns:a16="http://schemas.microsoft.com/office/drawing/2014/main" id="{33005393-3B11-8D91-1A0F-BC19A02DAF50}"/>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 name="Google Shape;963;p73">
              <a:extLst>
                <a:ext uri="{FF2B5EF4-FFF2-40B4-BE49-F238E27FC236}">
                  <a16:creationId xmlns:a16="http://schemas.microsoft.com/office/drawing/2014/main" id="{0104DF08-BE00-6C17-B1B4-75B0221EAA62}"/>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7" name="Botón de acción: ir a inicio 6">
            <a:hlinkClick r:id="rId8" action="ppaction://hlinksldjump" highlightClick="1"/>
            <a:extLst>
              <a:ext uri="{FF2B5EF4-FFF2-40B4-BE49-F238E27FC236}">
                <a16:creationId xmlns:a16="http://schemas.microsoft.com/office/drawing/2014/main" id="{2DDDF270-3F83-9A46-B4DB-A8B65FE7B32B}"/>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71"/>
          <p:cNvSpPr txBox="1"/>
          <p:nvPr/>
        </p:nvSpPr>
        <p:spPr>
          <a:xfrm>
            <a:off x="1028700" y="570547"/>
            <a:ext cx="162306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KOOTH</a:t>
            </a:r>
            <a:endParaRPr sz="4400" dirty="0"/>
          </a:p>
        </p:txBody>
      </p:sp>
      <p:sp>
        <p:nvSpPr>
          <p:cNvPr id="929" name="Google Shape;929;p71"/>
          <p:cNvSpPr txBox="1"/>
          <p:nvPr/>
        </p:nvSpPr>
        <p:spPr>
          <a:xfrm>
            <a:off x="1028700" y="1677713"/>
            <a:ext cx="16230600" cy="706347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A free and anonymous online counselling service for young people launched in Greater Manchester.</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The online counselling and emotional wellbeing platform is available to any young person who may be struggling with their mental health or wellbeing. </a:t>
            </a:r>
            <a:r>
              <a:rPr lang="en-US" sz="1800" b="0" i="0" u="none" strike="noStrike" cap="none" dirty="0" err="1">
                <a:solidFill>
                  <a:srgbClr val="000000"/>
                </a:solidFill>
                <a:latin typeface="Raleway" pitchFamily="2" charset="0"/>
                <a:ea typeface="Avenir"/>
                <a:cs typeface="Avenir"/>
                <a:sym typeface="Avenir"/>
              </a:rPr>
              <a:t>Kooth</a:t>
            </a:r>
            <a:r>
              <a:rPr lang="en-US" sz="1800" b="0" i="0" u="none" strike="noStrike" cap="none" dirty="0">
                <a:solidFill>
                  <a:srgbClr val="000000"/>
                </a:solidFill>
                <a:latin typeface="Raleway" pitchFamily="2" charset="0"/>
                <a:ea typeface="Avenir"/>
                <a:cs typeface="Avenir"/>
                <a:sym typeface="Avenir"/>
              </a:rPr>
              <a:t> offers a variety of resources, including:</a:t>
            </a:r>
            <a:r>
              <a:rPr lang="en-US" sz="1800" dirty="0">
                <a:latin typeface="Raleway" pitchFamily="2" charset="0"/>
                <a:ea typeface="Avenir"/>
                <a:cs typeface="Avenir"/>
                <a:sym typeface="Avenir"/>
              </a:rPr>
              <a:t> a</a:t>
            </a:r>
            <a:r>
              <a:rPr lang="en-US" sz="1800" b="0" i="0" u="none" strike="noStrike" cap="none" dirty="0">
                <a:solidFill>
                  <a:srgbClr val="000000"/>
                </a:solidFill>
                <a:latin typeface="Raleway" pitchFamily="2" charset="0"/>
                <a:ea typeface="Avenir"/>
                <a:cs typeface="Avenir"/>
                <a:sym typeface="Avenir"/>
              </a:rPr>
              <a:t> live chat function that allows young people to contact a qualified counsellor, </a:t>
            </a:r>
            <a:r>
              <a:rPr lang="en-US" sz="1800" dirty="0">
                <a:latin typeface="Raleway" pitchFamily="2" charset="0"/>
                <a:ea typeface="Avenir"/>
              </a:rPr>
              <a:t>m</a:t>
            </a:r>
            <a:r>
              <a:rPr lang="en-US" sz="1800" b="0" i="0" u="none" strike="noStrike" cap="none" dirty="0">
                <a:solidFill>
                  <a:srgbClr val="000000"/>
                </a:solidFill>
                <a:latin typeface="Raleway" pitchFamily="2" charset="0"/>
                <a:ea typeface="Avenir"/>
                <a:cs typeface="Avenir"/>
                <a:sym typeface="Avenir"/>
              </a:rPr>
              <a:t>oderated chat forums with other young people</a:t>
            </a:r>
            <a:r>
              <a:rPr lang="en-US" sz="1800" dirty="0">
                <a:latin typeface="Raleway" pitchFamily="2" charset="0"/>
                <a:ea typeface="Avenir"/>
              </a:rPr>
              <a:t>, c</a:t>
            </a:r>
            <a:r>
              <a:rPr lang="en-US" sz="1800" b="0" i="0" u="none" strike="noStrike" cap="none" dirty="0">
                <a:solidFill>
                  <a:srgbClr val="000000"/>
                </a:solidFill>
                <a:latin typeface="Raleway" pitchFamily="2" charset="0"/>
                <a:ea typeface="Avenir"/>
                <a:cs typeface="Avenir"/>
                <a:sym typeface="Avenir"/>
              </a:rPr>
              <a:t>risis information</a:t>
            </a:r>
            <a:r>
              <a:rPr lang="en-US" sz="1800" dirty="0">
                <a:latin typeface="Raleway" pitchFamily="2" charset="0"/>
                <a:ea typeface="Avenir"/>
              </a:rPr>
              <a:t> and self-help</a:t>
            </a:r>
            <a:r>
              <a:rPr lang="en-US" sz="1800" b="0" i="0" u="none" strike="noStrike" cap="none" dirty="0">
                <a:solidFill>
                  <a:srgbClr val="000000"/>
                </a:solidFill>
                <a:latin typeface="Raleway" pitchFamily="2" charset="0"/>
                <a:ea typeface="Avenir"/>
                <a:cs typeface="Avenir"/>
                <a:sym typeface="Avenir"/>
              </a:rPr>
              <a:t> resources.</a:t>
            </a:r>
          </a:p>
          <a:p>
            <a:pPr marL="0" marR="0" lvl="0" indent="0" algn="just" rtl="0">
              <a:lnSpc>
                <a:spcPct val="150000"/>
              </a:lnSpc>
              <a:spcBef>
                <a:spcPts val="0"/>
              </a:spcBef>
              <a:spcAft>
                <a:spcPts val="0"/>
              </a:spcAft>
              <a:buNone/>
            </a:pPr>
            <a:endParaRPr sz="1800" dirty="0">
              <a:latin typeface="Raleway" pitchFamily="2" charset="0"/>
            </a:endParaRPr>
          </a:p>
          <a:p>
            <a:pPr marL="0" marR="0" lvl="0" indent="0" algn="just" rtl="0">
              <a:lnSpc>
                <a:spcPct val="150000"/>
              </a:lnSpc>
              <a:spcBef>
                <a:spcPts val="0"/>
              </a:spcBef>
              <a:spcAft>
                <a:spcPts val="0"/>
              </a:spcAft>
              <a:buNone/>
            </a:pPr>
            <a:r>
              <a:rPr lang="en-US" sz="1800" b="0" i="0" u="none" strike="noStrike" cap="none" dirty="0" err="1">
                <a:solidFill>
                  <a:srgbClr val="000000"/>
                </a:solidFill>
                <a:latin typeface="Raleway" pitchFamily="2" charset="0"/>
                <a:ea typeface="Avenir"/>
                <a:cs typeface="Avenir"/>
                <a:sym typeface="Avenir"/>
              </a:rPr>
              <a:t>Kooth</a:t>
            </a:r>
            <a:r>
              <a:rPr lang="en-US" sz="1800" b="0" i="0" u="none" strike="noStrike" cap="none" dirty="0">
                <a:solidFill>
                  <a:srgbClr val="000000"/>
                </a:solidFill>
                <a:latin typeface="Raleway" pitchFamily="2" charset="0"/>
                <a:ea typeface="Avenir"/>
                <a:cs typeface="Avenir"/>
                <a:sym typeface="Avenir"/>
              </a:rPr>
              <a:t> provides information and support along with treatment for young people with a range of mental health and wellbeing issues. Scheduled and drop-in counselling sessions are available 365 days a year and include slots at evenings and weekends.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Information, peer support and online counselling</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11 - 25 years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Self-referral by parent/carer or young person, referrals from practitioners are also accepted subject to obtained consent.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a:t>
            </a:r>
            <a:r>
              <a:rPr lang="en-US" sz="1800" b="0" i="0" u="none" strike="noStrike" cap="none" dirty="0">
                <a:solidFill>
                  <a:srgbClr val="000000"/>
                </a:solidFill>
                <a:latin typeface="Raleway" pitchFamily="2" charset="0"/>
                <a:ea typeface="Avenir"/>
                <a:cs typeface="Avenir"/>
                <a:sym typeface="Avenir"/>
              </a:rPr>
              <a:t> The Epworth, 25 City Road, London EC1Y 1AA</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Customer service: 020 3984 9337</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0000"/>
                </a:solidFill>
                <a:latin typeface="Raleway" pitchFamily="2" charset="0"/>
                <a:ea typeface="Avenir"/>
                <a:cs typeface="Avenir"/>
                <a:sym typeface="Avenir"/>
              </a:rPr>
              <a:t>Professional queries: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contact@kooth.com</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Parent queries: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parents@kooth.com</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https://www.kooth.com/signup/where-do-you-live</a:t>
            </a:r>
            <a:endParaRPr sz="1800" dirty="0">
              <a:solidFill>
                <a:srgbClr val="0070C0"/>
              </a:solidFill>
              <a:latin typeface="Raleway" pitchFamily="2" charset="0"/>
            </a:endParaRPr>
          </a:p>
        </p:txBody>
      </p:sp>
      <p:sp>
        <p:nvSpPr>
          <p:cNvPr id="930" name="Google Shape;930;p71"/>
          <p:cNvSpPr/>
          <p:nvPr/>
        </p:nvSpPr>
        <p:spPr>
          <a:xfrm>
            <a:off x="16551106" y="9430450"/>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6">
              <a:alphaModFix/>
            </a:blip>
            <a:stretch>
              <a:fillRect l="-2384" r="-2383"/>
            </a:stretch>
          </a:blipFill>
          <a:ln>
            <a:noFill/>
          </a:ln>
        </p:spPr>
        <p:txBody>
          <a:bodyPr/>
          <a:lstStyle/>
          <a:p>
            <a:endParaRPr lang="en-US"/>
          </a:p>
        </p:txBody>
      </p:sp>
      <p:pic>
        <p:nvPicPr>
          <p:cNvPr id="936" name="Google Shape;936;p71"/>
          <p:cNvPicPr preferRelativeResize="0"/>
          <p:nvPr/>
        </p:nvPicPr>
        <p:blipFill>
          <a:blip r:embed="rId7">
            <a:alphaModFix/>
          </a:blip>
          <a:stretch>
            <a:fillRect/>
          </a:stretch>
        </p:blipFill>
        <p:spPr>
          <a:xfrm>
            <a:off x="722276" y="9305928"/>
            <a:ext cx="1993978" cy="821050"/>
          </a:xfrm>
          <a:prstGeom prst="rect">
            <a:avLst/>
          </a:prstGeom>
          <a:noFill/>
          <a:ln>
            <a:noFill/>
          </a:ln>
        </p:spPr>
      </p:pic>
      <p:grpSp>
        <p:nvGrpSpPr>
          <p:cNvPr id="2" name="Google Shape;959;p73">
            <a:extLst>
              <a:ext uri="{FF2B5EF4-FFF2-40B4-BE49-F238E27FC236}">
                <a16:creationId xmlns:a16="http://schemas.microsoft.com/office/drawing/2014/main" id="{0B994DF5-5E89-813F-B1E5-6ACA986E575D}"/>
              </a:ext>
            </a:extLst>
          </p:cNvPr>
          <p:cNvGrpSpPr/>
          <p:nvPr/>
        </p:nvGrpSpPr>
        <p:grpSpPr>
          <a:xfrm>
            <a:off x="-19050" y="0"/>
            <a:ext cx="616925" cy="10286147"/>
            <a:chOff x="0" y="0"/>
            <a:chExt cx="822567" cy="19507200"/>
          </a:xfrm>
        </p:grpSpPr>
        <p:sp>
          <p:nvSpPr>
            <p:cNvPr id="3" name="Google Shape;960;p73">
              <a:extLst>
                <a:ext uri="{FF2B5EF4-FFF2-40B4-BE49-F238E27FC236}">
                  <a16:creationId xmlns:a16="http://schemas.microsoft.com/office/drawing/2014/main" id="{05FFF4C0-AF1E-EA43-E76E-13FEE95BFF84}"/>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4" name="Google Shape;961;p73">
              <a:extLst>
                <a:ext uri="{FF2B5EF4-FFF2-40B4-BE49-F238E27FC236}">
                  <a16:creationId xmlns:a16="http://schemas.microsoft.com/office/drawing/2014/main" id="{2174A287-66C5-F8AF-8FFD-C84736E2AA9A}"/>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5" name="Google Shape;962;p73">
              <a:extLst>
                <a:ext uri="{FF2B5EF4-FFF2-40B4-BE49-F238E27FC236}">
                  <a16:creationId xmlns:a16="http://schemas.microsoft.com/office/drawing/2014/main" id="{860D41C4-23D3-AC74-41C2-52AFF39F9D09}"/>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 name="Google Shape;963;p73">
              <a:extLst>
                <a:ext uri="{FF2B5EF4-FFF2-40B4-BE49-F238E27FC236}">
                  <a16:creationId xmlns:a16="http://schemas.microsoft.com/office/drawing/2014/main" id="{B780850B-BE00-6416-E748-C7C4A242D18A}"/>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7" name="Botón de acción: ir a inicio 6">
            <a:hlinkClick r:id="rId9" action="ppaction://hlinksldjump" highlightClick="1"/>
            <a:extLst>
              <a:ext uri="{FF2B5EF4-FFF2-40B4-BE49-F238E27FC236}">
                <a16:creationId xmlns:a16="http://schemas.microsoft.com/office/drawing/2014/main" id="{E306183B-09B7-4959-A340-EDD9E5019F06}"/>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72"/>
          <p:cNvSpPr txBox="1"/>
          <p:nvPr/>
        </p:nvSpPr>
        <p:spPr>
          <a:xfrm>
            <a:off x="625751" y="16393"/>
            <a:ext cx="9247414" cy="1895904"/>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THE PROUD TRUST’S RESOURCES FOR LGBT+YOUNG PEOPLE</a:t>
            </a:r>
            <a:endParaRPr sz="4400" dirty="0"/>
          </a:p>
        </p:txBody>
      </p:sp>
      <p:sp>
        <p:nvSpPr>
          <p:cNvPr id="942" name="Google Shape;942;p72"/>
          <p:cNvSpPr txBox="1"/>
          <p:nvPr/>
        </p:nvSpPr>
        <p:spPr>
          <a:xfrm>
            <a:off x="711807" y="1971197"/>
            <a:ext cx="8890548"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initiative aims to empower young people to embrace their identity and supports them through youth groups, mentoring programs, and more across the north-west and beyond. Additionally, it assists adults in trusted roles, like schools and children's services, in creating more LGBT+ inclusive environments and enhancing their ability to combat discrimination while celebrating diversity.</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Support young people across the north-west and beyond through youth groups, mentoring </a:t>
            </a:r>
            <a:r>
              <a:rPr lang="en-US" sz="1800" b="0" i="0" u="none" strike="noStrike" cap="none" dirty="0" err="1">
                <a:solidFill>
                  <a:srgbClr val="000000"/>
                </a:solidFill>
                <a:latin typeface="Raleway" pitchFamily="2" charset="0"/>
                <a:ea typeface="Avenir"/>
                <a:cs typeface="Avenir"/>
                <a:sym typeface="Avenir"/>
              </a:rPr>
              <a:t>programmes</a:t>
            </a:r>
            <a:r>
              <a:rPr lang="en-US" sz="1800" b="0" i="0" u="none" strike="noStrike" cap="none" dirty="0">
                <a:solidFill>
                  <a:srgbClr val="000000"/>
                </a:solidFill>
                <a:latin typeface="Raleway" pitchFamily="2" charset="0"/>
                <a:ea typeface="Avenir"/>
                <a:cs typeface="Avenir"/>
                <a:sym typeface="Avenir"/>
              </a:rPr>
              <a:t> and more.</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 referral</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11-25 years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Address: </a:t>
            </a:r>
            <a:r>
              <a:rPr lang="en-US" sz="1800" b="0" i="0" u="none" strike="noStrike" cap="none" dirty="0">
                <a:solidFill>
                  <a:srgbClr val="000000"/>
                </a:solidFill>
                <a:latin typeface="Raleway" pitchFamily="2" charset="0"/>
                <a:ea typeface="Avenir"/>
                <a:cs typeface="Avenir"/>
                <a:sym typeface="Avenir"/>
              </a:rPr>
              <a:t>49-51 Sidney St, Manchester, M1 7HB</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a:t>
            </a:r>
            <a:r>
              <a:rPr lang="en-US" sz="1800" b="0" i="0" u="none" strike="noStrike" cap="none" dirty="0">
                <a:solidFill>
                  <a:srgbClr val="000000"/>
                </a:solidFill>
                <a:latin typeface="Raleway" pitchFamily="2" charset="0"/>
                <a:ea typeface="Avenir"/>
                <a:cs typeface="Avenir"/>
                <a:sym typeface="Avenir"/>
              </a:rPr>
              <a:t>: 0161 660 3347</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https://www.theproudtrust.org/contact-us/</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a:t>
            </a:r>
            <a:r>
              <a:rPr lang="en-US" sz="1800" b="0" i="0" u="none" strike="noStrike" cap="none" dirty="0" err="1">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www.theproudtrust.org</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a:t>
            </a:r>
            <a:endParaRPr sz="1800" dirty="0">
              <a:solidFill>
                <a:srgbClr val="0070C0"/>
              </a:solidFill>
              <a:latin typeface="Raleway" pitchFamily="2" charset="0"/>
            </a:endParaRPr>
          </a:p>
        </p:txBody>
      </p:sp>
      <p:sp>
        <p:nvSpPr>
          <p:cNvPr id="943" name="Google Shape;943;p72"/>
          <p:cNvSpPr/>
          <p:nvPr/>
        </p:nvSpPr>
        <p:spPr>
          <a:xfrm>
            <a:off x="16551106" y="9300362"/>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5">
              <a:alphaModFix/>
            </a:blip>
            <a:stretch>
              <a:fillRect l="-2384" r="-2383"/>
            </a:stretch>
          </a:blipFill>
          <a:ln>
            <a:noFill/>
          </a:ln>
        </p:spPr>
        <p:txBody>
          <a:bodyPr/>
          <a:lstStyle/>
          <a:p>
            <a:endParaRPr lang="en-US"/>
          </a:p>
        </p:txBody>
      </p:sp>
      <p:pic>
        <p:nvPicPr>
          <p:cNvPr id="949" name="Google Shape;949;p72"/>
          <p:cNvPicPr preferRelativeResize="0"/>
          <p:nvPr/>
        </p:nvPicPr>
        <p:blipFill>
          <a:blip r:embed="rId6">
            <a:alphaModFix/>
          </a:blip>
          <a:stretch>
            <a:fillRect/>
          </a:stretch>
        </p:blipFill>
        <p:spPr>
          <a:xfrm>
            <a:off x="722276" y="9039046"/>
            <a:ext cx="1416400" cy="1171254"/>
          </a:xfrm>
          <a:prstGeom prst="rect">
            <a:avLst/>
          </a:prstGeom>
          <a:noFill/>
          <a:ln>
            <a:noFill/>
          </a:ln>
        </p:spPr>
      </p:pic>
      <p:grpSp>
        <p:nvGrpSpPr>
          <p:cNvPr id="2" name="Google Shape;959;p73">
            <a:extLst>
              <a:ext uri="{FF2B5EF4-FFF2-40B4-BE49-F238E27FC236}">
                <a16:creationId xmlns:a16="http://schemas.microsoft.com/office/drawing/2014/main" id="{1D829E18-F2D9-0058-0A3B-ABD6008C2AEA}"/>
              </a:ext>
            </a:extLst>
          </p:cNvPr>
          <p:cNvGrpSpPr/>
          <p:nvPr/>
        </p:nvGrpSpPr>
        <p:grpSpPr>
          <a:xfrm>
            <a:off x="-19050" y="0"/>
            <a:ext cx="616925" cy="10286147"/>
            <a:chOff x="0" y="0"/>
            <a:chExt cx="822567" cy="19507200"/>
          </a:xfrm>
        </p:grpSpPr>
        <p:sp>
          <p:nvSpPr>
            <p:cNvPr id="3" name="Google Shape;960;p73">
              <a:extLst>
                <a:ext uri="{FF2B5EF4-FFF2-40B4-BE49-F238E27FC236}">
                  <a16:creationId xmlns:a16="http://schemas.microsoft.com/office/drawing/2014/main" id="{12CD3215-E712-2643-1292-1C803143084A}"/>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4" name="Google Shape;961;p73">
              <a:extLst>
                <a:ext uri="{FF2B5EF4-FFF2-40B4-BE49-F238E27FC236}">
                  <a16:creationId xmlns:a16="http://schemas.microsoft.com/office/drawing/2014/main" id="{5C827234-3AD1-7825-CD49-034F087A17FE}"/>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5" name="Google Shape;962;p73">
              <a:extLst>
                <a:ext uri="{FF2B5EF4-FFF2-40B4-BE49-F238E27FC236}">
                  <a16:creationId xmlns:a16="http://schemas.microsoft.com/office/drawing/2014/main" id="{2ED3DB9A-CD08-5966-F078-D215761ED2F1}"/>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6" name="Google Shape;963;p73">
              <a:extLst>
                <a:ext uri="{FF2B5EF4-FFF2-40B4-BE49-F238E27FC236}">
                  <a16:creationId xmlns:a16="http://schemas.microsoft.com/office/drawing/2014/main" id="{4277108B-58DB-FDA3-221E-6F1AE64883F1}"/>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7" name="Botón de acción: ir a inicio 6">
            <a:hlinkClick r:id="rId8" action="ppaction://hlinksldjump" highlightClick="1"/>
            <a:extLst>
              <a:ext uri="{FF2B5EF4-FFF2-40B4-BE49-F238E27FC236}">
                <a16:creationId xmlns:a16="http://schemas.microsoft.com/office/drawing/2014/main" id="{324E0B23-EB04-D7C6-1652-0153D279847C}"/>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8" name="Google Shape;980;p74">
            <a:extLst>
              <a:ext uri="{FF2B5EF4-FFF2-40B4-BE49-F238E27FC236}">
                <a16:creationId xmlns:a16="http://schemas.microsoft.com/office/drawing/2014/main" id="{4042F244-DB65-262E-E2EB-635F46DAADA1}"/>
              </a:ext>
            </a:extLst>
          </p:cNvPr>
          <p:cNvGrpSpPr/>
          <p:nvPr/>
        </p:nvGrpSpPr>
        <p:grpSpPr>
          <a:xfrm rot="10800000">
            <a:off x="9816280" y="-1"/>
            <a:ext cx="616925" cy="10286147"/>
            <a:chOff x="0" y="0"/>
            <a:chExt cx="822567" cy="19507200"/>
          </a:xfrm>
        </p:grpSpPr>
        <p:sp>
          <p:nvSpPr>
            <p:cNvPr id="9" name="Google Shape;981;p74">
              <a:extLst>
                <a:ext uri="{FF2B5EF4-FFF2-40B4-BE49-F238E27FC236}">
                  <a16:creationId xmlns:a16="http://schemas.microsoft.com/office/drawing/2014/main" id="{0630F252-17F6-662A-599D-433314C0EB6D}"/>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10" name="Google Shape;982;p74">
              <a:extLst>
                <a:ext uri="{FF2B5EF4-FFF2-40B4-BE49-F238E27FC236}">
                  <a16:creationId xmlns:a16="http://schemas.microsoft.com/office/drawing/2014/main" id="{FA2122B7-B9FE-856B-64F9-EC0BC780F795}"/>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1" name="Google Shape;983;p74">
              <a:extLst>
                <a:ext uri="{FF2B5EF4-FFF2-40B4-BE49-F238E27FC236}">
                  <a16:creationId xmlns:a16="http://schemas.microsoft.com/office/drawing/2014/main" id="{17DAFE65-37CB-D2D6-4412-106702986ED6}"/>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2" name="Google Shape;984;p74">
              <a:extLst>
                <a:ext uri="{FF2B5EF4-FFF2-40B4-BE49-F238E27FC236}">
                  <a16:creationId xmlns:a16="http://schemas.microsoft.com/office/drawing/2014/main" id="{21BEA468-D8D3-FEFC-F167-960E8A9B8A61}"/>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13" name="Google Shape;941;p72">
            <a:extLst>
              <a:ext uri="{FF2B5EF4-FFF2-40B4-BE49-F238E27FC236}">
                <a16:creationId xmlns:a16="http://schemas.microsoft.com/office/drawing/2014/main" id="{6D3E4242-7AB1-12B6-0EF8-842F8CCF63FB}"/>
              </a:ext>
            </a:extLst>
          </p:cNvPr>
          <p:cNvSpPr txBox="1"/>
          <p:nvPr/>
        </p:nvSpPr>
        <p:spPr>
          <a:xfrm>
            <a:off x="10582503" y="86320"/>
            <a:ext cx="7413793" cy="947952"/>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CHAT HEALTH</a:t>
            </a:r>
            <a:endParaRPr lang="en-US" sz="4400" dirty="0"/>
          </a:p>
        </p:txBody>
      </p:sp>
      <p:sp>
        <p:nvSpPr>
          <p:cNvPr id="14" name="Google Shape;942;p72">
            <a:extLst>
              <a:ext uri="{FF2B5EF4-FFF2-40B4-BE49-F238E27FC236}">
                <a16:creationId xmlns:a16="http://schemas.microsoft.com/office/drawing/2014/main" id="{B4101F53-EBF8-F2FB-41EB-93BDECFB3FC6}"/>
              </a:ext>
            </a:extLst>
          </p:cNvPr>
          <p:cNvSpPr txBox="1"/>
          <p:nvPr/>
        </p:nvSpPr>
        <p:spPr>
          <a:xfrm>
            <a:off x="10636661" y="932452"/>
            <a:ext cx="7505487" cy="830996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A</a:t>
            </a:r>
            <a:r>
              <a:rPr lang="en-US" sz="1800" b="0" i="0" u="none" strike="noStrike" cap="none" dirty="0">
                <a:solidFill>
                  <a:srgbClr val="000000"/>
                </a:solidFill>
                <a:latin typeface="Raleway" pitchFamily="2" charset="0"/>
                <a:ea typeface="Avenir"/>
                <a:cs typeface="Avenir"/>
                <a:sym typeface="Avenir"/>
              </a:rPr>
              <a:t>nonymous messaging service that provides a safe and easy way for parents of children aged 0 to 19 years to send a message to a health visitor or school nurse and get confidential help and advice. Parents will receive responses from the service within 24 hours, between Monday and Friday (not an emergency service). Also offers a Young People’s Service for ages 11 to 19. If you are a young person wanting anonymous advice on a range of topics including mental health, relationships, alcohol, smoking, bullying.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err="1">
                <a:solidFill>
                  <a:srgbClr val="000000"/>
                </a:solidFill>
                <a:latin typeface="Raleway" pitchFamily="2" charset="0"/>
                <a:ea typeface="Avenir"/>
                <a:cs typeface="Avenir"/>
                <a:sym typeface="Avenir"/>
              </a:rPr>
              <a:t>iTHRIVE</a:t>
            </a:r>
            <a:r>
              <a:rPr lang="en-US" sz="1800" b="1" i="0" u="none" strike="noStrike" cap="none" dirty="0">
                <a:solidFill>
                  <a:srgbClr val="000000"/>
                </a:solidFill>
                <a:latin typeface="Raleway" pitchFamily="2" charset="0"/>
                <a:ea typeface="Avenir"/>
                <a:cs typeface="Avenir"/>
                <a:sym typeface="Avenir"/>
              </a:rPr>
              <a:t> categories: Getting Advice</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E</a:t>
            </a:r>
            <a:r>
              <a:rPr lang="en-US" sz="1800" b="0" i="0" u="none" strike="noStrike" cap="none" dirty="0">
                <a:solidFill>
                  <a:srgbClr val="000000"/>
                </a:solidFill>
                <a:latin typeface="Raleway" pitchFamily="2" charset="0"/>
                <a:ea typeface="Avenir"/>
                <a:cs typeface="Avenir"/>
                <a:sym typeface="Avenir"/>
              </a:rPr>
              <a:t>vidence-based health and wellbeing advice to be sought in a safe, discreet, and confidential way.</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Self referral</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Parents and carers of 5–19-year-olds and 11-19 years old</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Contact</a:t>
            </a:r>
            <a:r>
              <a:rPr lang="en-US" sz="1800" b="0" i="0" u="none" strike="noStrike" cap="none" dirty="0">
                <a:solidFill>
                  <a:srgbClr val="000000"/>
                </a:solidFill>
                <a:latin typeface="Raleway" pitchFamily="2" charset="0"/>
                <a:ea typeface="Avenir"/>
                <a:cs typeface="Avenir"/>
                <a:sym typeface="Avenir"/>
              </a:rPr>
              <a:t>: Parents of children under five can text 07480 635990 and Parents of school-aged children (age 5 to 19) can text 07507 330499 and Young People (11 to 19 years)can text 07480 635992</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https://www.theproudtrust.org/contact-us/</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9">
                  <a:extLst>
                    <a:ext uri="{A12FA001-AC4F-418D-AE19-62706E023703}">
                      <ahyp:hlinkClr xmlns:ahyp="http://schemas.microsoft.com/office/drawing/2018/hyperlinkcolor" val="tx"/>
                    </a:ext>
                  </a:extLst>
                </a:hlinkClick>
              </a:rPr>
              <a:t>www.chathealth.nhs.uk</a:t>
            </a:r>
            <a:r>
              <a:rPr lang="en-US" sz="1800" b="0" i="0" u="none" strike="noStrike" cap="none"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pic>
        <p:nvPicPr>
          <p:cNvPr id="15" name="Imagen 14">
            <a:extLst>
              <a:ext uri="{FF2B5EF4-FFF2-40B4-BE49-F238E27FC236}">
                <a16:creationId xmlns:a16="http://schemas.microsoft.com/office/drawing/2014/main" id="{5F0E7262-ABB2-7282-79CF-CB394335488D}"/>
              </a:ext>
            </a:extLst>
          </p:cNvPr>
          <p:cNvPicPr>
            <a:picLocks noChangeAspect="1"/>
          </p:cNvPicPr>
          <p:nvPr/>
        </p:nvPicPr>
        <p:blipFill>
          <a:blip r:embed="rId10"/>
          <a:stretch>
            <a:fillRect/>
          </a:stretch>
        </p:blipFill>
        <p:spPr>
          <a:xfrm>
            <a:off x="10582503" y="9438611"/>
            <a:ext cx="2480354" cy="474503"/>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73"/>
          <p:cNvSpPr txBox="1"/>
          <p:nvPr/>
        </p:nvSpPr>
        <p:spPr>
          <a:xfrm>
            <a:off x="832457" y="570547"/>
            <a:ext cx="8115300" cy="94795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YOUNG MINDS </a:t>
            </a:r>
            <a:endParaRPr sz="4400" dirty="0"/>
          </a:p>
        </p:txBody>
      </p:sp>
      <p:sp>
        <p:nvSpPr>
          <p:cNvPr id="955" name="Google Shape;955;p73"/>
          <p:cNvSpPr txBox="1"/>
          <p:nvPr/>
        </p:nvSpPr>
        <p:spPr>
          <a:xfrm>
            <a:off x="832457" y="1791386"/>
            <a:ext cx="7387936" cy="75343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provide young people with the tools to look after their mental health. We empower adults to be the best support they can be to the young people in their lives. Provide to young people the space and confidence to get their voices heard and change the world we live in.</a:t>
            </a:r>
          </a:p>
          <a:p>
            <a:pPr marL="0" marR="0" lvl="0" indent="0" algn="just" rtl="0">
              <a:lnSpc>
                <a:spcPct val="150000"/>
              </a:lnSpc>
              <a:spcBef>
                <a:spcPts val="0"/>
              </a:spcBef>
              <a:spcAft>
                <a:spcPts val="0"/>
              </a:spcAft>
              <a:buNone/>
            </a:pPr>
            <a:endParaRPr sz="1800" dirty="0">
              <a:latin typeface="Raleway" pitchFamily="2" charset="0"/>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want to help to create a world where no young person feels alone with their mental health.</a:t>
            </a:r>
          </a:p>
          <a:p>
            <a:pPr marL="0" marR="0" lvl="0" indent="0" algn="just" rtl="0">
              <a:lnSpc>
                <a:spcPct val="150000"/>
              </a:lnSpc>
              <a:spcBef>
                <a:spcPts val="0"/>
              </a:spcBef>
              <a:spcAft>
                <a:spcPts val="0"/>
              </a:spcAft>
              <a:buNone/>
            </a:pP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For children and young people, parents and professionals working with children and Young people</a:t>
            </a:r>
            <a:r>
              <a:rPr lang="en-US" sz="1800" dirty="0">
                <a:latin typeface="Raleway" pitchFamily="2" charset="0"/>
                <a:ea typeface="Avenir"/>
                <a:cs typeface="Avenir"/>
                <a:sym typeface="Avenir"/>
              </a:rPr>
              <a:t>´s mental health.</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People of all ages and backgrounds</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https://www.youngminds.org.uk/about-us/contact-us/</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https://www.youngminds.org.uk/</a:t>
            </a:r>
            <a:endParaRPr sz="1800" dirty="0">
              <a:solidFill>
                <a:srgbClr val="0070C0"/>
              </a:solidFill>
              <a:latin typeface="Raleway" pitchFamily="2" charset="0"/>
            </a:endParaRPr>
          </a:p>
          <a:p>
            <a:pPr marL="0" marR="0" lvl="0" indent="0" algn="l" rtl="0">
              <a:lnSpc>
                <a:spcPct val="17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956" name="Google Shape;956;p73"/>
          <p:cNvSpPr txBox="1"/>
          <p:nvPr/>
        </p:nvSpPr>
        <p:spPr>
          <a:xfrm>
            <a:off x="9497720" y="1791386"/>
            <a:ext cx="8512394" cy="531837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They are</a:t>
            </a:r>
            <a:r>
              <a:rPr lang="en-US" sz="1800" b="0" i="0" u="none" strike="noStrike" cap="none" dirty="0">
                <a:solidFill>
                  <a:srgbClr val="000000"/>
                </a:solidFill>
                <a:latin typeface="Raleway" pitchFamily="2" charset="0"/>
                <a:ea typeface="Avenir"/>
                <a:cs typeface="Avenir"/>
                <a:sym typeface="Avenir"/>
              </a:rPr>
              <a:t> dedicated to ensuring that their volunteers and staff receive high-quality training, equipping them with the skills and knowledge needed to offer the utmost care and support to those navigating the pain of child bereavement.</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2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directly to bereaved families, and indirectly by fostering understanding and good practice amongst professionals concerned with child death and by increasing public awareness.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Parents Bereaved of a School Age Child (4-16)</a:t>
            </a: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0345 123 2304</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helpline@tcf.org.uk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https://www.tcf.org.uk/</a:t>
            </a:r>
            <a:endParaRPr lang="en-US" sz="1800" dirty="0">
              <a:solidFill>
                <a:srgbClr val="0070C0"/>
              </a:solidFill>
              <a:latin typeface="Raleway" pitchFamily="2" charset="0"/>
            </a:endParaRPr>
          </a:p>
        </p:txBody>
      </p:sp>
      <p:sp>
        <p:nvSpPr>
          <p:cNvPr id="957" name="Google Shape;957;p73"/>
          <p:cNvSpPr txBox="1"/>
          <p:nvPr/>
        </p:nvSpPr>
        <p:spPr>
          <a:xfrm>
            <a:off x="9497720" y="655185"/>
            <a:ext cx="8790281" cy="778675"/>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THE COMPASSIONATE FRIEND</a:t>
            </a:r>
            <a:endParaRPr sz="4400" dirty="0"/>
          </a:p>
        </p:txBody>
      </p:sp>
      <p:sp>
        <p:nvSpPr>
          <p:cNvPr id="958" name="Google Shape;958;p73"/>
          <p:cNvSpPr/>
          <p:nvPr/>
        </p:nvSpPr>
        <p:spPr>
          <a:xfrm>
            <a:off x="16593726" y="9432466"/>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grpSp>
        <p:nvGrpSpPr>
          <p:cNvPr id="959" name="Google Shape;959;p73"/>
          <p:cNvGrpSpPr/>
          <p:nvPr/>
        </p:nvGrpSpPr>
        <p:grpSpPr>
          <a:xfrm>
            <a:off x="-19050" y="0"/>
            <a:ext cx="616925" cy="10286147"/>
            <a:chOff x="0" y="0"/>
            <a:chExt cx="822567" cy="19507200"/>
          </a:xfrm>
        </p:grpSpPr>
        <p:sp>
          <p:nvSpPr>
            <p:cNvPr id="960" name="Google Shape;960;p73"/>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961" name="Google Shape;961;p73"/>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962" name="Google Shape;962;p73"/>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963" name="Google Shape;963;p73"/>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grpSp>
        <p:nvGrpSpPr>
          <p:cNvPr id="964" name="Google Shape;964;p73"/>
          <p:cNvGrpSpPr/>
          <p:nvPr/>
        </p:nvGrpSpPr>
        <p:grpSpPr>
          <a:xfrm rot="10800000">
            <a:off x="8546416" y="-1"/>
            <a:ext cx="616925" cy="10286147"/>
            <a:chOff x="0" y="0"/>
            <a:chExt cx="822567" cy="19507200"/>
          </a:xfrm>
        </p:grpSpPr>
        <p:sp>
          <p:nvSpPr>
            <p:cNvPr id="965" name="Google Shape;965;p73"/>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966" name="Google Shape;966;p73"/>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967" name="Google Shape;967;p73"/>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968" name="Google Shape;968;p73"/>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Local service</a:t>
              </a:r>
              <a:endParaRPr/>
            </a:p>
          </p:txBody>
        </p:sp>
      </p:grpSp>
      <p:pic>
        <p:nvPicPr>
          <p:cNvPr id="969" name="Google Shape;969;p73"/>
          <p:cNvPicPr preferRelativeResize="0"/>
          <p:nvPr/>
        </p:nvPicPr>
        <p:blipFill>
          <a:blip r:embed="rId10">
            <a:alphaModFix/>
          </a:blip>
          <a:stretch>
            <a:fillRect/>
          </a:stretch>
        </p:blipFill>
        <p:spPr>
          <a:xfrm>
            <a:off x="554767" y="9514668"/>
            <a:ext cx="2895600" cy="590550"/>
          </a:xfrm>
          <a:prstGeom prst="rect">
            <a:avLst/>
          </a:prstGeom>
          <a:noFill/>
          <a:ln>
            <a:noFill/>
          </a:ln>
        </p:spPr>
      </p:pic>
      <p:pic>
        <p:nvPicPr>
          <p:cNvPr id="970" name="Google Shape;970;p73"/>
          <p:cNvPicPr preferRelativeResize="0"/>
          <p:nvPr/>
        </p:nvPicPr>
        <p:blipFill>
          <a:blip r:embed="rId11">
            <a:alphaModFix/>
          </a:blip>
          <a:stretch>
            <a:fillRect/>
          </a:stretch>
        </p:blipFill>
        <p:spPr>
          <a:xfrm>
            <a:off x="9277116" y="9485630"/>
            <a:ext cx="1705644" cy="648625"/>
          </a:xfrm>
          <a:prstGeom prst="rect">
            <a:avLst/>
          </a:prstGeom>
          <a:noFill/>
          <a:ln>
            <a:noFill/>
          </a:ln>
        </p:spPr>
      </p:pic>
      <p:sp>
        <p:nvSpPr>
          <p:cNvPr id="2" name="Botón de acción: ir a inicio 1">
            <a:hlinkClick r:id="rId12" action="ppaction://hlinksldjump" highlightClick="1"/>
            <a:extLst>
              <a:ext uri="{FF2B5EF4-FFF2-40B4-BE49-F238E27FC236}">
                <a16:creationId xmlns:a16="http://schemas.microsoft.com/office/drawing/2014/main" id="{FFA37A6A-91C9-2E59-C109-148318682FFC}"/>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74"/>
          <p:cNvSpPr txBox="1"/>
          <p:nvPr/>
        </p:nvSpPr>
        <p:spPr>
          <a:xfrm>
            <a:off x="1028700" y="252619"/>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NO PANIC</a:t>
            </a:r>
            <a:endParaRPr sz="4400" dirty="0"/>
          </a:p>
        </p:txBody>
      </p:sp>
      <p:sp>
        <p:nvSpPr>
          <p:cNvPr id="976" name="Google Shape;976;p74"/>
          <p:cNvSpPr txBox="1"/>
          <p:nvPr/>
        </p:nvSpPr>
        <p:spPr>
          <a:xfrm>
            <a:off x="798042" y="1200571"/>
            <a:ext cx="7772141" cy="772826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Is</a:t>
            </a:r>
            <a:r>
              <a:rPr lang="en-US" sz="1800" b="0" i="0" u="none" strike="noStrike" cap="none" dirty="0">
                <a:solidFill>
                  <a:srgbClr val="000000"/>
                </a:solidFill>
                <a:latin typeface="Raleway" pitchFamily="2" charset="0"/>
                <a:ea typeface="Avenir"/>
                <a:cs typeface="Avenir"/>
                <a:sym typeface="Avenir"/>
              </a:rPr>
              <a:t> a registered charity offering support to individuals suffering from Panic Attacks, Phobias, OCD, and other anxiety-related disorders, as well as their carers. Addressing the gap left by overstretched UK health services, No Panic provides crucial, tailored support via telephone and internet, ensuring flexibility, comfort, and confidentiality. With a philosophy that individuals can recover from mental health issues with the right support, No Panic utilizes cognitive behavior therapy and anxiety management techniques in their recovery programs, adapting to the unique needs of each person they assist.</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2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They provide support and recovery programs for individuals suffering from panic attacks, phobias, obsessive-compulsive disorders, and other related anxiety disorders, including support for their carers. </a:t>
            </a:r>
          </a:p>
          <a:p>
            <a:pPr marL="285750" marR="0" lvl="0" indent="-285750" algn="just" rtl="0">
              <a:lnSpc>
                <a:spcPct val="12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b="0" i="0" u="none" strike="noStrike" cap="none" dirty="0">
                <a:solidFill>
                  <a:srgbClr val="000000"/>
                </a:solidFill>
                <a:latin typeface="Raleway" pitchFamily="2" charset="0"/>
                <a:ea typeface="Avenir"/>
                <a:cs typeface="Avenir"/>
                <a:sym typeface="Avenir"/>
              </a:rPr>
              <a:t>All Age</a:t>
            </a:r>
            <a:endParaRPr lang="en-US" sz="1800" dirty="0">
              <a:latin typeface="Raleway" pitchFamily="2" charset="0"/>
            </a:endParaRPr>
          </a:p>
          <a:p>
            <a:pPr marL="285750" marR="0" lvl="0" indent="-285750" algn="just" rtl="0">
              <a:lnSpc>
                <a:spcPct val="12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elf-referral </a:t>
            </a:r>
            <a:endParaRPr lang="en-US" sz="1800" dirty="0">
              <a:latin typeface="Raleway" pitchFamily="2" charset="0"/>
              <a:ea typeface="Avenir"/>
            </a:endParaRPr>
          </a:p>
          <a:p>
            <a:pPr marL="285750" marR="0" lvl="0" indent="-285750" algn="just" rtl="0">
              <a:lnSpc>
                <a:spcPct val="12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0300 772 9844</a:t>
            </a:r>
            <a:endParaRPr lang="en-US" sz="1800" dirty="0">
              <a:latin typeface="Raleway" pitchFamily="2" charset="0"/>
              <a:ea typeface="Avenir"/>
            </a:endParaRPr>
          </a:p>
          <a:p>
            <a:pPr marL="285750" marR="0" lvl="0" indent="-285750" algn="just" rtl="0">
              <a:lnSpc>
                <a:spcPct val="12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Crisis Message: </a:t>
            </a:r>
            <a:r>
              <a:rPr lang="en-US" sz="1800" b="0" i="0" u="none" strike="noStrike" cap="none" dirty="0">
                <a:solidFill>
                  <a:srgbClr val="000000"/>
                </a:solidFill>
                <a:latin typeface="Raleway" pitchFamily="2" charset="0"/>
                <a:ea typeface="Avenir"/>
                <a:cs typeface="Avenir"/>
                <a:sym typeface="Avenir"/>
              </a:rPr>
              <a:t>01952 680835</a:t>
            </a:r>
            <a:endParaRPr lang="en-US" sz="1800" dirty="0">
              <a:latin typeface="Raleway" pitchFamily="2" charset="0"/>
              <a:ea typeface="Avenir"/>
            </a:endParaRPr>
          </a:p>
          <a:p>
            <a:pPr marL="285750" marR="0" lvl="0" indent="-285750" algn="just" rtl="0">
              <a:lnSpc>
                <a:spcPct val="12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sarah@nopanic.org.uk </a:t>
            </a:r>
            <a:endParaRPr lang="en-US" sz="1800" dirty="0">
              <a:solidFill>
                <a:srgbClr val="0070C0"/>
              </a:solidFill>
              <a:latin typeface="Raleway" pitchFamily="2" charset="0"/>
              <a:ea typeface="Avenir"/>
            </a:endParaRPr>
          </a:p>
          <a:p>
            <a:pPr marL="285750" marR="0" lvl="0" indent="-285750" algn="just" rtl="0">
              <a:lnSpc>
                <a:spcPct val="12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a:t>
            </a:r>
            <a:r>
              <a:rPr lang="en-US" sz="1800" b="1" i="0" u="none" strike="noStrike" cap="none" dirty="0">
                <a:solidFill>
                  <a:srgbClr val="0000FF"/>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https://nopanic.org.uk/</a:t>
            </a:r>
            <a:endParaRPr sz="1800" dirty="0">
              <a:solidFill>
                <a:srgbClr val="0070C0"/>
              </a:solidFill>
              <a:latin typeface="Raleway" pitchFamily="2" charset="0"/>
            </a:endParaRPr>
          </a:p>
        </p:txBody>
      </p:sp>
      <p:sp>
        <p:nvSpPr>
          <p:cNvPr id="977" name="Google Shape;977;p74"/>
          <p:cNvSpPr txBox="1"/>
          <p:nvPr/>
        </p:nvSpPr>
        <p:spPr>
          <a:xfrm>
            <a:off x="9655133" y="1293067"/>
            <a:ext cx="7804080" cy="457048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This service provides a safe and private platform for them to discuss their concerns, seek advice, or find support on any issue affecting them, ensuring they have access to help whenever they need it, day or night.</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a:t>
            </a:r>
            <a:endParaRPr lang="en-US" sz="1800" dirty="0">
              <a:latin typeface="Raleway" pitchFamily="2" charset="0"/>
              <a:ea typeface="Avenir"/>
              <a:sym typeface="Avenir"/>
            </a:endParaRPr>
          </a:p>
          <a:p>
            <a:pPr marL="285750" indent="-285750" algn="just">
              <a:lnSpc>
                <a:spcPct val="150000"/>
              </a:lnSpc>
              <a:buFont typeface="Wingdings" panose="05000000000000000000" pitchFamily="2" charset="2"/>
              <a:buChar char="§"/>
            </a:pPr>
            <a:r>
              <a:rPr lang="en-US" sz="1800" b="1" dirty="0">
                <a:latin typeface="Raleway" pitchFamily="2" charset="0"/>
                <a:ea typeface="Avenir"/>
                <a:sym typeface="Avenir"/>
              </a:rPr>
              <a:t>Support</a:t>
            </a:r>
            <a:r>
              <a:rPr lang="en-US" sz="1800" b="0" i="0" u="none" strike="noStrike" cap="none" dirty="0">
                <a:solidFill>
                  <a:srgbClr val="000000"/>
                </a:solidFill>
                <a:latin typeface="Raleway" pitchFamily="2" charset="0"/>
                <a:ea typeface="Avenir"/>
                <a:cs typeface="Avenir"/>
                <a:sym typeface="Avenir"/>
              </a:rPr>
              <a:t>: A free 24-hour confidential helpline for children and young people</a:t>
            </a:r>
            <a:r>
              <a:rPr lang="en-US" sz="1800" dirty="0">
                <a:latin typeface="Raleway" pitchFamily="2" charset="0"/>
                <a:ea typeface="Avenir"/>
                <a:cs typeface="Avenir"/>
                <a:sym typeface="Avenir"/>
              </a:rPr>
              <a:t>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Children and young people</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a:t>
            </a:r>
            <a:r>
              <a:rPr lang="en-US" sz="1800" b="0" i="0" u="none" strike="noStrike" cap="none" dirty="0">
                <a:solidFill>
                  <a:srgbClr val="000000"/>
                </a:solidFill>
                <a:latin typeface="Raleway" pitchFamily="2" charset="0"/>
                <a:ea typeface="Avenir"/>
                <a:cs typeface="Avenir"/>
                <a:sym typeface="Avenir"/>
              </a:rPr>
              <a:t>: 0800 1111</a:t>
            </a: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a:t>
            </a:r>
            <a:r>
              <a:rPr lang="en-US" sz="1800" b="1" dirty="0">
                <a:latin typeface="Raleway" pitchFamily="2" charset="0"/>
                <a:ea typeface="Avenir"/>
                <a:cs typeface="Avenir"/>
                <a:sym typeface="Avenir"/>
              </a:rPr>
              <a:t> </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www.childline.org.uk</a:t>
            </a:r>
            <a:endParaRPr sz="1800" dirty="0">
              <a:solidFill>
                <a:srgbClr val="0070C0"/>
              </a:solidFill>
              <a:latin typeface="Raleway" pitchFamily="2" charset="0"/>
            </a:endParaRPr>
          </a:p>
        </p:txBody>
      </p:sp>
      <p:sp>
        <p:nvSpPr>
          <p:cNvPr id="978" name="Google Shape;978;p74"/>
          <p:cNvSpPr txBox="1"/>
          <p:nvPr/>
        </p:nvSpPr>
        <p:spPr>
          <a:xfrm>
            <a:off x="9703327" y="252619"/>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CHILDLINE</a:t>
            </a:r>
            <a:endParaRPr sz="4400" dirty="0"/>
          </a:p>
        </p:txBody>
      </p:sp>
      <p:sp>
        <p:nvSpPr>
          <p:cNvPr id="979" name="Google Shape;979;p74"/>
          <p:cNvSpPr/>
          <p:nvPr/>
        </p:nvSpPr>
        <p:spPr>
          <a:xfrm>
            <a:off x="16159663" y="9120297"/>
            <a:ext cx="1841304" cy="821588"/>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6">
              <a:alphaModFix/>
            </a:blip>
            <a:stretch>
              <a:fillRect l="-2384" r="-2383"/>
            </a:stretch>
          </a:blipFill>
          <a:ln>
            <a:noFill/>
          </a:ln>
        </p:spPr>
        <p:txBody>
          <a:bodyPr/>
          <a:lstStyle/>
          <a:p>
            <a:endParaRPr lang="en-US"/>
          </a:p>
        </p:txBody>
      </p:sp>
      <p:grpSp>
        <p:nvGrpSpPr>
          <p:cNvPr id="980" name="Google Shape;980;p74"/>
          <p:cNvGrpSpPr/>
          <p:nvPr/>
        </p:nvGrpSpPr>
        <p:grpSpPr>
          <a:xfrm rot="10800000">
            <a:off x="8757733" y="28271"/>
            <a:ext cx="616925" cy="10286147"/>
            <a:chOff x="0" y="0"/>
            <a:chExt cx="822567" cy="19507200"/>
          </a:xfrm>
        </p:grpSpPr>
        <p:sp>
          <p:nvSpPr>
            <p:cNvPr id="981" name="Google Shape;981;p74"/>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982" name="Google Shape;982;p74"/>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983" name="Google Shape;983;p74"/>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984" name="Google Shape;984;p74"/>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pic>
        <p:nvPicPr>
          <p:cNvPr id="985" name="Google Shape;985;p74"/>
          <p:cNvPicPr preferRelativeResize="0"/>
          <p:nvPr/>
        </p:nvPicPr>
        <p:blipFill>
          <a:blip r:embed="rId8">
            <a:alphaModFix/>
          </a:blip>
          <a:stretch>
            <a:fillRect/>
          </a:stretch>
        </p:blipFill>
        <p:spPr>
          <a:xfrm>
            <a:off x="532177" y="9157966"/>
            <a:ext cx="2114550" cy="1028700"/>
          </a:xfrm>
          <a:prstGeom prst="rect">
            <a:avLst/>
          </a:prstGeom>
          <a:noFill/>
          <a:ln>
            <a:noFill/>
          </a:ln>
        </p:spPr>
      </p:pic>
      <p:pic>
        <p:nvPicPr>
          <p:cNvPr id="986" name="Google Shape;986;p74"/>
          <p:cNvPicPr preferRelativeResize="0"/>
          <p:nvPr/>
        </p:nvPicPr>
        <p:blipFill>
          <a:blip r:embed="rId9">
            <a:alphaModFix/>
          </a:blip>
          <a:stretch>
            <a:fillRect/>
          </a:stretch>
        </p:blipFill>
        <p:spPr>
          <a:xfrm>
            <a:off x="9381547" y="9132308"/>
            <a:ext cx="2609850" cy="1028700"/>
          </a:xfrm>
          <a:prstGeom prst="rect">
            <a:avLst/>
          </a:prstGeom>
          <a:noFill/>
          <a:ln>
            <a:noFill/>
          </a:ln>
        </p:spPr>
      </p:pic>
      <p:grpSp>
        <p:nvGrpSpPr>
          <p:cNvPr id="987" name="Google Shape;987;p74"/>
          <p:cNvGrpSpPr/>
          <p:nvPr/>
        </p:nvGrpSpPr>
        <p:grpSpPr>
          <a:xfrm>
            <a:off x="-18150" y="0"/>
            <a:ext cx="616925" cy="10286147"/>
            <a:chOff x="0" y="0"/>
            <a:chExt cx="822567" cy="19507200"/>
          </a:xfrm>
        </p:grpSpPr>
        <p:sp>
          <p:nvSpPr>
            <p:cNvPr id="988" name="Google Shape;988;p74"/>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989" name="Google Shape;989;p74"/>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990" name="Google Shape;990;p74"/>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991" name="Google Shape;991;p74"/>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0" action="ppaction://hlinksldjump" highlightClick="1"/>
            <a:extLst>
              <a:ext uri="{FF2B5EF4-FFF2-40B4-BE49-F238E27FC236}">
                <a16:creationId xmlns:a16="http://schemas.microsoft.com/office/drawing/2014/main" id="{43CF193B-BAA2-F4E8-5ADB-42C71C7A5E2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75"/>
          <p:cNvSpPr txBox="1"/>
          <p:nvPr/>
        </p:nvSpPr>
        <p:spPr>
          <a:xfrm>
            <a:off x="680068" y="167612"/>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HEADMEDS</a:t>
            </a:r>
            <a:endParaRPr sz="4400" dirty="0"/>
          </a:p>
        </p:txBody>
      </p:sp>
      <p:sp>
        <p:nvSpPr>
          <p:cNvPr id="997" name="Google Shape;997;p75"/>
          <p:cNvSpPr txBox="1"/>
          <p:nvPr/>
        </p:nvSpPr>
        <p:spPr>
          <a:xfrm>
            <a:off x="680068" y="1097320"/>
            <a:ext cx="7672772"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aim of the organization is to provide young people, parents, and professionals with the resources and support needed to address and manage mental health challenges effectively. It seeks to empower young people by equipping them with the tools to take care of their mental health, support parents and professionals in becoming effective allies, and create platforms for young voices to influence societal change.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Our website is full of advice and information to give young people the tools to look after their mental health. We empower parents and professionals to be the best support they can be to the young people in their lives.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Young people</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Contact: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https://www.youngminds.org.uk/about-us/contact-us/</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https://www.youngminds.org.uk/</a:t>
            </a:r>
            <a:endParaRPr sz="1800" dirty="0">
              <a:solidFill>
                <a:srgbClr val="0070C0"/>
              </a:solidFill>
              <a:latin typeface="Raleway" pitchFamily="2" charset="0"/>
            </a:endParaRPr>
          </a:p>
          <a:p>
            <a:pPr marL="0" marR="0" lvl="0" indent="0" algn="l" rtl="0">
              <a:lnSpc>
                <a:spcPct val="15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998" name="Google Shape;998;p75"/>
          <p:cNvSpPr txBox="1"/>
          <p:nvPr/>
        </p:nvSpPr>
        <p:spPr>
          <a:xfrm>
            <a:off x="9253345" y="1128390"/>
            <a:ext cx="8463156" cy="830996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Anxiety UK is a national charity founded in 1970 by Katharine and Harold Fisher to support individuals living with anxiety, stress, and anxiety-based depression, inspired by Katharine’s own struggle with agoraphobia. Operating nationally, the charity maintains its core mission of providing support for those affected by anxiety disorders. It offers a variety of services for both members and non-members, including access to a supportive community, discounted therapy services, resources for understanding and overcoming anxiety, support groups, and discounted courses on anxiety management and Art for Anxiety Relief (</a:t>
            </a:r>
            <a:r>
              <a:rPr lang="en-US" sz="1800" b="0" i="0" u="none" strike="noStrike" cap="none" dirty="0" err="1">
                <a:solidFill>
                  <a:srgbClr val="000000"/>
                </a:solidFill>
                <a:latin typeface="Raleway" pitchFamily="2" charset="0"/>
                <a:ea typeface="Avenir"/>
                <a:cs typeface="Avenir"/>
                <a:sym typeface="Avenir"/>
              </a:rPr>
              <a:t>AfAR</a:t>
            </a:r>
            <a:r>
              <a:rPr lang="en-US" sz="1800" b="0" i="0" u="none" strike="noStrike" cap="none" dirty="0">
                <a:solidFill>
                  <a:srgbClr val="000000"/>
                </a:solidFill>
                <a:latin typeface="Raleway" pitchFamily="2" charset="0"/>
                <a:ea typeface="Avenir"/>
                <a:cs typeface="Avenir"/>
                <a:sym typeface="Avenir"/>
              </a:rPr>
              <a:t>).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I</a:t>
            </a:r>
            <a:r>
              <a:rPr lang="en-US" sz="1800" b="0" i="0" u="none" strike="noStrike" cap="none" dirty="0">
                <a:solidFill>
                  <a:srgbClr val="000000"/>
                </a:solidFill>
                <a:latin typeface="Raleway" pitchFamily="2" charset="0"/>
                <a:ea typeface="Avenir"/>
                <a:cs typeface="Avenir"/>
                <a:sym typeface="Avenir"/>
              </a:rPr>
              <a:t>ndividuals living with anxiety, stress, and anxiety-based depression by providing access to a variety of support services. The organization focuses on helping people to manage and overcome their anxiety, enabling them to live their daily lives more fully.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line: </a:t>
            </a:r>
            <a:r>
              <a:rPr lang="en-US" sz="1800" b="0" i="0" u="none" strike="noStrike" cap="none" dirty="0">
                <a:solidFill>
                  <a:srgbClr val="000000"/>
                </a:solidFill>
                <a:latin typeface="Raleway" pitchFamily="2" charset="0"/>
                <a:ea typeface="Avenir"/>
                <a:cs typeface="Avenir"/>
                <a:sym typeface="Avenir"/>
              </a:rPr>
              <a:t>03444 775 774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Test Support: </a:t>
            </a:r>
            <a:r>
              <a:rPr lang="en-US" sz="1800" b="0" i="0" u="none" strike="noStrike" cap="none" dirty="0">
                <a:solidFill>
                  <a:srgbClr val="000000"/>
                </a:solidFill>
                <a:latin typeface="Raleway" pitchFamily="2" charset="0"/>
                <a:ea typeface="Avenir"/>
                <a:cs typeface="Avenir"/>
                <a:sym typeface="Avenir"/>
              </a:rPr>
              <a:t>07537 416 905</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admin@anxietyuk.org.uk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https://www.anxietyuk.org.uk/</a:t>
            </a:r>
            <a:endParaRPr sz="1800" dirty="0">
              <a:solidFill>
                <a:srgbClr val="0070C0"/>
              </a:solidFill>
              <a:latin typeface="Raleway" pitchFamily="2" charset="0"/>
            </a:endParaRPr>
          </a:p>
        </p:txBody>
      </p:sp>
      <p:sp>
        <p:nvSpPr>
          <p:cNvPr id="999" name="Google Shape;999;p75"/>
          <p:cNvSpPr txBox="1"/>
          <p:nvPr/>
        </p:nvSpPr>
        <p:spPr>
          <a:xfrm>
            <a:off x="9223043" y="167612"/>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ANXIETY UK </a:t>
            </a:r>
            <a:endParaRPr sz="4400" dirty="0"/>
          </a:p>
        </p:txBody>
      </p:sp>
      <p:sp>
        <p:nvSpPr>
          <p:cNvPr id="1000" name="Google Shape;1000;p75"/>
          <p:cNvSpPr/>
          <p:nvPr/>
        </p:nvSpPr>
        <p:spPr>
          <a:xfrm>
            <a:off x="16538300" y="9480580"/>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pic>
        <p:nvPicPr>
          <p:cNvPr id="1001" name="Google Shape;1001;p75"/>
          <p:cNvPicPr preferRelativeResize="0"/>
          <p:nvPr/>
        </p:nvPicPr>
        <p:blipFill rotWithShape="1">
          <a:blip r:embed="rId8">
            <a:alphaModFix/>
          </a:blip>
          <a:srcRect t="-21491"/>
          <a:stretch/>
        </p:blipFill>
        <p:spPr>
          <a:xfrm>
            <a:off x="9381742" y="9331363"/>
            <a:ext cx="1999249" cy="788025"/>
          </a:xfrm>
          <a:prstGeom prst="rect">
            <a:avLst/>
          </a:prstGeom>
          <a:noFill/>
          <a:ln>
            <a:noFill/>
          </a:ln>
        </p:spPr>
      </p:pic>
      <p:grpSp>
        <p:nvGrpSpPr>
          <p:cNvPr id="1002" name="Google Shape;1002;p75"/>
          <p:cNvGrpSpPr/>
          <p:nvPr/>
        </p:nvGrpSpPr>
        <p:grpSpPr>
          <a:xfrm rot="10800000">
            <a:off x="8417733" y="0"/>
            <a:ext cx="616925" cy="10286147"/>
            <a:chOff x="0" y="0"/>
            <a:chExt cx="822567" cy="19507200"/>
          </a:xfrm>
        </p:grpSpPr>
        <p:sp>
          <p:nvSpPr>
            <p:cNvPr id="1003" name="Google Shape;1003;p75"/>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1004" name="Google Shape;1004;p75"/>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005" name="Google Shape;1005;p75"/>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006" name="Google Shape;1006;p75"/>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grpSp>
        <p:nvGrpSpPr>
          <p:cNvPr id="1007" name="Google Shape;1007;p75"/>
          <p:cNvGrpSpPr/>
          <p:nvPr/>
        </p:nvGrpSpPr>
        <p:grpSpPr>
          <a:xfrm>
            <a:off x="-18150" y="0"/>
            <a:ext cx="616925" cy="10286147"/>
            <a:chOff x="0" y="0"/>
            <a:chExt cx="822567" cy="19507200"/>
          </a:xfrm>
        </p:grpSpPr>
        <p:sp>
          <p:nvSpPr>
            <p:cNvPr id="1008" name="Google Shape;1008;p75"/>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1009" name="Google Shape;1009;p75"/>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010" name="Google Shape;1010;p75"/>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011" name="Google Shape;1011;p75"/>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0" action="ppaction://hlinksldjump" highlightClick="1"/>
            <a:extLst>
              <a:ext uri="{FF2B5EF4-FFF2-40B4-BE49-F238E27FC236}">
                <a16:creationId xmlns:a16="http://schemas.microsoft.com/office/drawing/2014/main" id="{2BB9CC00-F757-5FAA-1C87-4B0AED0F3B17}"/>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76"/>
          <p:cNvSpPr txBox="1"/>
          <p:nvPr/>
        </p:nvSpPr>
        <p:spPr>
          <a:xfrm>
            <a:off x="601715" y="65923"/>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CRUSE BEREAVEMENT CARE</a:t>
            </a:r>
            <a:endParaRPr sz="4400" dirty="0"/>
          </a:p>
        </p:txBody>
      </p:sp>
      <p:sp>
        <p:nvSpPr>
          <p:cNvPr id="1017" name="Google Shape;1017;p76"/>
          <p:cNvSpPr txBox="1"/>
          <p:nvPr/>
        </p:nvSpPr>
        <p:spPr>
          <a:xfrm>
            <a:off x="680068" y="1066398"/>
            <a:ext cx="8016121" cy="670337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Their</a:t>
            </a:r>
            <a:r>
              <a:rPr lang="en-US" sz="1800" b="0" i="0" u="none" strike="noStrike" cap="none" dirty="0">
                <a:solidFill>
                  <a:srgbClr val="000000"/>
                </a:solidFill>
                <a:latin typeface="Raleway" pitchFamily="2" charset="0"/>
                <a:ea typeface="Avenir"/>
                <a:cs typeface="Avenir"/>
                <a:sym typeface="Avenir"/>
              </a:rPr>
              <a:t> mission is to support people through one of the most painful times in life – with bereavement support, information and campaigning. Values are crucial to the culture of any organization. </a:t>
            </a:r>
            <a:r>
              <a:rPr lang="en-US" sz="1800" dirty="0">
                <a:latin typeface="Raleway" pitchFamily="2" charset="0"/>
                <a:ea typeface="Avenir"/>
                <a:cs typeface="Avenir"/>
                <a:sym typeface="Avenir"/>
              </a:rPr>
              <a:t>Their</a:t>
            </a:r>
            <a:r>
              <a:rPr lang="en-US" sz="1800" b="0" i="0" u="none" strike="noStrike" cap="none" dirty="0">
                <a:solidFill>
                  <a:srgbClr val="000000"/>
                </a:solidFill>
                <a:latin typeface="Raleway" pitchFamily="2" charset="0"/>
                <a:ea typeface="Avenir"/>
                <a:cs typeface="Avenir"/>
                <a:sym typeface="Avenir"/>
              </a:rPr>
              <a:t> values underpin everything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do. Whether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’re talking to a client or to a member of </a:t>
            </a:r>
            <a:r>
              <a:rPr lang="en-US" sz="1800" dirty="0">
                <a:latin typeface="Raleway" pitchFamily="2" charset="0"/>
                <a:ea typeface="Avenir"/>
                <a:cs typeface="Avenir"/>
                <a:sym typeface="Avenir"/>
              </a:rPr>
              <a:t>their</a:t>
            </a:r>
            <a:r>
              <a:rPr lang="en-US" sz="1800" b="0" i="0" u="none" strike="noStrike" cap="none" dirty="0">
                <a:solidFill>
                  <a:srgbClr val="000000"/>
                </a:solidFill>
                <a:latin typeface="Raleway" pitchFamily="2" charset="0"/>
                <a:ea typeface="Avenir"/>
                <a:cs typeface="Avenir"/>
                <a:sym typeface="Avenir"/>
              </a:rPr>
              <a:t> own team, they always strive to be kind, inclusive, ambitious and genuine.</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Supporting through our website, national helpline, group, zoom, telephone or one-to-one in person support. We want to make sure everyone grieving gets the help they need in a way that works for them. We have a specially trained dedicated team of 4,000 bereavement volunteers.</a:t>
            </a: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elf-referral</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lvl="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0808 808 1677</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https://www.cruse.org.uk/</a:t>
            </a:r>
            <a:endParaRPr sz="1800" dirty="0">
              <a:solidFill>
                <a:srgbClr val="0070C0"/>
              </a:solidFill>
              <a:latin typeface="Raleway" pitchFamily="2" charset="0"/>
            </a:endParaRPr>
          </a:p>
          <a:p>
            <a:pPr marL="0" marR="0" lvl="0" indent="0" algn="l" rtl="0">
              <a:lnSpc>
                <a:spcPct val="17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1018" name="Google Shape;1018;p76"/>
          <p:cNvSpPr txBox="1"/>
          <p:nvPr/>
        </p:nvSpPr>
        <p:spPr>
          <a:xfrm>
            <a:off x="9661822" y="943244"/>
            <a:ext cx="8304012" cy="7894469"/>
          </a:xfrm>
          <a:prstGeom prst="rect">
            <a:avLst/>
          </a:prstGeom>
          <a:noFill/>
          <a:ln>
            <a:noFill/>
          </a:ln>
        </p:spPr>
        <p:txBody>
          <a:bodyPr spcFirstLastPara="1" wrap="square" lIns="0" tIns="0" rIns="0" bIns="0" anchor="t" anchorCtr="0">
            <a:spAutoFit/>
          </a:bodyPr>
          <a:lstStyle/>
          <a:p>
            <a:pPr algn="just">
              <a:lnSpc>
                <a:spcPct val="150000"/>
              </a:lnSpc>
            </a:pPr>
            <a:r>
              <a:rPr lang="en-US" sz="1800" b="0" i="0" u="none" strike="noStrike" cap="none" dirty="0">
                <a:solidFill>
                  <a:srgbClr val="000000"/>
                </a:solidFill>
                <a:latin typeface="Raleway" pitchFamily="2" charset="0"/>
                <a:ea typeface="Avenir"/>
                <a:cs typeface="Avenir"/>
                <a:sym typeface="Avenir"/>
              </a:rPr>
              <a:t>Leading experts in mental health assessment and treatment  They can treat a range of mental health conditions at their clinic. Their services includes all types of psychiatric assessments for all ages with a range of specialist consultants to cover every area of mental health including; adult psychiatry, older adult psychiatry and memory services, children’s mental health, learning disability, ASD/autism, ADHD. </a:t>
            </a:r>
          </a:p>
          <a:p>
            <a:pPr algn="just">
              <a:lnSpc>
                <a:spcPct val="150000"/>
              </a:lnSpc>
            </a:pPr>
            <a:endParaRPr lang="en-US" sz="1800" dirty="0">
              <a:latin typeface="Raleway" pitchFamily="2" charset="0"/>
              <a:ea typeface="Avenir"/>
              <a:cs typeface="Avenir"/>
              <a:sym typeface="Avenir"/>
            </a:endParaRPr>
          </a:p>
          <a:p>
            <a:pPr algn="just">
              <a:lnSpc>
                <a:spcPct val="150000"/>
              </a:lnSpc>
            </a:pPr>
            <a:r>
              <a:rPr lang="en-US" sz="1800" b="0" i="0" u="none" strike="noStrike" cap="none" dirty="0">
                <a:solidFill>
                  <a:srgbClr val="000000"/>
                </a:solidFill>
                <a:latin typeface="Raleway" pitchFamily="2" charset="0"/>
                <a:ea typeface="Avenir"/>
                <a:cs typeface="Avenir"/>
                <a:sym typeface="Avenir"/>
              </a:rPr>
              <a:t>In the case that there is not a current diagnose their team offers a free telephone  screening consultation.</a:t>
            </a:r>
          </a:p>
          <a:p>
            <a:pPr algn="just">
              <a:lnSpc>
                <a:spcPct val="150000"/>
              </a:lnSpc>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More Help, Getting Risk Support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They provide </a:t>
            </a:r>
            <a:r>
              <a:rPr lang="en-US" sz="1800" b="0" i="0" u="none" strike="noStrike" cap="none" dirty="0">
                <a:solidFill>
                  <a:srgbClr val="000000"/>
                </a:solidFill>
                <a:latin typeface="Raleway" pitchFamily="2" charset="0"/>
                <a:ea typeface="Avenir"/>
                <a:cs typeface="Avenir"/>
                <a:sym typeface="Avenir"/>
              </a:rPr>
              <a:t>mental health assessment and treatment by their qualified specialists  team.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All ages</a:t>
            </a: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0800 844 5257</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info@optimisehcg.co.uk</a:t>
            </a:r>
            <a:endParaRPr lang="en-US" sz="1800" b="0" i="0" u="none" strike="noStrike" cap="none" dirty="0">
              <a:solidFill>
                <a:srgbClr val="0070C0"/>
              </a:solidFill>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https://www.optimisehealthcaregroup.co.uk/</a:t>
            </a:r>
            <a:endParaRPr sz="1800" dirty="0">
              <a:solidFill>
                <a:srgbClr val="0070C0"/>
              </a:solidFill>
              <a:latin typeface="Raleway" pitchFamily="2" charset="0"/>
            </a:endParaRPr>
          </a:p>
        </p:txBody>
      </p:sp>
      <p:sp>
        <p:nvSpPr>
          <p:cNvPr id="1019" name="Google Shape;1019;p76"/>
          <p:cNvSpPr txBox="1"/>
          <p:nvPr/>
        </p:nvSpPr>
        <p:spPr>
          <a:xfrm>
            <a:off x="9644025" y="41131"/>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pitchFamily="2" charset="0"/>
                <a:ea typeface="Raleway Black"/>
                <a:cs typeface="Raleway Black"/>
                <a:sym typeface="Raleway Black"/>
              </a:rPr>
              <a:t>OPTIMISE</a:t>
            </a:r>
            <a:endParaRPr lang="en-US" sz="4400" dirty="0">
              <a:latin typeface="Raleway Black" pitchFamily="2" charset="0"/>
            </a:endParaRPr>
          </a:p>
        </p:txBody>
      </p:sp>
      <p:sp>
        <p:nvSpPr>
          <p:cNvPr id="1020" name="Google Shape;1020;p76"/>
          <p:cNvSpPr/>
          <p:nvPr/>
        </p:nvSpPr>
        <p:spPr>
          <a:xfrm>
            <a:off x="16765362" y="9424462"/>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6">
              <a:alphaModFix/>
            </a:blip>
            <a:stretch>
              <a:fillRect l="-2384" r="-2383"/>
            </a:stretch>
          </a:blipFill>
          <a:ln>
            <a:noFill/>
          </a:ln>
        </p:spPr>
        <p:txBody>
          <a:bodyPr/>
          <a:lstStyle/>
          <a:p>
            <a:endParaRPr lang="en-US"/>
          </a:p>
        </p:txBody>
      </p:sp>
      <p:pic>
        <p:nvPicPr>
          <p:cNvPr id="1021" name="Google Shape;1021;p76"/>
          <p:cNvPicPr preferRelativeResize="0"/>
          <p:nvPr/>
        </p:nvPicPr>
        <p:blipFill>
          <a:blip r:embed="rId7">
            <a:alphaModFix/>
          </a:blip>
          <a:stretch>
            <a:fillRect/>
          </a:stretch>
        </p:blipFill>
        <p:spPr>
          <a:xfrm>
            <a:off x="548778" y="9210420"/>
            <a:ext cx="3167450" cy="971825"/>
          </a:xfrm>
          <a:prstGeom prst="rect">
            <a:avLst/>
          </a:prstGeom>
          <a:noFill/>
          <a:ln>
            <a:noFill/>
          </a:ln>
        </p:spPr>
      </p:pic>
      <p:grpSp>
        <p:nvGrpSpPr>
          <p:cNvPr id="1023" name="Google Shape;1023;p76"/>
          <p:cNvGrpSpPr/>
          <p:nvPr/>
        </p:nvGrpSpPr>
        <p:grpSpPr>
          <a:xfrm>
            <a:off x="-18150" y="0"/>
            <a:ext cx="616925" cy="10286147"/>
            <a:chOff x="0" y="0"/>
            <a:chExt cx="822567" cy="19507200"/>
          </a:xfrm>
        </p:grpSpPr>
        <p:sp>
          <p:nvSpPr>
            <p:cNvPr id="1024" name="Google Shape;1024;p76"/>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blip>
              <a:stretch>
                <a:fillRect/>
              </a:stretch>
            </a:blipFill>
            <a:ln>
              <a:noFill/>
            </a:ln>
          </p:spPr>
          <p:txBody>
            <a:bodyPr/>
            <a:lstStyle/>
            <a:p>
              <a:endParaRPr lang="en-US"/>
            </a:p>
          </p:txBody>
        </p:sp>
        <p:sp>
          <p:nvSpPr>
            <p:cNvPr id="1025" name="Google Shape;1025;p76"/>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026" name="Google Shape;1026;p76"/>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027" name="Google Shape;1027;p76"/>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grpSp>
        <p:nvGrpSpPr>
          <p:cNvPr id="1028" name="Google Shape;1028;p76"/>
          <p:cNvGrpSpPr/>
          <p:nvPr/>
        </p:nvGrpSpPr>
        <p:grpSpPr>
          <a:xfrm rot="10800000">
            <a:off x="8765251" y="-1"/>
            <a:ext cx="689420" cy="10286147"/>
            <a:chOff x="-22874" y="0"/>
            <a:chExt cx="919227" cy="19507200"/>
          </a:xfrm>
        </p:grpSpPr>
        <p:sp>
          <p:nvSpPr>
            <p:cNvPr id="1029" name="Google Shape;1029;p76"/>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8">
                <a:alphaModFix/>
                <a:duotone>
                  <a:schemeClr val="accent4">
                    <a:shade val="45000"/>
                    <a:satMod val="135000"/>
                  </a:schemeClr>
                  <a:prstClr val="white"/>
                </a:duotone>
              </a:blip>
              <a:stretch>
                <a:fillRect/>
              </a:stretch>
            </a:blipFill>
            <a:ln>
              <a:noFill/>
            </a:ln>
          </p:spPr>
          <p:txBody>
            <a:bodyPr/>
            <a:lstStyle/>
            <a:p>
              <a:endParaRPr lang="en-US"/>
            </a:p>
          </p:txBody>
        </p:sp>
        <p:sp>
          <p:nvSpPr>
            <p:cNvPr id="1030" name="Google Shape;1030;p76"/>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031" name="Google Shape;1031;p76"/>
            <p:cNvSpPr txBox="1"/>
            <p:nvPr/>
          </p:nvSpPr>
          <p:spPr>
            <a:xfrm rot="5400000">
              <a:off x="-3999210" y="4380399"/>
              <a:ext cx="8871900" cy="91922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More Help</a:t>
              </a:r>
              <a:endParaRPr dirty="0"/>
            </a:p>
          </p:txBody>
        </p:sp>
        <p:sp>
          <p:nvSpPr>
            <p:cNvPr id="1032" name="Google Shape;1032;p76"/>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9" action="ppaction://hlinksldjump" highlightClick="1"/>
            <a:extLst>
              <a:ext uri="{FF2B5EF4-FFF2-40B4-BE49-F238E27FC236}">
                <a16:creationId xmlns:a16="http://schemas.microsoft.com/office/drawing/2014/main" id="{A9FA28CC-3A54-3A9E-8EC3-DBFBC074746A}"/>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050" name="Picture 2">
            <a:extLst>
              <a:ext uri="{FF2B5EF4-FFF2-40B4-BE49-F238E27FC236}">
                <a16:creationId xmlns:a16="http://schemas.microsoft.com/office/drawing/2014/main" id="{ABD02D2A-8489-5882-B88E-37043D111C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32404" y="9115248"/>
            <a:ext cx="2312690" cy="11621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77"/>
          <p:cNvSpPr txBox="1"/>
          <p:nvPr/>
        </p:nvSpPr>
        <p:spPr>
          <a:xfrm>
            <a:off x="936874" y="278146"/>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HOPE AGAIN</a:t>
            </a:r>
            <a:endParaRPr sz="4400" dirty="0"/>
          </a:p>
        </p:txBody>
      </p:sp>
      <p:sp>
        <p:nvSpPr>
          <p:cNvPr id="1038" name="Google Shape;1038;p77"/>
          <p:cNvSpPr txBox="1"/>
          <p:nvPr/>
        </p:nvSpPr>
        <p:spPr>
          <a:xfrm>
            <a:off x="643959" y="1226098"/>
            <a:ext cx="7929577" cy="789446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offer a safe and supportive space where young people can find comfort, advice, and understanding from peers who have also experienced loss. They aim to help young individuals cope with grief, feel less isolated, and navigate the emotional journey of bereavement. </a:t>
            </a: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They provide</a:t>
            </a:r>
            <a:r>
              <a:rPr lang="en-US" sz="1800" b="0" i="0" u="none" strike="noStrike" cap="none" dirty="0">
                <a:solidFill>
                  <a:srgbClr val="000000"/>
                </a:solidFill>
                <a:latin typeface="Raleway" pitchFamily="2" charset="0"/>
                <a:ea typeface="Avenir"/>
                <a:cs typeface="Avenir"/>
                <a:sym typeface="Avenir"/>
              </a:rPr>
              <a:t> information about services, share experiences, and offer a listening ear, Hope Again seeks to be a helpful resource for any young person dealing with the loss of a loved one, ensuring they know they have somewhere to turn when someone dies.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They provide a safe place to learn from other young people, how to cope with grief, and feel less alone. Hope Again provides somewhere to turn to when someone dies.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Young people</a:t>
            </a:r>
            <a:endParaRPr lang="en-US"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0808 808 1677</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hopeagain@cruse.org.uk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https://www.hopeagain.org.uk/</a:t>
            </a:r>
            <a:endParaRPr lang="en-US" sz="1800" dirty="0">
              <a:solidFill>
                <a:srgbClr val="0070C0"/>
              </a:solidFill>
              <a:latin typeface="Raleway" pitchFamily="2" charset="0"/>
            </a:endParaRPr>
          </a:p>
        </p:txBody>
      </p:sp>
      <p:sp>
        <p:nvSpPr>
          <p:cNvPr id="1039" name="Google Shape;1039;p77"/>
          <p:cNvSpPr txBox="1"/>
          <p:nvPr/>
        </p:nvSpPr>
        <p:spPr>
          <a:xfrm>
            <a:off x="9576972" y="1139746"/>
            <a:ext cx="8604777"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organization aims to support young people in the UK who are dealing with grief, helping them understand their feelings, process their loss, and find pathways to move forward with hope.</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i="0" u="none" strike="noStrike" cap="none" dirty="0">
              <a:solidFill>
                <a:srgbClr val="00000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Through information, on-demand services, bereavement support and counselling,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support young people across the UK to understand their feelings, process, their grief and find ways to move forward with hope for a brighter future. They also help the adults who are caring for young grieving people including parents, school staff and healthcare professionals.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Up to the age of 25</a:t>
            </a: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08088 020 021</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ask@winstonswish.org</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a:t>
            </a:r>
            <a:r>
              <a:rPr lang="en-US" sz="1800" b="1" i="0" u="none" strike="noStrike" cap="none" dirty="0">
                <a:solidFill>
                  <a:schemeClr val="tx1"/>
                </a:solidFill>
                <a:latin typeface="Raleway" pitchFamily="2" charset="0"/>
                <a:ea typeface="Avenir"/>
                <a:cs typeface="Avenir"/>
                <a:sym typeface="Avenir"/>
              </a:rPr>
              <a:t>e</a:t>
            </a:r>
            <a:r>
              <a:rPr lang="en-US" sz="1800" b="1" i="0" u="none" strike="noStrike" cap="none" dirty="0">
                <a:solidFill>
                  <a:schemeClr val="tx1"/>
                </a:solidFill>
                <a:latin typeface="Raleway" pitchFamily="2" charset="0"/>
                <a:ea typeface="Avenir"/>
                <a:cs typeface="Avenir"/>
                <a:sym typeface="Avenir"/>
                <a:hlinkClick r:id="rId6" invalidUrl="http://: https://www.winstonswish.org/">
                  <a:extLst>
                    <a:ext uri="{A12FA001-AC4F-418D-AE19-62706E023703}">
                      <ahyp:hlinkClr xmlns:ahyp="http://schemas.microsoft.com/office/drawing/2018/hyperlinkcolor" val="tx"/>
                    </a:ext>
                  </a:extLst>
                </a:hlinkClick>
              </a:rPr>
              <a:t>: </a:t>
            </a:r>
            <a:r>
              <a:rPr lang="en-US" sz="1800" b="0" i="0" u="none" strike="noStrike" cap="none" dirty="0">
                <a:solidFill>
                  <a:srgbClr val="0070C0"/>
                </a:solidFill>
                <a:latin typeface="Raleway" pitchFamily="2" charset="0"/>
                <a:ea typeface="Avenir"/>
                <a:cs typeface="Avenir"/>
                <a:sym typeface="Avenir"/>
                <a:hlinkClick r:id="rId7" invalidUrl="http://: https://www.winstonswish.org/">
                  <a:extLst>
                    <a:ext uri="{A12FA001-AC4F-418D-AE19-62706E023703}">
                      <ahyp:hlinkClr xmlns:ahyp="http://schemas.microsoft.com/office/drawing/2018/hyperlinkcolor" val="tx"/>
                    </a:ext>
                  </a:extLst>
                </a:hlinkClick>
              </a:rPr>
              <a:t>https://www.winstonswish.org/</a:t>
            </a:r>
            <a:endParaRPr sz="1800" dirty="0">
              <a:solidFill>
                <a:srgbClr val="0070C0"/>
              </a:solidFill>
              <a:latin typeface="Raleway" pitchFamily="2" charset="0"/>
            </a:endParaRPr>
          </a:p>
        </p:txBody>
      </p:sp>
      <p:sp>
        <p:nvSpPr>
          <p:cNvPr id="1040" name="Google Shape;1040;p77"/>
          <p:cNvSpPr txBox="1"/>
          <p:nvPr/>
        </p:nvSpPr>
        <p:spPr>
          <a:xfrm>
            <a:off x="9833184" y="191794"/>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WINSTON’S WISH</a:t>
            </a:r>
            <a:endParaRPr sz="4400" dirty="0"/>
          </a:p>
        </p:txBody>
      </p:sp>
      <p:sp>
        <p:nvSpPr>
          <p:cNvPr id="1041" name="Google Shape;1041;p77"/>
          <p:cNvSpPr/>
          <p:nvPr/>
        </p:nvSpPr>
        <p:spPr>
          <a:xfrm>
            <a:off x="16538300" y="9276634"/>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8">
              <a:alphaModFix/>
            </a:blip>
            <a:stretch>
              <a:fillRect l="-2384" r="-2383"/>
            </a:stretch>
          </a:blipFill>
          <a:ln>
            <a:noFill/>
          </a:ln>
        </p:spPr>
        <p:txBody>
          <a:bodyPr/>
          <a:lstStyle/>
          <a:p>
            <a:endParaRPr lang="en-US"/>
          </a:p>
        </p:txBody>
      </p:sp>
      <p:pic>
        <p:nvPicPr>
          <p:cNvPr id="1042" name="Google Shape;1042;p77"/>
          <p:cNvPicPr preferRelativeResize="0"/>
          <p:nvPr/>
        </p:nvPicPr>
        <p:blipFill>
          <a:blip r:embed="rId9">
            <a:alphaModFix/>
          </a:blip>
          <a:stretch>
            <a:fillRect/>
          </a:stretch>
        </p:blipFill>
        <p:spPr>
          <a:xfrm>
            <a:off x="608514" y="9440452"/>
            <a:ext cx="2741619" cy="832897"/>
          </a:xfrm>
          <a:prstGeom prst="rect">
            <a:avLst/>
          </a:prstGeom>
          <a:noFill/>
          <a:ln>
            <a:noFill/>
          </a:ln>
        </p:spPr>
      </p:pic>
      <p:pic>
        <p:nvPicPr>
          <p:cNvPr id="1043" name="Google Shape;1043;p77"/>
          <p:cNvPicPr preferRelativeResize="0"/>
          <p:nvPr/>
        </p:nvPicPr>
        <p:blipFill>
          <a:blip r:embed="rId10">
            <a:alphaModFix/>
          </a:blip>
          <a:stretch>
            <a:fillRect/>
          </a:stretch>
        </p:blipFill>
        <p:spPr>
          <a:xfrm>
            <a:off x="9653330" y="9253139"/>
            <a:ext cx="1416400" cy="880244"/>
          </a:xfrm>
          <a:prstGeom prst="rect">
            <a:avLst/>
          </a:prstGeom>
          <a:noFill/>
          <a:ln>
            <a:noFill/>
          </a:ln>
        </p:spPr>
      </p:pic>
      <p:grpSp>
        <p:nvGrpSpPr>
          <p:cNvPr id="1044" name="Google Shape;1044;p77"/>
          <p:cNvGrpSpPr/>
          <p:nvPr/>
        </p:nvGrpSpPr>
        <p:grpSpPr>
          <a:xfrm rot="10800000">
            <a:off x="8718713" y="-8228"/>
            <a:ext cx="616925" cy="10286147"/>
            <a:chOff x="0" y="0"/>
            <a:chExt cx="822567" cy="19507200"/>
          </a:xfrm>
        </p:grpSpPr>
        <p:sp>
          <p:nvSpPr>
            <p:cNvPr id="1045" name="Google Shape;1045;p77"/>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1">
                <a:alphaModFix/>
              </a:blip>
              <a:stretch>
                <a:fillRect/>
              </a:stretch>
            </a:blipFill>
            <a:ln>
              <a:noFill/>
            </a:ln>
          </p:spPr>
          <p:txBody>
            <a:bodyPr/>
            <a:lstStyle/>
            <a:p>
              <a:endParaRPr lang="en-US"/>
            </a:p>
          </p:txBody>
        </p:sp>
        <p:sp>
          <p:nvSpPr>
            <p:cNvPr id="1046" name="Google Shape;1046;p77"/>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047" name="Google Shape;1047;p77"/>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048" name="Google Shape;1048;p77"/>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grpSp>
        <p:nvGrpSpPr>
          <p:cNvPr id="1049" name="Google Shape;1049;p77"/>
          <p:cNvGrpSpPr/>
          <p:nvPr/>
        </p:nvGrpSpPr>
        <p:grpSpPr>
          <a:xfrm>
            <a:off x="-18150" y="0"/>
            <a:ext cx="616925" cy="10286147"/>
            <a:chOff x="0" y="0"/>
            <a:chExt cx="822567" cy="19507200"/>
          </a:xfrm>
        </p:grpSpPr>
        <p:sp>
          <p:nvSpPr>
            <p:cNvPr id="1050" name="Google Shape;1050;p77"/>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1">
                <a:alphaModFix/>
              </a:blip>
              <a:stretch>
                <a:fillRect/>
              </a:stretch>
            </a:blipFill>
            <a:ln>
              <a:noFill/>
            </a:ln>
          </p:spPr>
          <p:txBody>
            <a:bodyPr/>
            <a:lstStyle/>
            <a:p>
              <a:endParaRPr lang="en-US"/>
            </a:p>
          </p:txBody>
        </p:sp>
        <p:sp>
          <p:nvSpPr>
            <p:cNvPr id="1051" name="Google Shape;1051;p77"/>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052" name="Google Shape;1052;p77"/>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053" name="Google Shape;1053;p77"/>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2" action="ppaction://hlinksldjump" highlightClick="1"/>
            <a:extLst>
              <a:ext uri="{FF2B5EF4-FFF2-40B4-BE49-F238E27FC236}">
                <a16:creationId xmlns:a16="http://schemas.microsoft.com/office/drawing/2014/main" id="{2C98757A-089D-2D70-58D0-C0279FE96FF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78"/>
          <p:cNvSpPr txBox="1"/>
          <p:nvPr/>
        </p:nvSpPr>
        <p:spPr>
          <a:xfrm>
            <a:off x="659449" y="-72707"/>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PAPYRUS</a:t>
            </a:r>
            <a:endParaRPr sz="4400" dirty="0"/>
          </a:p>
        </p:txBody>
      </p:sp>
      <p:sp>
        <p:nvSpPr>
          <p:cNvPr id="1059" name="Google Shape;1059;p78"/>
          <p:cNvSpPr txBox="1"/>
          <p:nvPr/>
        </p:nvSpPr>
        <p:spPr>
          <a:xfrm>
            <a:off x="728428" y="995404"/>
            <a:ext cx="7960648" cy="830996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PAPYRUS is a leading UK charity focused on the prevention of young suicide, established in 1997 by bereaved parents. With a mission to reduce suicides among those under 35, The charity offers a range of services, including the HOPELINE247 helpline, providing free, confidential support 24/7 to young people and those concerned about them. PAPYRUS has expanded across the UK, engaging communities through resources, training, and advocacy for legislative changes in suicide prevention.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The organization focuses on providing direct support to young individuals and those concerned about them through their HOPELINE247 service, engaging communities with resources and training, and advocating for changes in suicide prevention legislation.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b="0" i="0" u="none" strike="noStrike" cap="none" dirty="0">
                <a:solidFill>
                  <a:srgbClr val="000000"/>
                </a:solidFill>
                <a:latin typeface="Raleway" pitchFamily="2" charset="0"/>
                <a:ea typeface="Avenir"/>
                <a:cs typeface="Avenir"/>
                <a:sym typeface="Avenir"/>
              </a:rPr>
              <a:t>35 years and under</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 / professional 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08000684141</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Head Office: </a:t>
            </a:r>
            <a:r>
              <a:rPr lang="en-US" sz="1800" b="0" i="0" u="none" strike="noStrike" cap="none" dirty="0">
                <a:solidFill>
                  <a:srgbClr val="000000"/>
                </a:solidFill>
                <a:latin typeface="Raleway" pitchFamily="2" charset="0"/>
                <a:ea typeface="Avenir"/>
                <a:cs typeface="Avenir"/>
                <a:sym typeface="Avenir"/>
              </a:rPr>
              <a:t>01925 572 444</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Text: </a:t>
            </a:r>
            <a:r>
              <a:rPr lang="en-US" sz="1800" b="0" i="0" u="none" strike="noStrike" cap="none" dirty="0">
                <a:solidFill>
                  <a:srgbClr val="000000"/>
                </a:solidFill>
                <a:latin typeface="Raleway" pitchFamily="2" charset="0"/>
                <a:ea typeface="Avenir"/>
                <a:cs typeface="Avenir"/>
                <a:sym typeface="Avenir"/>
              </a:rPr>
              <a:t>07860 039967</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pat@papyrus-uk.org </a:t>
            </a:r>
            <a:r>
              <a:rPr lang="en-US" sz="1800" b="0" i="0" u="none" strike="noStrike" cap="none" dirty="0">
                <a:solidFill>
                  <a:srgbClr val="000000"/>
                </a:solidFill>
                <a:latin typeface="Raleway" pitchFamily="2" charset="0"/>
                <a:ea typeface="Avenir"/>
                <a:cs typeface="Avenir"/>
                <a:sym typeface="Avenir"/>
              </a:rPr>
              <a:t>or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admin@papyrus-uk.org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https://www.papyrus-uk.org/</a:t>
            </a:r>
            <a:endParaRPr sz="1800" dirty="0">
              <a:solidFill>
                <a:srgbClr val="0070C0"/>
              </a:solidFill>
              <a:latin typeface="Raleway" pitchFamily="2" charset="0"/>
            </a:endParaRPr>
          </a:p>
        </p:txBody>
      </p:sp>
      <p:sp>
        <p:nvSpPr>
          <p:cNvPr id="1060" name="Google Shape;1060;p78"/>
          <p:cNvSpPr txBox="1"/>
          <p:nvPr/>
        </p:nvSpPr>
        <p:spPr>
          <a:xfrm>
            <a:off x="9438783" y="1594030"/>
            <a:ext cx="8539191"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This organization emphasizes the universality of suicidal feelings and commits to being accessible to everyone in need. With resources ranging from informational advice on their website addressing various personal issues to free, confidential conversations via helpline or webchat, their services are designed to support individuals facing challenges including anxiety, relationship issues, health concerns, financial stress, or suicidal thoughts. </a:t>
            </a:r>
            <a:r>
              <a:rPr lang="en-US" sz="1800" dirty="0">
                <a:latin typeface="Raleway" pitchFamily="2" charset="0"/>
                <a:ea typeface="Avenir"/>
                <a:cs typeface="Avenir"/>
                <a:sym typeface="Avenir"/>
              </a:rPr>
              <a:t>Also p</a:t>
            </a:r>
            <a:r>
              <a:rPr lang="en-US" sz="1800" b="0" i="0" u="none" strike="noStrike" cap="none" dirty="0">
                <a:solidFill>
                  <a:srgbClr val="000000"/>
                </a:solidFill>
                <a:latin typeface="Raleway" pitchFamily="2" charset="0"/>
                <a:ea typeface="Avenir"/>
                <a:cs typeface="Avenir"/>
                <a:sym typeface="Avenir"/>
              </a:rPr>
              <a:t>rovides activities to help resist the urge to self-harm. Calm Harm aims to help young people resist the urge to self-harm.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The organization offers practical advice and emotional support. Also , through campaigns they challenge stereotypes and challenge the stigma that prevents people talking about suicide.</a:t>
            </a:r>
            <a:r>
              <a:rPr lang="en-US" sz="1800" dirty="0">
                <a:latin typeface="Raleway" pitchFamily="2" charset="0"/>
                <a:ea typeface="Avenir"/>
                <a:cs typeface="Avenir"/>
                <a:sym typeface="Avenir"/>
              </a:rPr>
              <a:t>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dirty="0">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elf-referral</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0800 58 58 58</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Webchat from website: </a:t>
            </a:r>
            <a:r>
              <a:rPr lang="en-US" sz="1800" b="0" i="0" u="none" strike="noStrike" cap="none"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https://www.thecalmzone.net/</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https://www.thecalmzone.net/</a:t>
            </a:r>
            <a:endParaRPr sz="1800" dirty="0">
              <a:solidFill>
                <a:srgbClr val="0070C0"/>
              </a:solidFill>
              <a:latin typeface="Raleway" pitchFamily="2" charset="0"/>
            </a:endParaRPr>
          </a:p>
        </p:txBody>
      </p:sp>
      <p:sp>
        <p:nvSpPr>
          <p:cNvPr id="1061" name="Google Shape;1061;p78"/>
          <p:cNvSpPr txBox="1"/>
          <p:nvPr/>
        </p:nvSpPr>
        <p:spPr>
          <a:xfrm>
            <a:off x="9477346" y="96571"/>
            <a:ext cx="7825505" cy="1557349"/>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CAMPAIGN AGAINST LIVING MISERABLY CALM</a:t>
            </a:r>
            <a:endParaRPr sz="4400" dirty="0"/>
          </a:p>
        </p:txBody>
      </p:sp>
      <p:sp>
        <p:nvSpPr>
          <p:cNvPr id="1062" name="Google Shape;1062;p78"/>
          <p:cNvSpPr/>
          <p:nvPr/>
        </p:nvSpPr>
        <p:spPr>
          <a:xfrm>
            <a:off x="15906837" y="9388665"/>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pic>
        <p:nvPicPr>
          <p:cNvPr id="1063" name="Google Shape;1063;p78"/>
          <p:cNvPicPr preferRelativeResize="0"/>
          <p:nvPr/>
        </p:nvPicPr>
        <p:blipFill>
          <a:blip r:embed="rId8">
            <a:alphaModFix/>
          </a:blip>
          <a:stretch>
            <a:fillRect/>
          </a:stretch>
        </p:blipFill>
        <p:spPr>
          <a:xfrm>
            <a:off x="489148" y="9486047"/>
            <a:ext cx="2800350" cy="800100"/>
          </a:xfrm>
          <a:prstGeom prst="rect">
            <a:avLst/>
          </a:prstGeom>
          <a:noFill/>
          <a:ln>
            <a:noFill/>
          </a:ln>
        </p:spPr>
      </p:pic>
      <p:pic>
        <p:nvPicPr>
          <p:cNvPr id="1064" name="Google Shape;1064;p78"/>
          <p:cNvPicPr preferRelativeResize="0"/>
          <p:nvPr/>
        </p:nvPicPr>
        <p:blipFill>
          <a:blip r:embed="rId9">
            <a:alphaModFix/>
          </a:blip>
          <a:stretch>
            <a:fillRect/>
          </a:stretch>
        </p:blipFill>
        <p:spPr>
          <a:xfrm>
            <a:off x="9219104" y="9249262"/>
            <a:ext cx="2271366" cy="788025"/>
          </a:xfrm>
          <a:prstGeom prst="rect">
            <a:avLst/>
          </a:prstGeom>
          <a:noFill/>
          <a:ln>
            <a:noFill/>
          </a:ln>
        </p:spPr>
      </p:pic>
      <p:grpSp>
        <p:nvGrpSpPr>
          <p:cNvPr id="1065" name="Google Shape;1065;p78"/>
          <p:cNvGrpSpPr/>
          <p:nvPr/>
        </p:nvGrpSpPr>
        <p:grpSpPr>
          <a:xfrm rot="10800000">
            <a:off x="8749750" y="-17307"/>
            <a:ext cx="616925" cy="10286147"/>
            <a:chOff x="0" y="0"/>
            <a:chExt cx="822567" cy="19507200"/>
          </a:xfrm>
        </p:grpSpPr>
        <p:sp>
          <p:nvSpPr>
            <p:cNvPr id="1066" name="Google Shape;1066;p78"/>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067" name="Google Shape;1067;p78"/>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068" name="Google Shape;1068;p78"/>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069" name="Google Shape;1069;p78"/>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grpSp>
        <p:nvGrpSpPr>
          <p:cNvPr id="1070" name="Google Shape;1070;p78"/>
          <p:cNvGrpSpPr/>
          <p:nvPr/>
        </p:nvGrpSpPr>
        <p:grpSpPr>
          <a:xfrm>
            <a:off x="-18150" y="0"/>
            <a:ext cx="616925" cy="10286147"/>
            <a:chOff x="0" y="0"/>
            <a:chExt cx="822567" cy="19507200"/>
          </a:xfrm>
        </p:grpSpPr>
        <p:sp>
          <p:nvSpPr>
            <p:cNvPr id="1071" name="Google Shape;1071;p78"/>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072" name="Google Shape;1072;p78"/>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073" name="Google Shape;1073;p78"/>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074" name="Google Shape;1074;p78"/>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1" action="ppaction://hlinksldjump" highlightClick="1"/>
            <a:extLst>
              <a:ext uri="{FF2B5EF4-FFF2-40B4-BE49-F238E27FC236}">
                <a16:creationId xmlns:a16="http://schemas.microsoft.com/office/drawing/2014/main" id="{B50C44C5-8C78-1B76-1F79-9F17F7A75DA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79"/>
          <p:cNvSpPr txBox="1"/>
          <p:nvPr/>
        </p:nvSpPr>
        <p:spPr>
          <a:xfrm>
            <a:off x="716698" y="265848"/>
            <a:ext cx="8115300" cy="1557349"/>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NATIONAL BULLYING HELPLINE</a:t>
            </a:r>
            <a:endParaRPr sz="4400" dirty="0"/>
          </a:p>
        </p:txBody>
      </p:sp>
      <p:sp>
        <p:nvSpPr>
          <p:cNvPr id="1080" name="Google Shape;1080;p79"/>
          <p:cNvSpPr txBox="1"/>
          <p:nvPr/>
        </p:nvSpPr>
        <p:spPr>
          <a:xfrm>
            <a:off x="784882" y="1823197"/>
            <a:ext cx="7748775" cy="664797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core message emphasizes that all forms of bullying are unequivocally unacceptable, regardless of the motivation behind it or the method through which it is carried out. It underscores that bullying can impact anyone at any stage of life—children, adults, and in various environments including schools, workplaces, online, or at home. For those facing challenges related to bullying, harassment, cyberbullying, or anti-social behavior, the website aims to offer guidance, solutions, and practical assistance to navigate and overcome these issues.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Information and advice for anyone dealing with bullying</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All Ages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 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0845 225 5787</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0300 323 0169</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https://www.nationalbullyinghelpline.co.uk/</a:t>
            </a:r>
            <a:endParaRPr sz="1800" dirty="0">
              <a:solidFill>
                <a:srgbClr val="0070C0"/>
              </a:solidFill>
              <a:latin typeface="Raleway" pitchFamily="2" charset="0"/>
            </a:endParaRPr>
          </a:p>
        </p:txBody>
      </p:sp>
      <p:sp>
        <p:nvSpPr>
          <p:cNvPr id="1081" name="Google Shape;1081;p79"/>
          <p:cNvSpPr txBox="1"/>
          <p:nvPr/>
        </p:nvSpPr>
        <p:spPr>
          <a:xfrm>
            <a:off x="9537620" y="1186959"/>
            <a:ext cx="8302161" cy="58169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Their mission is to make life better for carers. They provide information and advice on caring, help carers connect with each other, campaign with carers for lasting change, and use innovation to improve services.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Support and information to those who look after an older, disabled or seriously ill family member or friend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 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UK: </a:t>
            </a:r>
            <a:r>
              <a:rPr lang="en-US" sz="1800" b="0" i="0" u="none" strike="noStrike" cap="none" dirty="0">
                <a:solidFill>
                  <a:srgbClr val="000000"/>
                </a:solidFill>
                <a:latin typeface="Raleway" pitchFamily="2" charset="0"/>
                <a:ea typeface="Avenir"/>
                <a:cs typeface="Avenir"/>
                <a:sym typeface="Avenir"/>
              </a:rPr>
              <a:t>020 7378 4999</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Wales:</a:t>
            </a:r>
            <a:r>
              <a:rPr lang="en-US" sz="1800" b="0" i="0" u="none" strike="noStrike" cap="none" dirty="0">
                <a:solidFill>
                  <a:srgbClr val="000000"/>
                </a:solidFill>
                <a:latin typeface="Raleway" pitchFamily="2" charset="0"/>
                <a:ea typeface="Avenir"/>
                <a:cs typeface="Avenir"/>
                <a:sym typeface="Avenir"/>
              </a:rPr>
              <a:t>029 2081 1370</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Scotland: </a:t>
            </a:r>
            <a:r>
              <a:rPr lang="en-US" sz="1800" b="0" i="0" u="none" strike="noStrike" cap="none" dirty="0">
                <a:solidFill>
                  <a:srgbClr val="000000"/>
                </a:solidFill>
                <a:latin typeface="Raleway" pitchFamily="2" charset="0"/>
                <a:ea typeface="Avenir"/>
                <a:cs typeface="Avenir"/>
                <a:sym typeface="Avenir"/>
              </a:rPr>
              <a:t>0141 378 1065</a:t>
            </a:r>
          </a:p>
          <a:p>
            <a:pPr marL="285750" marR="0" lvl="0" indent="-285750" algn="just" rtl="0">
              <a:lnSpc>
                <a:spcPct val="150000"/>
              </a:lnSpc>
              <a:spcBef>
                <a:spcPts val="0"/>
              </a:spcBef>
              <a:spcAft>
                <a:spcPts val="0"/>
              </a:spcAft>
              <a:buFont typeface="Wingdings" panose="05000000000000000000" pitchFamily="2" charset="2"/>
              <a:buChar char="§"/>
            </a:pPr>
            <a:r>
              <a:rPr lang="es-CO" sz="1800" b="1" i="0" u="none" strike="noStrike" cap="none" dirty="0" err="1">
                <a:solidFill>
                  <a:srgbClr val="000000"/>
                </a:solidFill>
                <a:latin typeface="Raleway" pitchFamily="2" charset="0"/>
                <a:ea typeface="Avenir"/>
                <a:cs typeface="Avenir"/>
                <a:sym typeface="Avenir"/>
              </a:rPr>
              <a:t>Ireland</a:t>
            </a:r>
            <a:r>
              <a:rPr lang="es-CO" sz="1800" b="1" i="0" u="none" strike="noStrike" cap="none" dirty="0">
                <a:solidFill>
                  <a:srgbClr val="000000"/>
                </a:solidFill>
                <a:latin typeface="Raleway" pitchFamily="2" charset="0"/>
                <a:ea typeface="Avenir"/>
                <a:cs typeface="Avenir"/>
                <a:sym typeface="Avenir"/>
              </a:rPr>
              <a:t>: </a:t>
            </a:r>
            <a:r>
              <a:rPr lang="es-CO" sz="1800" b="0" i="0" u="none" strike="noStrike" cap="none" dirty="0">
                <a:solidFill>
                  <a:srgbClr val="000000"/>
                </a:solidFill>
                <a:latin typeface="Raleway" pitchFamily="2" charset="0"/>
                <a:ea typeface="Avenir"/>
                <a:cs typeface="Avenir"/>
                <a:sym typeface="Avenir"/>
              </a:rPr>
              <a:t>02890 439 843</a:t>
            </a:r>
            <a:endParaRPr lang="es-CO"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advice@carersuk.org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https://www.carersuk.org/</a:t>
            </a:r>
            <a:endParaRPr sz="1800" dirty="0">
              <a:solidFill>
                <a:srgbClr val="0070C0"/>
              </a:solidFill>
              <a:latin typeface="Raleway" pitchFamily="2" charset="0"/>
            </a:endParaRPr>
          </a:p>
        </p:txBody>
      </p:sp>
      <p:sp>
        <p:nvSpPr>
          <p:cNvPr id="1082" name="Google Shape;1082;p79"/>
          <p:cNvSpPr txBox="1"/>
          <p:nvPr/>
        </p:nvSpPr>
        <p:spPr>
          <a:xfrm>
            <a:off x="9471779" y="239007"/>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CARERS TRUST</a:t>
            </a:r>
            <a:endParaRPr sz="4400" dirty="0"/>
          </a:p>
        </p:txBody>
      </p:sp>
      <p:pic>
        <p:nvPicPr>
          <p:cNvPr id="1083" name="Google Shape;1083;p79"/>
          <p:cNvPicPr preferRelativeResize="0"/>
          <p:nvPr/>
        </p:nvPicPr>
        <p:blipFill>
          <a:blip r:embed="rId6">
            <a:alphaModFix/>
          </a:blip>
          <a:stretch>
            <a:fillRect/>
          </a:stretch>
        </p:blipFill>
        <p:spPr>
          <a:xfrm>
            <a:off x="548778" y="9200615"/>
            <a:ext cx="1674350" cy="1031675"/>
          </a:xfrm>
          <a:prstGeom prst="rect">
            <a:avLst/>
          </a:prstGeom>
          <a:noFill/>
          <a:ln>
            <a:noFill/>
          </a:ln>
        </p:spPr>
      </p:pic>
      <p:sp>
        <p:nvSpPr>
          <p:cNvPr id="1084" name="Google Shape;1084;p79"/>
          <p:cNvSpPr/>
          <p:nvPr/>
        </p:nvSpPr>
        <p:spPr>
          <a:xfrm>
            <a:off x="16539102" y="9438755"/>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79" r="-2389"/>
            </a:stretch>
          </a:blipFill>
          <a:ln>
            <a:noFill/>
          </a:ln>
        </p:spPr>
        <p:txBody>
          <a:bodyPr/>
          <a:lstStyle/>
          <a:p>
            <a:endParaRPr lang="en-US"/>
          </a:p>
        </p:txBody>
      </p:sp>
      <p:pic>
        <p:nvPicPr>
          <p:cNvPr id="1085" name="Google Shape;1085;p79"/>
          <p:cNvPicPr preferRelativeResize="0"/>
          <p:nvPr/>
        </p:nvPicPr>
        <p:blipFill>
          <a:blip r:embed="rId8">
            <a:alphaModFix/>
          </a:blip>
          <a:stretch>
            <a:fillRect/>
          </a:stretch>
        </p:blipFill>
        <p:spPr>
          <a:xfrm>
            <a:off x="9471779" y="9208026"/>
            <a:ext cx="2552700" cy="800100"/>
          </a:xfrm>
          <a:prstGeom prst="rect">
            <a:avLst/>
          </a:prstGeom>
          <a:noFill/>
          <a:ln>
            <a:noFill/>
          </a:ln>
        </p:spPr>
      </p:pic>
      <p:grpSp>
        <p:nvGrpSpPr>
          <p:cNvPr id="1086" name="Google Shape;1086;p79"/>
          <p:cNvGrpSpPr/>
          <p:nvPr/>
        </p:nvGrpSpPr>
        <p:grpSpPr>
          <a:xfrm rot="10800000">
            <a:off x="8719764" y="-1"/>
            <a:ext cx="616925" cy="10286147"/>
            <a:chOff x="0" y="0"/>
            <a:chExt cx="822567" cy="19507200"/>
          </a:xfrm>
        </p:grpSpPr>
        <p:sp>
          <p:nvSpPr>
            <p:cNvPr id="1087" name="Google Shape;1087;p79"/>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1088" name="Google Shape;1088;p79"/>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089" name="Google Shape;1089;p79"/>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090" name="Google Shape;1090;p79"/>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grpSp>
        <p:nvGrpSpPr>
          <p:cNvPr id="1091" name="Google Shape;1091;p79"/>
          <p:cNvGrpSpPr/>
          <p:nvPr/>
        </p:nvGrpSpPr>
        <p:grpSpPr>
          <a:xfrm>
            <a:off x="-18150" y="0"/>
            <a:ext cx="616925" cy="10286147"/>
            <a:chOff x="0" y="0"/>
            <a:chExt cx="822567" cy="19507200"/>
          </a:xfrm>
        </p:grpSpPr>
        <p:sp>
          <p:nvSpPr>
            <p:cNvPr id="1092" name="Google Shape;1092;p79"/>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1093" name="Google Shape;1093;p79"/>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094" name="Google Shape;1094;p79"/>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095" name="Google Shape;1095;p79"/>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0" action="ppaction://hlinksldjump" highlightClick="1"/>
            <a:extLst>
              <a:ext uri="{FF2B5EF4-FFF2-40B4-BE49-F238E27FC236}">
                <a16:creationId xmlns:a16="http://schemas.microsoft.com/office/drawing/2014/main" id="{20BA1B1D-5738-1BEA-AB49-ACB1BFF8B5B7}"/>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aphicFrame>
        <p:nvGraphicFramePr>
          <p:cNvPr id="192" name="Google Shape;192;p12"/>
          <p:cNvGraphicFramePr/>
          <p:nvPr>
            <p:extLst>
              <p:ext uri="{D42A27DB-BD31-4B8C-83A1-F6EECF244321}">
                <p14:modId xmlns:p14="http://schemas.microsoft.com/office/powerpoint/2010/main" val="2808147366"/>
              </p:ext>
            </p:extLst>
          </p:nvPr>
        </p:nvGraphicFramePr>
        <p:xfrm>
          <a:off x="1028687" y="881944"/>
          <a:ext cx="16230625" cy="7936239"/>
        </p:xfrm>
        <a:graphic>
          <a:graphicData uri="http://schemas.openxmlformats.org/drawingml/2006/table">
            <a:tbl>
              <a:tblPr>
                <a:noFill/>
                <a:tableStyleId>{3B1929FC-6638-49D3-AB63-535F109E193D}</a:tableStyleId>
              </a:tblPr>
              <a:tblGrid>
                <a:gridCol w="3246125">
                  <a:extLst>
                    <a:ext uri="{9D8B030D-6E8A-4147-A177-3AD203B41FA5}">
                      <a16:colId xmlns:a16="http://schemas.microsoft.com/office/drawing/2014/main" val="20000"/>
                    </a:ext>
                  </a:extLst>
                </a:gridCol>
                <a:gridCol w="3246125">
                  <a:extLst>
                    <a:ext uri="{9D8B030D-6E8A-4147-A177-3AD203B41FA5}">
                      <a16:colId xmlns:a16="http://schemas.microsoft.com/office/drawing/2014/main" val="20001"/>
                    </a:ext>
                  </a:extLst>
                </a:gridCol>
                <a:gridCol w="3246125">
                  <a:extLst>
                    <a:ext uri="{9D8B030D-6E8A-4147-A177-3AD203B41FA5}">
                      <a16:colId xmlns:a16="http://schemas.microsoft.com/office/drawing/2014/main" val="20002"/>
                    </a:ext>
                  </a:extLst>
                </a:gridCol>
                <a:gridCol w="3967259">
                  <a:extLst>
                    <a:ext uri="{9D8B030D-6E8A-4147-A177-3AD203B41FA5}">
                      <a16:colId xmlns:a16="http://schemas.microsoft.com/office/drawing/2014/main" val="20003"/>
                    </a:ext>
                  </a:extLst>
                </a:gridCol>
                <a:gridCol w="2524991">
                  <a:extLst>
                    <a:ext uri="{9D8B030D-6E8A-4147-A177-3AD203B41FA5}">
                      <a16:colId xmlns:a16="http://schemas.microsoft.com/office/drawing/2014/main" val="20004"/>
                    </a:ext>
                  </a:extLst>
                </a:gridCol>
              </a:tblGrid>
              <a:tr h="498954">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rPr>
                        <a:t>Getting Advice</a:t>
                      </a:r>
                      <a:endParaRPr sz="1800" u="none" strike="noStrike" cap="none" dirty="0">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3">
                          <a:lumMod val="50000"/>
                        </a:schemeClr>
                      </a:solidFill>
                      <a:prstDash val="solid"/>
                      <a:round/>
                      <a:headEnd type="none" w="med" len="med"/>
                      <a:tailEnd type="none" w="med" len="med"/>
                    </a:lnB>
                    <a:solidFill>
                      <a:srgbClr val="ABC993"/>
                    </a:solidFill>
                  </a:tcPr>
                </a:tc>
                <a:tc gridSpan="2">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Help</a:t>
                      </a:r>
                      <a:endParaRPr sz="1800" u="none" strike="noStrike" cap="none" dirty="0">
                        <a:latin typeface="Raleway" pitchFamily="2" charset="0"/>
                      </a:endParaRPr>
                    </a:p>
                  </a:txBody>
                  <a:tcPr marL="85725" marR="85725" marT="85725" marB="857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1">
                          <a:lumMod val="50000"/>
                        </a:schemeClr>
                      </a:solidFill>
                      <a:prstDash val="solid"/>
                      <a:round/>
                      <a:headEnd type="none" w="med" len="med"/>
                      <a:tailEnd type="none" w="med" len="med"/>
                    </a:lnB>
                    <a:solidFill>
                      <a:srgbClr val="9AC8E8"/>
                    </a:solidFill>
                  </a:tcPr>
                </a:tc>
                <a:tc hMerge="1">
                  <a:txBody>
                    <a:bodyPr/>
                    <a:lstStyle/>
                    <a:p>
                      <a:endParaRPr lang="es-CO"/>
                    </a:p>
                  </a:txBody>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More Help</a:t>
                      </a:r>
                      <a:endParaRPr sz="1800" u="none" strike="noStrike" cap="none" dirty="0">
                        <a:latin typeface="Raleway" pitchFamily="2" charset="0"/>
                      </a:endParaRPr>
                    </a:p>
                  </a:txBody>
                  <a:tcPr marL="85725" marR="85725" marT="85725" marB="85725" anchor="ctr">
                    <a:lnL w="38100" cap="flat" cmpd="sng" algn="ctr">
                      <a:solidFill>
                        <a:schemeClr val="accent1">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solidFill>
                      <a:srgbClr val="A897C3"/>
                    </a:solidFill>
                  </a:tcPr>
                </a:tc>
                <a:tc>
                  <a:txBody>
                    <a:bodyPr/>
                    <a:lstStyle/>
                    <a:p>
                      <a:pPr marL="0" marR="0" lvl="0" indent="0" algn="ctr" rtl="0">
                        <a:lnSpc>
                          <a:spcPct val="140025"/>
                        </a:lnSpc>
                        <a:spcBef>
                          <a:spcPts val="0"/>
                        </a:spcBef>
                        <a:spcAft>
                          <a:spcPts val="0"/>
                        </a:spcAft>
                        <a:buNone/>
                      </a:pPr>
                      <a:r>
                        <a:rPr lang="en-US" sz="1800" b="1" u="none" strike="noStrike" cap="none" dirty="0">
                          <a:solidFill>
                            <a:srgbClr val="000000"/>
                          </a:solidFill>
                          <a:latin typeface="Raleway" pitchFamily="2" charset="0"/>
                          <a:ea typeface="Raleway"/>
                          <a:cs typeface="Raleway"/>
                          <a:sym typeface="Raleway"/>
                        </a:rPr>
                        <a:t>Getting Risk Support</a:t>
                      </a:r>
                      <a:endParaRPr sz="1800" u="none" strike="noStrike" cap="none" dirty="0">
                        <a:latin typeface="Raleway" pitchFamily="2" charset="0"/>
                      </a:endParaRPr>
                    </a:p>
                  </a:txBody>
                  <a:tcPr marL="85725" marR="85725" marT="85725" marB="85725" anchor="ctr">
                    <a:lnL w="38100" cap="flat" cmpd="sng" algn="ctr">
                      <a:solidFill>
                        <a:schemeClr val="accent6">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6">
                          <a:lumMod val="50000"/>
                        </a:schemeClr>
                      </a:solidFill>
                      <a:prstDash val="solid"/>
                      <a:round/>
                      <a:headEnd type="none" w="med" len="med"/>
                      <a:tailEnd type="none" w="med" len="med"/>
                    </a:lnB>
                    <a:solidFill>
                      <a:srgbClr val="EFC885"/>
                    </a:solidFill>
                  </a:tcPr>
                </a:tc>
                <a:extLst>
                  <a:ext uri="{0D108BD9-81ED-4DB2-BD59-A6C34878D82A}">
                    <a16:rowId xmlns:a16="http://schemas.microsoft.com/office/drawing/2014/main" val="10000"/>
                  </a:ext>
                </a:extLst>
              </a:tr>
              <a:tr h="745550">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Oldham Youth Service (11-21 with limited </a:t>
                      </a:r>
                      <a:r>
                        <a:rPr lang="en-US" sz="1800" u="none" strike="noStrike" cap="none" dirty="0" err="1">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programmes</a:t>
                      </a:r>
                      <a:r>
                        <a:rPr lang="en-US" sz="1800" u="none" strike="noStrike" cap="none" dirty="0">
                          <a:solidFill>
                            <a:srgbClr val="0070C0"/>
                          </a:solidFill>
                          <a:latin typeface="Raleway" pitchFamily="2" charset="0"/>
                          <a:ea typeface="Raleway"/>
                          <a:cs typeface="Raleway"/>
                          <a:sym typeface="Raleway"/>
                          <a:hlinkClick r:id="rId3" action="ppaction://hlinksldjump">
                            <a:extLst>
                              <a:ext uri="{A12FA001-AC4F-418D-AE19-62706E023703}">
                                <ahyp:hlinkClr xmlns:ahyp="http://schemas.microsoft.com/office/drawing/2018/hyperlinkcolor" val="tx"/>
                              </a:ext>
                            </a:extLst>
                          </a:hlinkClick>
                        </a:rPr>
                        <a:t> for 8 – 11-year-olds) and up to 25 for young people with SEND or Care experience )</a:t>
                      </a:r>
                      <a:endParaRPr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row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85725" marR="85725" marT="85725" marB="85725" anchor="ctr">
                    <a:lnL w="38100" cap="flat" cmpd="sng" algn="ctr">
                      <a:solidFill>
                        <a:schemeClr val="accent1">
                          <a:lumMod val="50000"/>
                        </a:schemeClr>
                      </a:solidFill>
                      <a:prstDash val="solid"/>
                      <a:round/>
                      <a:headEnd type="none" w="med" len="med"/>
                      <a:tailEnd type="none" w="med" len="med"/>
                    </a:lnL>
                    <a:lnR w="19050" cap="flat" cmpd="sng" algn="ctr">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rowSpan="1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rPr>
                        <a:t> </a:t>
                      </a:r>
                      <a:endParaRPr sz="1800" u="none" strike="noStrike" cap="none" dirty="0">
                        <a:solidFill>
                          <a:srgbClr val="0070C0"/>
                        </a:solidFill>
                        <a:latin typeface="Raleway" pitchFamily="2" charset="0"/>
                      </a:endParaRPr>
                    </a:p>
                  </a:txBody>
                  <a:tcPr marL="85725" marR="85725" marT="85725" marB="85725" anchor="ctr">
                    <a:lnL w="19050" cap="flat" cmpd="sng">
                      <a:noFill/>
                      <a:prstDash val="solid"/>
                      <a:round/>
                      <a:headEnd type="none" w="sm" len="sm"/>
                      <a:tailEnd type="none" w="sm" len="sm"/>
                    </a:lnL>
                    <a:lnR w="19050" cap="flat" cmpd="sng" algn="ctr">
                      <a:solidFill>
                        <a:srgbClr val="000000"/>
                      </a:solidFill>
                      <a:prstDash val="solid"/>
                      <a:round/>
                      <a:headEnd type="none" w="sm" len="sm"/>
                      <a:tailEnd type="none" w="sm" len="sm"/>
                    </a:lnR>
                    <a:lnT w="38100" cap="flat" cmpd="sng" algn="ctr">
                      <a:solidFill>
                        <a:schemeClr val="accent6">
                          <a:lumMod val="50000"/>
                        </a:schemeClr>
                      </a:solidFill>
                      <a:prstDash val="solid"/>
                      <a:round/>
                      <a:headEnd type="none" w="med" len="med"/>
                      <a:tailEnd type="none" w="med" len="med"/>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4" action="ppaction://hlinksldjump">
                            <a:extLst>
                              <a:ext uri="{A12FA001-AC4F-418D-AE19-62706E023703}">
                                <ahyp:hlinkClr xmlns:ahyp="http://schemas.microsoft.com/office/drawing/2018/hyperlinkcolor" val="tx"/>
                              </a:ext>
                            </a:extLst>
                          </a:hlinkClick>
                        </a:rPr>
                        <a:t>Oldham Short Breaks Play And Leisure Provision</a:t>
                      </a:r>
                      <a:endParaRPr lang="en-US"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02093932"/>
                  </a:ext>
                </a:extLst>
              </a:tr>
              <a:tr h="436414">
                <a:tc gridSpan="4">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5" action="ppaction://hlinksldjump">
                            <a:extLst>
                              <a:ext uri="{A12FA001-AC4F-418D-AE19-62706E023703}">
                                <ahyp:hlinkClr xmlns:ahyp="http://schemas.microsoft.com/office/drawing/2018/hyperlinkcolor" val="tx"/>
                              </a:ext>
                            </a:extLst>
                          </a:hlinkClick>
                        </a:rPr>
                        <a:t>Take 5 (TOG MIND)</a:t>
                      </a:r>
                      <a:endParaRPr lang="en-US"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85725" marR="85725" marT="85725" marB="857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91182177"/>
                  </a:ext>
                </a:extLst>
              </a:tr>
              <a:tr h="0">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6" action="ppaction://hlinksldjump">
                            <a:extLst>
                              <a:ext uri="{A12FA001-AC4F-418D-AE19-62706E023703}">
                                <ahyp:hlinkClr xmlns:ahyp="http://schemas.microsoft.com/office/drawing/2018/hyperlinkcolor" val="tx"/>
                              </a:ext>
                            </a:extLst>
                          </a:hlinkClick>
                        </a:rPr>
                        <a:t>Mental Health In Education (primary to 18yrs)</a:t>
                      </a:r>
                      <a:endParaRPr lang="en-US"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3">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85725" marR="85725" marT="85725" marB="85725"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40353472"/>
                  </a:ext>
                </a:extLst>
              </a:tr>
              <a:tr h="222474">
                <a:tc gridSpan="3">
                  <a:txBody>
                    <a:bodyPr/>
                    <a:lstStyle/>
                    <a:p>
                      <a:pPr marL="0" marR="0" lvl="0" indent="0" algn="ctr" defTabSz="914400" rtl="0" eaLnBrk="1" fontAlgn="auto" latinLnBrk="0" hangingPunct="1">
                        <a:lnSpc>
                          <a:spcPct val="140025"/>
                        </a:lnSpc>
                        <a:spcBef>
                          <a:spcPts val="0"/>
                        </a:spcBef>
                        <a:spcAft>
                          <a:spcPts val="0"/>
                        </a:spcAft>
                        <a:buClr>
                          <a:srgbClr val="000000"/>
                        </a:buClr>
                        <a:buSzTx/>
                        <a:buFont typeface="Arial"/>
                        <a:buNone/>
                        <a:tabLst/>
                        <a:defRPr/>
                      </a:pPr>
                      <a:r>
                        <a:rPr lang="en-US" sz="1800" u="none" strike="noStrike" cap="none" dirty="0">
                          <a:solidFill>
                            <a:srgbClr val="0070C0"/>
                          </a:solidFill>
                          <a:latin typeface="Raleway" pitchFamily="2" charset="0"/>
                          <a:hlinkClick r:id="rId7" action="ppaction://hlinksldjump">
                            <a:extLst>
                              <a:ext uri="{A12FA001-AC4F-418D-AE19-62706E023703}">
                                <ahyp:hlinkClr xmlns:ahyp="http://schemas.microsoft.com/office/drawing/2018/hyperlinkcolor" val="tx"/>
                              </a:ext>
                            </a:extLst>
                          </a:hlinkClick>
                        </a:rPr>
                        <a:t>Koala Northwest Sleep Service (</a:t>
                      </a:r>
                      <a:r>
                        <a:rPr lang="en-US" sz="1800" b="0" i="0" u="none" strike="noStrike" cap="none" dirty="0">
                          <a:solidFill>
                            <a:srgbClr val="0070C0"/>
                          </a:solidFill>
                          <a:latin typeface="Raleway" pitchFamily="2" charset="0"/>
                          <a:ea typeface="Avenir"/>
                          <a:cs typeface="Avenir"/>
                          <a:sym typeface="Avenir"/>
                          <a:hlinkClick r:id="rId7" action="ppaction://hlinksldjump">
                            <a:extLst>
                              <a:ext uri="{A12FA001-AC4F-418D-AE19-62706E023703}">
                                <ahyp:hlinkClr xmlns:ahyp="http://schemas.microsoft.com/office/drawing/2018/hyperlinkcolor" val="tx"/>
                              </a:ext>
                            </a:extLst>
                          </a:hlinkClick>
                        </a:rPr>
                        <a:t>parents of a child between 2 and 11 years)</a:t>
                      </a:r>
                      <a:endParaRPr lang="en-US" sz="1800" b="0" i="0" u="none" strike="noStrike" cap="none" dirty="0">
                        <a:solidFill>
                          <a:srgbClr val="0070C0"/>
                        </a:solidFill>
                        <a:latin typeface="Raleway" pitchFamily="2" charset="0"/>
                        <a:ea typeface="Avenir"/>
                        <a:cs typeface="Avenir"/>
                        <a:sym typeface="Avenir"/>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70124106"/>
                  </a:ext>
                </a:extLst>
              </a:tr>
              <a:tr h="0">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8" action="ppaction://hlinksldjump">
                            <a:extLst>
                              <a:ext uri="{A12FA001-AC4F-418D-AE19-62706E023703}">
                                <ahyp:hlinkClr xmlns:ahyp="http://schemas.microsoft.com/office/drawing/2018/hyperlinkcolor" val="tx"/>
                              </a:ext>
                            </a:extLst>
                          </a:hlinkClick>
                        </a:rPr>
                        <a:t>Oldham offer (All Age)</a:t>
                      </a:r>
                      <a:endParaRPr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100" u="none" strike="noStrike" cap="none" dirty="0"/>
                    </a:p>
                  </a:txBody>
                  <a:tcPr marL="85725" marR="85725" marT="85725" marB="85725" anchor="ctr">
                    <a:lnL w="38100" cap="flat" cmpd="sng" algn="ctr">
                      <a:solidFill>
                        <a:schemeClr val="accent1">
                          <a:lumMod val="50000"/>
                        </a:schemeClr>
                      </a:solidFill>
                      <a:prstDash val="solid"/>
                      <a:round/>
                      <a:headEnd type="none" w="med" len="med"/>
                      <a:tailEnd type="none" w="med" len="med"/>
                    </a:lnL>
                    <a:lnR w="19050" cap="flat" cmpd="sng">
                      <a:no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tcPr>
                </a:tc>
                <a:tc vMerge="1">
                  <a:txBody>
                    <a:bodyPr/>
                    <a:lstStyle/>
                    <a:p>
                      <a:pPr marL="0" marR="0" lvl="0" indent="0" algn="ctr" rtl="0">
                        <a:lnSpc>
                          <a:spcPct val="140025"/>
                        </a:lnSpc>
                        <a:spcBef>
                          <a:spcPts val="0"/>
                        </a:spcBef>
                        <a:spcAft>
                          <a:spcPts val="0"/>
                        </a:spcAft>
                        <a:buNone/>
                      </a:pPr>
                      <a:endParaRPr sz="1100" u="none" strike="noStrike" cap="none" dirty="0"/>
                    </a:p>
                  </a:txBody>
                  <a:tcPr marL="85725" marR="85725" marT="85725" marB="85725" anchor="ctr">
                    <a:lnL w="19050" cap="flat" cmpd="sng">
                      <a:no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26289">
                <a:tc>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hlinkClick r:id="rId9" action="ppaction://hlinksldjump">
                            <a:extLst>
                              <a:ext uri="{A12FA001-AC4F-418D-AE19-62706E023703}">
                                <ahyp:hlinkClr xmlns:ahyp="http://schemas.microsoft.com/office/drawing/2018/hyperlinkcolor" val="tx"/>
                              </a:ext>
                            </a:extLst>
                          </a:hlinkClick>
                        </a:rPr>
                        <a:t>myHappymind</a:t>
                      </a:r>
                      <a:r>
                        <a:rPr lang="en-US" sz="1800" u="none" strike="noStrike" cap="none" dirty="0">
                          <a:solidFill>
                            <a:srgbClr val="0070C0"/>
                          </a:solidFill>
                          <a:latin typeface="Raleway" pitchFamily="2" charset="0"/>
                          <a:hlinkClick r:id="rId9" action="ppaction://hlinksldjump">
                            <a:extLst>
                              <a:ext uri="{A12FA001-AC4F-418D-AE19-62706E023703}">
                                <ahyp:hlinkClr xmlns:ahyp="http://schemas.microsoft.com/office/drawing/2018/hyperlinkcolor" val="tx"/>
                              </a:ext>
                            </a:extLst>
                          </a:hlinkClick>
                        </a:rPr>
                        <a:t> (3 to 11 years) </a:t>
                      </a:r>
                      <a:endParaRPr lang="en-US"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10" action="ppaction://hlinksldjump">
                            <a:extLst>
                              <a:ext uri="{A12FA001-AC4F-418D-AE19-62706E023703}">
                                <ahyp:hlinkClr xmlns:ahyp="http://schemas.microsoft.com/office/drawing/2018/hyperlinkcolor" val="tx"/>
                              </a:ext>
                            </a:extLst>
                          </a:hlinkClick>
                        </a:rPr>
                        <a:t>Emotional Wellbeing Specialist Nurses</a:t>
                      </a:r>
                      <a:endParaRPr lang="en-US" sz="1800" u="none" strike="noStrike" cap="none" dirty="0">
                        <a:solidFill>
                          <a:srgbClr val="0070C0"/>
                        </a:solidFill>
                        <a:latin typeface="Raleway" pitchFamily="2" charset="0"/>
                      </a:endParaRPr>
                    </a:p>
                  </a:txBody>
                  <a:tcPr marL="85725" marR="85725" marT="85725" marB="857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hlinkClick r:id="rId11" action="ppaction://hlinksldjump">
                            <a:extLst>
                              <a:ext uri="{A12FA001-AC4F-418D-AE19-62706E023703}">
                                <ahyp:hlinkClr xmlns:ahyp="http://schemas.microsoft.com/office/drawing/2018/hyperlinkcolor" val="tx"/>
                              </a:ext>
                            </a:extLst>
                          </a:hlinkClick>
                        </a:rPr>
                        <a:t>School Nursing Service Oldham Community</a:t>
                      </a:r>
                      <a:endParaRPr lang="en-US" sz="1800" u="none" strike="noStrike" cap="none" dirty="0">
                        <a:solidFill>
                          <a:srgbClr val="0070C0"/>
                        </a:solidFill>
                        <a:latin typeface="Raleway" pitchFamily="2" charset="0"/>
                      </a:endParaRPr>
                    </a:p>
                  </a:txBody>
                  <a:tcPr marL="85725" marR="85725" marT="85725" marB="857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420319887"/>
                  </a:ext>
                </a:extLst>
              </a:tr>
              <a:tr h="234559">
                <a:tc>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2" action="ppaction://hlinksldjump">
                            <a:extLst>
                              <a:ext uri="{A12FA001-AC4F-418D-AE19-62706E023703}">
                                <ahyp:hlinkClr xmlns:ahyp="http://schemas.microsoft.com/office/drawing/2018/hyperlinkcolor" val="tx"/>
                              </a:ext>
                            </a:extLst>
                          </a:hlinkClick>
                        </a:rPr>
                        <a:t>Young Minds (People of all ages and backgrounds)</a:t>
                      </a:r>
                      <a:endParaRPr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3">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3" action="ppaction://hlinksldjump">
                            <a:extLst>
                              <a:ext uri="{A12FA001-AC4F-418D-AE19-62706E023703}">
                                <ahyp:hlinkClr xmlns:ahyp="http://schemas.microsoft.com/office/drawing/2018/hyperlinkcolor" val="tx"/>
                              </a:ext>
                            </a:extLst>
                          </a:hlinkClick>
                        </a:rPr>
                        <a:t>Positive Steps: parental guidance (Parents-to-be and parents of children aged 0-19 years)</a:t>
                      </a:r>
                      <a:endParaRPr sz="1800" u="none" strike="noStrike" cap="none" dirty="0">
                        <a:solidFill>
                          <a:srgbClr val="0070C0"/>
                        </a:solidFill>
                        <a:latin typeface="Raleway" pitchFamily="2" charset="0"/>
                      </a:endParaRPr>
                    </a:p>
                  </a:txBody>
                  <a:tcPr marL="85725" marR="85725" marT="85725" marB="85725" anchor="ctr">
                    <a:lnL w="38100" cap="flat" cmpd="sng" algn="ctr">
                      <a:solidFill>
                        <a:schemeClr val="accent3">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tc rowSpan="4">
                  <a:txBody>
                    <a:bodyPr/>
                    <a:lstStyle/>
                    <a:p>
                      <a:pPr marL="0" marR="0" lvl="0" indent="0" algn="ctr" rtl="0">
                        <a:lnSpc>
                          <a:spcPct val="140025"/>
                        </a:lnSpc>
                        <a:spcBef>
                          <a:spcPts val="0"/>
                        </a:spcBef>
                        <a:spcAft>
                          <a:spcPts val="0"/>
                        </a:spcAft>
                        <a:buNone/>
                      </a:pPr>
                      <a:endParaRPr sz="1800" u="none" strike="noStrike" cap="none" dirty="0">
                        <a:solidFill>
                          <a:srgbClr val="0070C0"/>
                        </a:solidFill>
                        <a:latin typeface="Raleway" pitchFamily="2" charset="0"/>
                      </a:endParaRPr>
                    </a:p>
                  </a:txBody>
                  <a:tcPr marL="85725" marR="85725" marT="85725" marB="85725" anchor="ctr">
                    <a:lnL w="38100" cap="flat" cmpd="sng" algn="ctr">
                      <a:solidFill>
                        <a:schemeClr val="accent1">
                          <a:lumMod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pPr marL="0" marR="0" lvl="0" indent="0" algn="ctr" rtl="0">
                        <a:lnSpc>
                          <a:spcPct val="140025"/>
                        </a:lnSpc>
                        <a:spcBef>
                          <a:spcPts val="0"/>
                        </a:spcBef>
                        <a:spcAft>
                          <a:spcPts val="0"/>
                        </a:spcAft>
                        <a:buNone/>
                      </a:pPr>
                      <a:endParaRPr sz="1100" u="none" strike="noStrike" cap="none" dirty="0"/>
                    </a:p>
                  </a:txBody>
                  <a:tcPr marL="85725" marR="85725" marT="85725" marB="85725" anchor="ctr">
                    <a:lnL w="38100" cap="flat" cmpd="sng" algn="ctr">
                      <a:solidFill>
                        <a:schemeClr val="accent4">
                          <a:lumMod val="50000"/>
                        </a:schemeClr>
                      </a:solidFill>
                      <a:prstDash val="solid"/>
                      <a:round/>
                      <a:headEnd type="none" w="med" len="med"/>
                      <a:tailEnd type="none" w="med" len="med"/>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8735">
                <a:tc gridSpan="3">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4" action="ppaction://hlinksldjump">
                            <a:extLst>
                              <a:ext uri="{A12FA001-AC4F-418D-AE19-62706E023703}">
                                <ahyp:hlinkClr xmlns:ahyp="http://schemas.microsoft.com/office/drawing/2018/hyperlinkcolor" val="tx"/>
                              </a:ext>
                            </a:extLst>
                          </a:hlinkClick>
                        </a:rPr>
                        <a:t>Tameside Oldham and Glossop Mind TOGMIND (0 to  25 years old)</a:t>
                      </a:r>
                      <a:endParaRPr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4">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800" u="none" strike="noStrike" cap="none" dirty="0">
                        <a:latin typeface="Raleway" pitchFamily="2" charset="0"/>
                      </a:endParaRPr>
                    </a:p>
                  </a:txBody>
                  <a:tcPr marL="85725" marR="85725" marT="85725" marB="85725" anchor="ctr">
                    <a:lnL w="38100" cap="flat" cmpd="sng" algn="ctr">
                      <a:solidFill>
                        <a:schemeClr val="accent4">
                          <a:lumMod val="50000"/>
                        </a:schemeClr>
                      </a:solidFill>
                      <a:prstDash val="solid"/>
                      <a:round/>
                      <a:headEnd type="none" w="med" len="med"/>
                      <a:tailEnd type="none" w="med" len="med"/>
                    </a:lnL>
                    <a:lnR w="19050" cap="flat" cmpd="sng" algn="ctr">
                      <a:noFill/>
                      <a:prstDash val="solid"/>
                      <a:round/>
                      <a:headEnd type="none" w="sm" len="sm"/>
                      <a:tailEnd type="none" w="sm" len="sm"/>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vMerge="1">
                  <a:txBody>
                    <a:bodyPr/>
                    <a:lstStyle/>
                    <a:p>
                      <a:pPr marL="0" marR="0" lvl="0" indent="0" algn="ctr" rtl="0">
                        <a:lnSpc>
                          <a:spcPct val="140025"/>
                        </a:lnSpc>
                        <a:spcBef>
                          <a:spcPts val="0"/>
                        </a:spcBef>
                        <a:spcAft>
                          <a:spcPts val="0"/>
                        </a:spcAft>
                        <a:buNone/>
                      </a:pPr>
                      <a:endParaRPr sz="1100" u="none" strike="noStrike" cap="none" dirty="0"/>
                    </a:p>
                  </a:txBody>
                  <a:tcPr marL="85725" marR="85725" marT="85725" marB="85725" anchor="ctr">
                    <a:lnL w="19050" cap="flat" cmpd="sng">
                      <a:no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0">
                <a:tc gridSpan="3">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5" action="ppaction://hlinksldjump">
                            <a:extLst>
                              <a:ext uri="{A12FA001-AC4F-418D-AE19-62706E023703}">
                                <ahyp:hlinkClr xmlns:ahyp="http://schemas.microsoft.com/office/drawing/2018/hyperlinkcolor" val="tx"/>
                              </a:ext>
                            </a:extLst>
                          </a:hlinkClick>
                        </a:rPr>
                        <a:t>Kooth</a:t>
                      </a:r>
                      <a:r>
                        <a:rPr lang="en-US" sz="1800" u="none" strike="noStrike" cap="none" dirty="0">
                          <a:solidFill>
                            <a:srgbClr val="0070C0"/>
                          </a:solidFill>
                          <a:latin typeface="Raleway" pitchFamily="2" charset="0"/>
                          <a:ea typeface="Raleway"/>
                          <a:cs typeface="Raleway"/>
                          <a:sym typeface="Raleway"/>
                          <a:hlinkClick r:id="rId15" action="ppaction://hlinksldjump">
                            <a:extLst>
                              <a:ext uri="{A12FA001-AC4F-418D-AE19-62706E023703}">
                                <ahyp:hlinkClr xmlns:ahyp="http://schemas.microsoft.com/office/drawing/2018/hyperlinkcolor" val="tx"/>
                              </a:ext>
                            </a:extLst>
                          </a:hlinkClick>
                        </a:rPr>
                        <a:t> (10 to 25 years) </a:t>
                      </a:r>
                      <a:endParaRPr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3">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100" u="none" strike="noStrike" cap="none" dirty="0"/>
                    </a:p>
                  </a:txBody>
                  <a:tcPr marL="85725" marR="85725" marT="85725" marB="85725" anchor="ctr">
                    <a:lnL w="38100" cap="flat" cmpd="sng" algn="ctr">
                      <a:solidFill>
                        <a:schemeClr val="accent1">
                          <a:lumMod val="50000"/>
                        </a:schemeClr>
                      </a:solidFill>
                      <a:prstDash val="solid"/>
                      <a:round/>
                      <a:headEnd type="none" w="med" len="med"/>
                      <a:tailEnd type="none" w="med" len="med"/>
                    </a:lnL>
                    <a:lnR w="19050" cap="flat" cmpd="sng" algn="ctr">
                      <a:no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tcPr>
                </a:tc>
                <a:tc vMerge="1">
                  <a:txBody>
                    <a:bodyPr/>
                    <a:lstStyle/>
                    <a:p>
                      <a:pPr marL="0" marR="0" lvl="0" indent="0" algn="ctr" rtl="0">
                        <a:lnSpc>
                          <a:spcPct val="140025"/>
                        </a:lnSpc>
                        <a:spcBef>
                          <a:spcPts val="0"/>
                        </a:spcBef>
                        <a:spcAft>
                          <a:spcPts val="0"/>
                        </a:spcAft>
                        <a:buNone/>
                      </a:pPr>
                      <a:endParaRPr sz="1100" u="none" strike="noStrike" cap="none" dirty="0"/>
                    </a:p>
                  </a:txBody>
                  <a:tcPr marL="85725" marR="85725" marT="85725" marB="85725" anchor="ctr">
                    <a:lnL w="19050" cap="flat" cmpd="sng">
                      <a:no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gridSpan="3">
                  <a:txBody>
                    <a:bodyPr/>
                    <a:lstStyle/>
                    <a:p>
                      <a:pPr marL="0" marR="0" lvl="0" indent="0" algn="ctr" rtl="0">
                        <a:lnSpc>
                          <a:spcPct val="140025"/>
                        </a:lnSpc>
                        <a:spcBef>
                          <a:spcPts val="0"/>
                        </a:spcBef>
                        <a:spcAft>
                          <a:spcPts val="0"/>
                        </a:spcAft>
                        <a:buNone/>
                      </a:pPr>
                      <a:r>
                        <a:rPr lang="en-US" sz="1800" u="none" strike="noStrike" cap="none" dirty="0" err="1">
                          <a:solidFill>
                            <a:srgbClr val="0070C0"/>
                          </a:solidFill>
                          <a:latin typeface="Raleway" pitchFamily="2" charset="0"/>
                          <a:ea typeface="Raleway"/>
                          <a:cs typeface="Raleway"/>
                          <a:sym typeface="Raleway"/>
                          <a:hlinkClick r:id="rId16" action="ppaction://hlinksldjump">
                            <a:extLst>
                              <a:ext uri="{A12FA001-AC4F-418D-AE19-62706E023703}">
                                <ahyp:hlinkClr xmlns:ahyp="http://schemas.microsoft.com/office/drawing/2018/hyperlinkcolor" val="tx"/>
                              </a:ext>
                            </a:extLst>
                          </a:hlinkClick>
                        </a:rPr>
                        <a:t>Mahdlo</a:t>
                      </a:r>
                      <a:r>
                        <a:rPr lang="en-US" sz="1800" u="none" strike="noStrike" cap="none" dirty="0">
                          <a:solidFill>
                            <a:srgbClr val="0070C0"/>
                          </a:solidFill>
                          <a:latin typeface="Raleway" pitchFamily="2" charset="0"/>
                          <a:ea typeface="Raleway"/>
                          <a:cs typeface="Raleway"/>
                          <a:sym typeface="Raleway"/>
                          <a:hlinkClick r:id="rId16" action="ppaction://hlinksldjump">
                            <a:extLst>
                              <a:ext uri="{A12FA001-AC4F-418D-AE19-62706E023703}">
                                <ahyp:hlinkClr xmlns:ahyp="http://schemas.microsoft.com/office/drawing/2018/hyperlinkcolor" val="tx"/>
                              </a:ext>
                            </a:extLst>
                          </a:hlinkClick>
                        </a:rPr>
                        <a:t> Youth Zone 8–19-year-olds (up to 25 for young people with a disability)</a:t>
                      </a:r>
                      <a:endParaRPr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3">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100" u="none" strike="noStrike" cap="none" dirty="0"/>
                    </a:p>
                  </a:txBody>
                  <a:tcPr marL="85725" marR="85725" marT="85725" marB="85725" anchor="ctr">
                    <a:lnL w="38100" cap="flat" cmpd="sng" algn="ctr">
                      <a:solidFill>
                        <a:schemeClr val="accent1">
                          <a:lumMod val="50000"/>
                        </a:schemeClr>
                      </a:solidFill>
                      <a:prstDash val="solid"/>
                      <a:round/>
                      <a:headEnd type="none" w="med" len="med"/>
                      <a:tailEnd type="none" w="med" len="med"/>
                    </a:lnL>
                    <a:lnR w="19050" cap="flat" cmpd="sng">
                      <a:noFill/>
                      <a:prstDash val="solid"/>
                      <a:round/>
                      <a:headEnd type="none" w="sm" len="sm"/>
                      <a:tailEnd type="none" w="sm" len="sm"/>
                    </a:lnR>
                    <a:lnT w="19050" cap="flat" cmpd="sng">
                      <a:solidFill>
                        <a:srgbClr val="000000"/>
                      </a:solidFill>
                      <a:prstDash val="solid"/>
                      <a:round/>
                      <a:headEnd type="none" w="sm" len="sm"/>
                      <a:tailEnd type="none" w="sm" len="sm"/>
                    </a:lnT>
                    <a:lnB w="38100" cap="flat" cmpd="sng" algn="ctr">
                      <a:solidFill>
                        <a:schemeClr val="accent4">
                          <a:lumMod val="50000"/>
                        </a:schemeClr>
                      </a:solidFill>
                      <a:prstDash val="solid"/>
                      <a:round/>
                      <a:headEnd type="none" w="med" len="med"/>
                      <a:tailEnd type="none" w="med" len="med"/>
                    </a:lnB>
                  </a:tcPr>
                </a:tc>
                <a:tc vMerge="1">
                  <a:txBody>
                    <a:bodyPr/>
                    <a:lstStyle/>
                    <a:p>
                      <a:pPr marL="0" marR="0" lvl="0" indent="0" algn="ctr" rtl="0">
                        <a:lnSpc>
                          <a:spcPct val="140025"/>
                        </a:lnSpc>
                        <a:spcBef>
                          <a:spcPts val="0"/>
                        </a:spcBef>
                        <a:spcAft>
                          <a:spcPts val="0"/>
                        </a:spcAft>
                        <a:buNone/>
                      </a:pPr>
                      <a:endParaRPr sz="1100" u="none" strike="noStrike" cap="none" dirty="0"/>
                    </a:p>
                  </a:txBody>
                  <a:tcPr marL="85725" marR="85725" marT="85725" marB="85725" anchor="ctr">
                    <a:lnL w="19050" cap="flat" cmpd="sng">
                      <a:no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614175">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7" action="ppaction://hlinksldjump">
                            <a:extLst>
                              <a:ext uri="{A12FA001-AC4F-418D-AE19-62706E023703}">
                                <ahyp:hlinkClr xmlns:ahyp="http://schemas.microsoft.com/office/drawing/2018/hyperlinkcolor" val="tx"/>
                              </a:ext>
                            </a:extLst>
                          </a:hlinkClick>
                        </a:rPr>
                        <a:t>The Mix (Under 25 years old)</a:t>
                      </a:r>
                      <a:endParaRPr sz="1800" u="none" strike="noStrike" cap="none" dirty="0">
                        <a:solidFill>
                          <a:srgbClr val="0070C0"/>
                        </a:solidFill>
                        <a:latin typeface="Raleway" pitchFamily="2" charset="0"/>
                      </a:endParaRPr>
                    </a:p>
                  </a:txBody>
                  <a:tcPr marL="85725" marR="85725" marT="85725" marB="85725" anchor="ctr">
                    <a:lnL w="19050" cap="flat" cmpd="sng">
                      <a:solidFill>
                        <a:srgbClr val="000000"/>
                      </a:solidFill>
                      <a:prstDash val="solid"/>
                      <a:round/>
                      <a:headEnd type="none" w="sm" len="sm"/>
                      <a:tailEnd type="none" w="sm" len="sm"/>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s-CO"/>
                    </a:p>
                  </a:txBody>
                  <a:tcPr/>
                </a:tc>
                <a:tc gridSpan="2">
                  <a:txBody>
                    <a:bodyPr/>
                    <a:lstStyle/>
                    <a:p>
                      <a:pPr marL="0" marR="0" lvl="0" indent="0" algn="ctr" rtl="0">
                        <a:lnSpc>
                          <a:spcPct val="140025"/>
                        </a:lnSpc>
                        <a:spcBef>
                          <a:spcPts val="0"/>
                        </a:spcBef>
                        <a:spcAft>
                          <a:spcPts val="0"/>
                        </a:spcAft>
                        <a:buNone/>
                      </a:pPr>
                      <a:r>
                        <a:rPr lang="en-US" sz="1800" u="none" strike="noStrike" cap="none" dirty="0">
                          <a:solidFill>
                            <a:srgbClr val="0070C0"/>
                          </a:solidFill>
                          <a:latin typeface="Raleway" pitchFamily="2" charset="0"/>
                          <a:ea typeface="Raleway"/>
                          <a:cs typeface="Raleway"/>
                          <a:sym typeface="Raleway"/>
                          <a:hlinkClick r:id="rId18" action="ppaction://hlinksldjump">
                            <a:extLst>
                              <a:ext uri="{A12FA001-AC4F-418D-AE19-62706E023703}">
                                <ahyp:hlinkClr xmlns:ahyp="http://schemas.microsoft.com/office/drawing/2018/hyperlinkcolor" val="tx"/>
                              </a:ext>
                            </a:extLst>
                          </a:hlinkClick>
                        </a:rPr>
                        <a:t>Connections (Aged 13-24 )</a:t>
                      </a:r>
                      <a:endParaRPr sz="1800" u="none" strike="noStrike" cap="none" dirty="0">
                        <a:solidFill>
                          <a:srgbClr val="0070C0"/>
                        </a:solidFill>
                        <a:latin typeface="Raleway" pitchFamily="2" charset="0"/>
                      </a:endParaRPr>
                    </a:p>
                  </a:txBody>
                  <a:tcPr marL="85725" marR="85725" marT="85725" marB="85725" anchor="ctr">
                    <a:lnL w="38100" cap="flat" cmpd="sng" algn="ctr">
                      <a:solidFill>
                        <a:schemeClr val="accent1">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19050" cap="flat" cmpd="sng">
                      <a:solidFill>
                        <a:srgbClr val="000000"/>
                      </a:solidFill>
                      <a:prstDash val="solid"/>
                      <a:round/>
                      <a:headEnd type="none" w="sm" len="sm"/>
                      <a:tailEnd type="none" w="sm" len="sm"/>
                    </a:lnB>
                  </a:tcPr>
                </a:tc>
                <a:tc hMerge="1">
                  <a:txBody>
                    <a:bodyPr/>
                    <a:lstStyle/>
                    <a:p>
                      <a:endParaRPr lang="es-CO"/>
                    </a:p>
                  </a:txBody>
                  <a:tcPr/>
                </a:tc>
                <a:tc vMerge="1">
                  <a:txBody>
                    <a:bodyPr/>
                    <a:lstStyle/>
                    <a:p>
                      <a:pPr marL="0" marR="0" lvl="0" indent="0" algn="ctr" rtl="0">
                        <a:lnSpc>
                          <a:spcPct val="140025"/>
                        </a:lnSpc>
                        <a:spcBef>
                          <a:spcPts val="0"/>
                        </a:spcBef>
                        <a:spcAft>
                          <a:spcPts val="0"/>
                        </a:spcAft>
                        <a:buNone/>
                      </a:pPr>
                      <a:endParaRPr sz="1100" u="none" strike="noStrike" cap="none" dirty="0"/>
                    </a:p>
                  </a:txBody>
                  <a:tcPr marL="85725" marR="85725" marT="85725" marB="85725" anchor="ctr">
                    <a:lnL w="38100" cap="flat" cmpd="sng" algn="ctr">
                      <a:solidFill>
                        <a:schemeClr val="accent4">
                          <a:lumMod val="50000"/>
                        </a:schemeClr>
                      </a:solidFill>
                      <a:prstDash val="solid"/>
                      <a:round/>
                      <a:headEnd type="none" w="med" len="med"/>
                      <a:tailEnd type="none" w="med" len="med"/>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93" name="Google Shape;193;p12"/>
          <p:cNvSpPr txBox="1"/>
          <p:nvPr/>
        </p:nvSpPr>
        <p:spPr>
          <a:xfrm>
            <a:off x="1028675" y="0"/>
            <a:ext cx="71979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GENERAL WELLBEING</a:t>
            </a:r>
            <a:endParaRPr sz="4400" dirty="0">
              <a:solidFill>
                <a:srgbClr val="2289B8"/>
              </a:solidFill>
            </a:endParaRPr>
          </a:p>
        </p:txBody>
      </p:sp>
      <p:grpSp>
        <p:nvGrpSpPr>
          <p:cNvPr id="194" name="Google Shape;194;p12"/>
          <p:cNvGrpSpPr/>
          <p:nvPr/>
        </p:nvGrpSpPr>
        <p:grpSpPr>
          <a:xfrm>
            <a:off x="285735" y="8501301"/>
            <a:ext cx="17747967" cy="1513999"/>
            <a:chOff x="0" y="0"/>
            <a:chExt cx="23663956" cy="2018665"/>
          </a:xfrm>
        </p:grpSpPr>
        <p:sp>
          <p:nvSpPr>
            <p:cNvPr id="195" name="Google Shape;195;p12"/>
            <p:cNvSpPr/>
            <p:nvPr/>
          </p:nvSpPr>
          <p:spPr>
            <a:xfrm>
              <a:off x="21598885" y="1009332"/>
              <a:ext cx="2065071" cy="902614"/>
            </a:xfrm>
            <a:custGeom>
              <a:avLst/>
              <a:gdLst/>
              <a:ahLst/>
              <a:cxnLst/>
              <a:rect l="l" t="t" r="r" b="b"/>
              <a:pathLst>
                <a:path w="2065071" h="902614" extrusionOk="0">
                  <a:moveTo>
                    <a:pt x="0" y="0"/>
                  </a:moveTo>
                  <a:lnTo>
                    <a:pt x="2065071" y="0"/>
                  </a:lnTo>
                  <a:lnTo>
                    <a:pt x="2065071" y="902614"/>
                  </a:lnTo>
                  <a:lnTo>
                    <a:pt x="0" y="902614"/>
                  </a:lnTo>
                  <a:lnTo>
                    <a:pt x="0" y="0"/>
                  </a:lnTo>
                  <a:close/>
                </a:path>
              </a:pathLst>
            </a:custGeom>
            <a:blipFill rotWithShape="1">
              <a:blip r:embed="rId19">
                <a:alphaModFix/>
              </a:blip>
              <a:stretch>
                <a:fillRect/>
              </a:stretch>
            </a:blipFill>
            <a:ln>
              <a:noFill/>
            </a:ln>
          </p:spPr>
          <p:txBody>
            <a:bodyPr/>
            <a:lstStyle/>
            <a:p>
              <a:endParaRPr lang="en-US"/>
            </a:p>
          </p:txBody>
        </p:sp>
        <p:sp>
          <p:nvSpPr>
            <p:cNvPr id="196" name="Google Shape;196;p12"/>
            <p:cNvSpPr/>
            <p:nvPr/>
          </p:nvSpPr>
          <p:spPr>
            <a:xfrm>
              <a:off x="10919782" y="1250479"/>
              <a:ext cx="2429181" cy="661467"/>
            </a:xfrm>
            <a:custGeom>
              <a:avLst/>
              <a:gdLst/>
              <a:ahLst/>
              <a:cxnLst/>
              <a:rect l="l" t="t" r="r" b="b"/>
              <a:pathLst>
                <a:path w="2429181" h="661467" extrusionOk="0">
                  <a:moveTo>
                    <a:pt x="0" y="0"/>
                  </a:moveTo>
                  <a:lnTo>
                    <a:pt x="2429181" y="0"/>
                  </a:lnTo>
                  <a:lnTo>
                    <a:pt x="2429181" y="661467"/>
                  </a:lnTo>
                  <a:lnTo>
                    <a:pt x="0" y="661467"/>
                  </a:lnTo>
                  <a:lnTo>
                    <a:pt x="0" y="0"/>
                  </a:lnTo>
                  <a:close/>
                </a:path>
              </a:pathLst>
            </a:custGeom>
            <a:blipFill rotWithShape="1">
              <a:blip r:embed="rId20">
                <a:alphaModFix/>
              </a:blip>
              <a:stretch>
                <a:fillRect/>
              </a:stretch>
            </a:blipFill>
            <a:ln>
              <a:noFill/>
            </a:ln>
          </p:spPr>
          <p:txBody>
            <a:bodyPr/>
            <a:lstStyle/>
            <a:p>
              <a:endParaRPr lang="en-US"/>
            </a:p>
          </p:txBody>
        </p:sp>
        <p:sp>
          <p:nvSpPr>
            <p:cNvPr id="197" name="Google Shape;197;p12"/>
            <p:cNvSpPr/>
            <p:nvPr/>
          </p:nvSpPr>
          <p:spPr>
            <a:xfrm>
              <a:off x="0" y="0"/>
              <a:ext cx="1981240" cy="2018665"/>
            </a:xfrm>
            <a:custGeom>
              <a:avLst/>
              <a:gdLst/>
              <a:ahLst/>
              <a:cxnLst/>
              <a:rect l="l" t="t" r="r" b="b"/>
              <a:pathLst>
                <a:path w="1981240" h="2018665" extrusionOk="0">
                  <a:moveTo>
                    <a:pt x="0" y="0"/>
                  </a:moveTo>
                  <a:lnTo>
                    <a:pt x="1981240" y="0"/>
                  </a:lnTo>
                  <a:lnTo>
                    <a:pt x="1981240" y="2018665"/>
                  </a:lnTo>
                  <a:lnTo>
                    <a:pt x="0" y="2018665"/>
                  </a:lnTo>
                  <a:lnTo>
                    <a:pt x="0" y="0"/>
                  </a:lnTo>
                  <a:close/>
                </a:path>
              </a:pathLst>
            </a:custGeom>
            <a:blipFill rotWithShape="1">
              <a:blip r:embed="rId21">
                <a:alphaModFix/>
              </a:blip>
              <a:stretch>
                <a:fillRect l="-4230"/>
              </a:stretch>
            </a:blipFill>
            <a:ln>
              <a:noFill/>
            </a:ln>
          </p:spPr>
          <p:txBody>
            <a:bodyPr/>
            <a:lstStyle/>
            <a:p>
              <a:endParaRPr lang="en-US"/>
            </a:p>
          </p:txBody>
        </p:sp>
      </p:grpSp>
      <p:sp>
        <p:nvSpPr>
          <p:cNvPr id="3" name="Botón de acción: ir a inicio 2">
            <a:hlinkClick r:id="rId22" action="ppaction://hlinksldjump" highlightClick="1"/>
            <a:extLst>
              <a:ext uri="{FF2B5EF4-FFF2-40B4-BE49-F238E27FC236}">
                <a16:creationId xmlns:a16="http://schemas.microsoft.com/office/drawing/2014/main" id="{0C47AC0A-8793-D261-C3DA-9C655789A7E8}"/>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80"/>
          <p:cNvSpPr txBox="1"/>
          <p:nvPr/>
        </p:nvSpPr>
        <p:spPr>
          <a:xfrm>
            <a:off x="850628" y="761905"/>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KIDSCAPE</a:t>
            </a:r>
            <a:endParaRPr sz="4400" dirty="0"/>
          </a:p>
        </p:txBody>
      </p:sp>
      <p:sp>
        <p:nvSpPr>
          <p:cNvPr id="1101" name="Google Shape;1101;p80"/>
          <p:cNvSpPr txBox="1"/>
          <p:nvPr/>
        </p:nvSpPr>
        <p:spPr>
          <a:xfrm>
            <a:off x="851256" y="1727976"/>
            <a:ext cx="7472827" cy="678647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strike="noStrike" cap="none" dirty="0">
                <a:solidFill>
                  <a:srgbClr val="000000"/>
                </a:solidFill>
                <a:latin typeface="Raleway" pitchFamily="2" charset="0"/>
                <a:ea typeface="Avenir"/>
                <a:cs typeface="Avenir"/>
                <a:sym typeface="Avenir"/>
              </a:rPr>
              <a:t>Kidscape is an award-winning bullying prevention charity. Established in 1985, we support children and their families across England and Wales to challenge bullying and to have happy, healthy relationships.</a:t>
            </a:r>
          </a:p>
          <a:p>
            <a:pPr marL="0" marR="0" lvl="0" indent="0" algn="just" rtl="0">
              <a:lnSpc>
                <a:spcPct val="150000"/>
              </a:lnSpc>
              <a:spcBef>
                <a:spcPts val="0"/>
              </a:spcBef>
              <a:spcAft>
                <a:spcPts val="0"/>
              </a:spcAft>
              <a:buNone/>
            </a:pPr>
            <a:endParaRPr lang="en-US" sz="1800" b="0" i="0"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Their</a:t>
            </a:r>
            <a:r>
              <a:rPr lang="en-US" sz="1800" b="0" i="0" strike="noStrike" cap="none" dirty="0">
                <a:solidFill>
                  <a:srgbClr val="000000"/>
                </a:solidFill>
                <a:latin typeface="Raleway" pitchFamily="2" charset="0"/>
                <a:ea typeface="Avenir"/>
                <a:cs typeface="Avenir"/>
                <a:sym typeface="Avenir"/>
              </a:rPr>
              <a:t> vision is for all children to grow up in supportive communities safe from bullying and harm.</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Age-Range</a:t>
            </a:r>
            <a:r>
              <a:rPr lang="en-US" sz="1800" b="0" i="0" strike="noStrike" cap="none" dirty="0">
                <a:solidFill>
                  <a:srgbClr val="000000"/>
                </a:solidFill>
                <a:latin typeface="Raleway" pitchFamily="2" charset="0"/>
                <a:ea typeface="Avenir"/>
                <a:cs typeface="Avenir"/>
                <a:sym typeface="Avenir"/>
              </a:rPr>
              <a:t>: For young people, parents and professionals with practical strategies to prevent bullying.</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Referral:</a:t>
            </a:r>
            <a:r>
              <a:rPr lang="en-US" sz="1800" b="0" i="0" strike="noStrike" cap="none" dirty="0">
                <a:solidFill>
                  <a:srgbClr val="000000"/>
                </a:solidFill>
                <a:latin typeface="Raleway" pitchFamily="2" charset="0"/>
                <a:ea typeface="Avenir"/>
                <a:cs typeface="Avenir"/>
                <a:sym typeface="Avenir"/>
              </a:rPr>
              <a:t> Self 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Parent Advice Line: </a:t>
            </a:r>
            <a:r>
              <a:rPr lang="en-US" sz="1800" b="0" i="0" strike="noStrike" cap="none" dirty="0">
                <a:solidFill>
                  <a:srgbClr val="000000"/>
                </a:solidFill>
                <a:latin typeface="Raleway" pitchFamily="2" charset="0"/>
                <a:ea typeface="Avenir"/>
                <a:cs typeface="Avenir"/>
                <a:sym typeface="Avenir"/>
              </a:rPr>
              <a:t>0300 102 4481</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WhatsApp: </a:t>
            </a:r>
            <a:r>
              <a:rPr lang="en-US" sz="1800" b="0" i="0" strike="noStrike" cap="none" dirty="0">
                <a:solidFill>
                  <a:srgbClr val="000000"/>
                </a:solidFill>
                <a:latin typeface="Raleway" pitchFamily="2" charset="0"/>
                <a:ea typeface="Avenir"/>
                <a:cs typeface="Avenir"/>
                <a:sym typeface="Avenir"/>
              </a:rPr>
              <a:t>07496 682785</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Email: </a:t>
            </a:r>
            <a:r>
              <a:rPr lang="en-US" sz="1800" b="0" i="0"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parentsupport@kidscape.org.uk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Email: </a:t>
            </a:r>
            <a:r>
              <a:rPr lang="en-US" sz="1800" b="0" i="0"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info@kidscape.org.uk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strike="noStrike" cap="none" dirty="0">
                <a:solidFill>
                  <a:srgbClr val="000000"/>
                </a:solidFill>
                <a:latin typeface="Raleway" pitchFamily="2" charset="0"/>
                <a:ea typeface="Avenir"/>
                <a:cs typeface="Avenir"/>
                <a:sym typeface="Avenir"/>
              </a:rPr>
              <a:t>Website: </a:t>
            </a:r>
            <a:r>
              <a:rPr lang="en-US" sz="1800" b="0" i="0"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https://www.kidscape.org.uk/</a:t>
            </a:r>
            <a:endParaRPr sz="1800" dirty="0">
              <a:solidFill>
                <a:srgbClr val="0070C0"/>
              </a:solidFill>
              <a:latin typeface="Raleway" pitchFamily="2" charset="0"/>
            </a:endParaRPr>
          </a:p>
          <a:p>
            <a:pPr marL="0" marR="0" lvl="0" indent="0" algn="l" rtl="0">
              <a:lnSpc>
                <a:spcPct val="20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1102" name="Google Shape;1102;p80"/>
          <p:cNvSpPr txBox="1"/>
          <p:nvPr/>
        </p:nvSpPr>
        <p:spPr>
          <a:xfrm>
            <a:off x="9611443" y="1674479"/>
            <a:ext cx="8302484" cy="664797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Family Lives, founded over forty years ago by volunteers, aims to offer early intervention and crisis support to prevent families from reaching a crisis point. The organization helps with issues like family breakdowns, challenging relationships and behavior, financial troubles, and emotional and mental wellbeing. Through services such as the </a:t>
            </a:r>
            <a:r>
              <a:rPr lang="en-US" sz="1800" b="0" i="0" u="none" strike="noStrike" cap="none" dirty="0" err="1">
                <a:solidFill>
                  <a:srgbClr val="000000"/>
                </a:solidFill>
                <a:latin typeface="Raleway" pitchFamily="2" charset="0"/>
                <a:ea typeface="Avenir"/>
                <a:cs typeface="Avenir"/>
                <a:sym typeface="Avenir"/>
              </a:rPr>
              <a:t>ParentChild</a:t>
            </a:r>
            <a:r>
              <a:rPr lang="en-US" sz="1800" b="0" i="0" u="none" strike="noStrike" cap="none" dirty="0">
                <a:solidFill>
                  <a:srgbClr val="000000"/>
                </a:solidFill>
                <a:latin typeface="Raleway" pitchFamily="2" charset="0"/>
                <a:ea typeface="Avenir"/>
                <a:cs typeface="Avenir"/>
                <a:sym typeface="Avenir"/>
              </a:rPr>
              <a:t> program, family befriending, and a helpline, Family Lives emphasizes the importance of timely, appropriate support.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dirty="0">
              <a:latin typeface="Raleway" pitchFamily="2" charset="0"/>
              <a:ea typeface="Avenir"/>
              <a:sym typeface="Avenir"/>
            </a:endParaRPr>
          </a:p>
          <a:p>
            <a:pPr marL="285750" indent="-285750" algn="just">
              <a:lnSpc>
                <a:spcPct val="150000"/>
              </a:lnSpc>
              <a:buFont typeface="Wingdings" panose="05000000000000000000" pitchFamily="2" charset="2"/>
              <a:buChar char="§"/>
            </a:pPr>
            <a:r>
              <a:rPr lang="en-US" sz="1800" b="1" dirty="0">
                <a:latin typeface="Raleway" pitchFamily="2" charset="0"/>
                <a:ea typeface="Avenir"/>
                <a:sym typeface="Avenir"/>
              </a:rPr>
              <a:t>Support</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Family Lives provides targeted early intervention and crisis support to families.</a:t>
            </a:r>
            <a:r>
              <a:rPr lang="en-US" sz="1800" dirty="0">
                <a:latin typeface="Raleway" pitchFamily="2" charset="0"/>
                <a:ea typeface="Avenir"/>
                <a:cs typeface="Avenir"/>
                <a:sym typeface="Avenir"/>
              </a:rPr>
              <a:t> </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dirty="0">
                <a:latin typeface="Raleway" pitchFamily="2" charset="0"/>
                <a:ea typeface="Avenir"/>
                <a:cs typeface="Avenir"/>
                <a:sym typeface="Avenir"/>
              </a:rPr>
              <a:t>F</a:t>
            </a:r>
            <a:r>
              <a:rPr lang="en-US" sz="1800" b="0" i="0" u="none" strike="noStrike" cap="none" dirty="0">
                <a:solidFill>
                  <a:srgbClr val="000000"/>
                </a:solidFill>
                <a:latin typeface="Raleway" pitchFamily="2" charset="0"/>
                <a:ea typeface="Avenir"/>
                <a:cs typeface="Avenir"/>
                <a:sym typeface="Avenir"/>
              </a:rPr>
              <a:t>or young people, parents / carers and professionals.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 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Helpline: </a:t>
            </a:r>
            <a:r>
              <a:rPr lang="en-US" sz="1800" b="0" i="0" u="none" strike="noStrike" cap="none" dirty="0">
                <a:solidFill>
                  <a:srgbClr val="000000"/>
                </a:solidFill>
                <a:latin typeface="Raleway" pitchFamily="2" charset="0"/>
                <a:ea typeface="Avenir"/>
                <a:cs typeface="Avenir"/>
                <a:sym typeface="Avenir"/>
              </a:rPr>
              <a:t>0808 800 2222</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sng" strike="noStrike" cap="none" dirty="0" err="1">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askus@familylives.org.Telephone</a:t>
            </a:r>
            <a:r>
              <a:rPr lang="en-US" sz="1800" b="0" i="0" u="none" strike="noStrike" cap="none" dirty="0" err="1">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te</a:t>
            </a:r>
            <a:endParaRPr lang="en-US" sz="1800" b="0" i="0" u="none" strike="noStrike" cap="none" dirty="0">
              <a:solidFill>
                <a:srgbClr val="0070C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a:t>
            </a:r>
            <a:r>
              <a:rPr lang="en-US" sz="1800" b="0" i="0" u="none" strike="noStrike" cap="none" dirty="0">
                <a:solidFill>
                  <a:srgbClr val="00000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7">
                  <a:extLst>
                    <a:ext uri="{A12FA001-AC4F-418D-AE19-62706E023703}">
                      <ahyp:hlinkClr xmlns:ahyp="http://schemas.microsoft.com/office/drawing/2018/hyperlinkcolor" val="tx"/>
                    </a:ext>
                  </a:extLst>
                </a:hlinkClick>
              </a:rPr>
              <a:t>www.bullying.co.uk</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1103" name="Google Shape;1103;p80"/>
          <p:cNvSpPr txBox="1"/>
          <p:nvPr/>
        </p:nvSpPr>
        <p:spPr>
          <a:xfrm>
            <a:off x="9611443" y="780024"/>
            <a:ext cx="8115300" cy="947952"/>
          </a:xfrm>
          <a:prstGeom prst="rect">
            <a:avLst/>
          </a:prstGeom>
          <a:noFill/>
          <a:ln>
            <a:noFill/>
          </a:ln>
        </p:spPr>
        <p:txBody>
          <a:bodyPr spcFirstLastPara="1" wrap="square" lIns="0" tIns="0" rIns="0" bIns="0" anchor="t" anchorCtr="0">
            <a:spAutoFit/>
          </a:bodyPr>
          <a:lstStyle/>
          <a:p>
            <a:pPr marR="0" lvl="0" algn="just" rtl="0">
              <a:lnSpc>
                <a:spcPct val="139979"/>
              </a:lnSpc>
              <a:spcBef>
                <a:spcPts val="0"/>
              </a:spcBef>
              <a:spcAft>
                <a:spcPts val="0"/>
              </a:spcAft>
            </a:pPr>
            <a:r>
              <a:rPr lang="en-US" sz="4400" b="0" i="0" u="none" strike="noStrike" cap="none" dirty="0">
                <a:solidFill>
                  <a:srgbClr val="2289B8"/>
                </a:solidFill>
                <a:latin typeface="Raleway Black"/>
                <a:ea typeface="Raleway Black"/>
                <a:cs typeface="Raleway Black"/>
                <a:sym typeface="Raleway Black"/>
              </a:rPr>
              <a:t>BULLYING UK </a:t>
            </a:r>
            <a:endParaRPr sz="4400" dirty="0"/>
          </a:p>
        </p:txBody>
      </p:sp>
      <p:sp>
        <p:nvSpPr>
          <p:cNvPr id="1104" name="Google Shape;1104;p80"/>
          <p:cNvSpPr/>
          <p:nvPr/>
        </p:nvSpPr>
        <p:spPr>
          <a:xfrm>
            <a:off x="15842912" y="9364065"/>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8">
              <a:alphaModFix/>
            </a:blip>
            <a:stretch>
              <a:fillRect l="-2384" r="-2383"/>
            </a:stretch>
          </a:blipFill>
          <a:ln>
            <a:noFill/>
          </a:ln>
        </p:spPr>
        <p:txBody>
          <a:bodyPr/>
          <a:lstStyle/>
          <a:p>
            <a:endParaRPr lang="en-US"/>
          </a:p>
        </p:txBody>
      </p:sp>
      <p:pic>
        <p:nvPicPr>
          <p:cNvPr id="1105" name="Google Shape;1105;p80"/>
          <p:cNvPicPr preferRelativeResize="0"/>
          <p:nvPr/>
        </p:nvPicPr>
        <p:blipFill>
          <a:blip r:embed="rId9">
            <a:alphaModFix/>
          </a:blip>
          <a:stretch>
            <a:fillRect/>
          </a:stretch>
        </p:blipFill>
        <p:spPr>
          <a:xfrm>
            <a:off x="605664" y="9354627"/>
            <a:ext cx="2262333" cy="837901"/>
          </a:xfrm>
          <a:prstGeom prst="rect">
            <a:avLst/>
          </a:prstGeom>
          <a:noFill/>
          <a:ln>
            <a:noFill/>
          </a:ln>
        </p:spPr>
      </p:pic>
      <p:pic>
        <p:nvPicPr>
          <p:cNvPr id="1106" name="Google Shape;1106;p80"/>
          <p:cNvPicPr preferRelativeResize="0"/>
          <p:nvPr/>
        </p:nvPicPr>
        <p:blipFill>
          <a:blip r:embed="rId10">
            <a:alphaModFix/>
          </a:blip>
          <a:stretch>
            <a:fillRect/>
          </a:stretch>
        </p:blipFill>
        <p:spPr>
          <a:xfrm>
            <a:off x="9330067" y="9543928"/>
            <a:ext cx="1569612" cy="648600"/>
          </a:xfrm>
          <a:prstGeom prst="rect">
            <a:avLst/>
          </a:prstGeom>
          <a:noFill/>
          <a:ln>
            <a:noFill/>
          </a:ln>
        </p:spPr>
      </p:pic>
      <p:grpSp>
        <p:nvGrpSpPr>
          <p:cNvPr id="1107" name="Google Shape;1107;p80"/>
          <p:cNvGrpSpPr/>
          <p:nvPr/>
        </p:nvGrpSpPr>
        <p:grpSpPr>
          <a:xfrm rot="10800000">
            <a:off x="8676558" y="-1"/>
            <a:ext cx="616925" cy="10286147"/>
            <a:chOff x="0" y="0"/>
            <a:chExt cx="822567" cy="19507200"/>
          </a:xfrm>
        </p:grpSpPr>
        <p:sp>
          <p:nvSpPr>
            <p:cNvPr id="1108" name="Google Shape;1108;p8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1">
                <a:alphaModFix/>
              </a:blip>
              <a:stretch>
                <a:fillRect/>
              </a:stretch>
            </a:blipFill>
            <a:ln>
              <a:noFill/>
            </a:ln>
          </p:spPr>
          <p:txBody>
            <a:bodyPr/>
            <a:lstStyle/>
            <a:p>
              <a:endParaRPr lang="en-US"/>
            </a:p>
          </p:txBody>
        </p:sp>
        <p:sp>
          <p:nvSpPr>
            <p:cNvPr id="1109" name="Google Shape;1109;p8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110" name="Google Shape;1110;p8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111" name="Google Shape;1111;p8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grpSp>
        <p:nvGrpSpPr>
          <p:cNvPr id="1112" name="Google Shape;1112;p80"/>
          <p:cNvGrpSpPr/>
          <p:nvPr/>
        </p:nvGrpSpPr>
        <p:grpSpPr>
          <a:xfrm>
            <a:off x="-18150" y="0"/>
            <a:ext cx="616925" cy="10286147"/>
            <a:chOff x="0" y="0"/>
            <a:chExt cx="822567" cy="19507200"/>
          </a:xfrm>
        </p:grpSpPr>
        <p:sp>
          <p:nvSpPr>
            <p:cNvPr id="1113" name="Google Shape;1113;p8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1">
                <a:alphaModFix/>
              </a:blip>
              <a:stretch>
                <a:fillRect/>
              </a:stretch>
            </a:blipFill>
            <a:ln>
              <a:noFill/>
            </a:ln>
          </p:spPr>
          <p:txBody>
            <a:bodyPr/>
            <a:lstStyle/>
            <a:p>
              <a:endParaRPr lang="en-US"/>
            </a:p>
          </p:txBody>
        </p:sp>
        <p:sp>
          <p:nvSpPr>
            <p:cNvPr id="1114" name="Google Shape;1114;p8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115" name="Google Shape;1115;p8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116" name="Google Shape;1116;p8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2" action="ppaction://hlinksldjump" highlightClick="1"/>
            <a:extLst>
              <a:ext uri="{FF2B5EF4-FFF2-40B4-BE49-F238E27FC236}">
                <a16:creationId xmlns:a16="http://schemas.microsoft.com/office/drawing/2014/main" id="{5A34B2FC-5A3A-3838-A2FA-73090D8FDDB9}"/>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81"/>
          <p:cNvSpPr txBox="1"/>
          <p:nvPr/>
        </p:nvSpPr>
        <p:spPr>
          <a:xfrm>
            <a:off x="674919" y="84437"/>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BEAT</a:t>
            </a:r>
            <a:endParaRPr sz="4400" dirty="0"/>
          </a:p>
        </p:txBody>
      </p:sp>
      <p:sp>
        <p:nvSpPr>
          <p:cNvPr id="1122" name="Google Shape;1122;p81"/>
          <p:cNvSpPr txBox="1"/>
          <p:nvPr/>
        </p:nvSpPr>
        <p:spPr>
          <a:xfrm>
            <a:off x="665497" y="827218"/>
            <a:ext cx="7993250" cy="830996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are the UK’s eating disorder charity. Founded in 1989 as the Eating Disorders Association, </a:t>
            </a:r>
            <a:r>
              <a:rPr lang="en-US" sz="1800" dirty="0">
                <a:latin typeface="Raleway" pitchFamily="2" charset="0"/>
                <a:ea typeface="Avenir"/>
                <a:cs typeface="Avenir"/>
                <a:sym typeface="Avenir"/>
              </a:rPr>
              <a:t>their</a:t>
            </a:r>
            <a:r>
              <a:rPr lang="en-US" sz="1800" b="0" i="0" u="none" strike="noStrike" cap="none" dirty="0">
                <a:solidFill>
                  <a:srgbClr val="000000"/>
                </a:solidFill>
                <a:latin typeface="Raleway" pitchFamily="2" charset="0"/>
                <a:ea typeface="Avenir"/>
                <a:cs typeface="Avenir"/>
                <a:sym typeface="Avenir"/>
              </a:rPr>
              <a:t> mission is to end the pain and suffering caused by eating disorders. The organization campaigns for increased professional awareness and improved treatment funding. Through these efforts, the Helpline annually contributes to saving lives, maintaining family unity, and helping people achieve freedom from eating disorders.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r>
              <a:rPr lang="en-US" sz="1800" b="1" dirty="0">
                <a:latin typeface="Raleway" pitchFamily="2" charset="0"/>
                <a:ea typeface="Avenir"/>
                <a:cs typeface="Avenir"/>
                <a:sym typeface="Avenir"/>
              </a:rPr>
              <a:t>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Empower and encourage individuals seeking help for eating disorders, emphasizing early treatment for a better recovery chance. They offer guidance toward recovery, not just for sufferers but also for their families and friends, providing them with the skills and advice needed for support.</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18 years and under</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 referral</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Youthline</a:t>
            </a:r>
            <a:r>
              <a:rPr lang="en-US" sz="1800" b="0" i="0" u="none" strike="noStrike" cap="none" dirty="0">
                <a:solidFill>
                  <a:srgbClr val="000000"/>
                </a:solidFill>
                <a:latin typeface="Raleway" pitchFamily="2" charset="0"/>
                <a:ea typeface="Avenir"/>
                <a:cs typeface="Avenir"/>
                <a:sym typeface="Avenir"/>
              </a:rPr>
              <a:t>: 0808 801 0711 (under 18s)</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0808 801 0677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Em</a:t>
            </a:r>
            <a:r>
              <a:rPr lang="en-US" sz="1800" b="1" i="0" u="none" strike="noStrike" cap="none" dirty="0">
                <a:solidFill>
                  <a:srgbClr val="000000"/>
                </a:solidFill>
                <a:latin typeface="Raleway" pitchFamily="2" charset="0"/>
                <a:ea typeface="Avenir"/>
                <a:cs typeface="Avenir"/>
                <a:sym typeface="Avenir"/>
              </a:rPr>
              <a:t>ail: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help@beateatingdisorders.org.uk</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W</a:t>
            </a:r>
            <a:r>
              <a:rPr lang="en-US" sz="1800" b="1" i="0" u="none" strike="noStrike" cap="none" dirty="0">
                <a:solidFill>
                  <a:srgbClr val="000000"/>
                </a:solidFill>
                <a:latin typeface="Raleway" pitchFamily="2" charset="0"/>
                <a:ea typeface="Avenir"/>
                <a:cs typeface="Avenir"/>
                <a:sym typeface="Avenir"/>
              </a:rPr>
              <a:t>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www.beateatingdisorders.org.uk</a:t>
            </a:r>
            <a:endParaRPr sz="1800" dirty="0">
              <a:solidFill>
                <a:srgbClr val="0070C0"/>
              </a:solidFill>
              <a:latin typeface="Raleway" pitchFamily="2" charset="0"/>
            </a:endParaRPr>
          </a:p>
        </p:txBody>
      </p:sp>
      <p:sp>
        <p:nvSpPr>
          <p:cNvPr id="1123" name="Google Shape;1123;p81"/>
          <p:cNvSpPr txBox="1"/>
          <p:nvPr/>
        </p:nvSpPr>
        <p:spPr>
          <a:xfrm>
            <a:off x="9494228" y="1172300"/>
            <a:ext cx="8687522" cy="789446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Anorexia and Bulimia Care (ABC) is a charity with over 25 years of experience dedicated to offering personalized support and practical advice for those struggling with eating disorders. ABC's mission includes providing relief, promoting support, educating caregivers, and researching treatments and cures, with an emphasis on publishing their findings to advance understanding in the field. Their services encompass a national helpline, family and befriending programs, nutritional guidance, professional training including medical training through the RCGP, and a wealth of resources and literature.</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They o</a:t>
            </a:r>
            <a:r>
              <a:rPr lang="en-US" sz="1800" b="0" i="0" u="none" strike="noStrike" cap="none" dirty="0">
                <a:solidFill>
                  <a:srgbClr val="000000"/>
                </a:solidFill>
                <a:latin typeface="Raleway" pitchFamily="2" charset="0"/>
                <a:ea typeface="Avenir"/>
                <a:cs typeface="Avenir"/>
                <a:sym typeface="Avenir"/>
              </a:rPr>
              <a:t>ffer personalized, continuous support and practical guidance to individuals affected by eating disorders such as Anorexia Nervosa, Bulimia Nervosa, binge eating, and related eating distress, including self-harm.</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 </a:t>
            </a:r>
            <a:r>
              <a:rPr lang="en-US" sz="1800" b="0" i="0" u="none" strike="noStrike" cap="none" dirty="0">
                <a:solidFill>
                  <a:srgbClr val="000000"/>
                </a:solidFill>
                <a:latin typeface="Raleway" pitchFamily="2" charset="0"/>
                <a:ea typeface="Avenir"/>
                <a:cs typeface="Avenir"/>
                <a:sym typeface="Avenir"/>
              </a:rPr>
              <a:t>All Age</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 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a:t>
            </a:r>
            <a:r>
              <a:rPr lang="en-US" sz="1800" b="0" i="0" u="none" strike="noStrike" cap="none" dirty="0">
                <a:solidFill>
                  <a:srgbClr val="000000"/>
                </a:solidFill>
                <a:latin typeface="Raleway" pitchFamily="2" charset="0"/>
                <a:ea typeface="Avenir"/>
                <a:cs typeface="Avenir"/>
                <a:sym typeface="Avenir"/>
              </a:rPr>
              <a:t>: 03000 11 12 13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Contact from website</a:t>
            </a:r>
            <a:r>
              <a:rPr lang="en-US" sz="1800" b="0" i="0" u="none" strike="noStrike" cap="none" dirty="0">
                <a:solidFill>
                  <a:srgbClr val="00000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https://yippy.green/service/contact</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https://yippy.green/profile/talk-ed</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1124" name="Google Shape;1124;p81"/>
          <p:cNvSpPr txBox="1"/>
          <p:nvPr/>
        </p:nvSpPr>
        <p:spPr>
          <a:xfrm>
            <a:off x="9494228" y="224348"/>
            <a:ext cx="89808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ANOREXIA &amp; BULIMIA CARE</a:t>
            </a:r>
            <a:endParaRPr sz="4400" dirty="0"/>
          </a:p>
        </p:txBody>
      </p:sp>
      <p:sp>
        <p:nvSpPr>
          <p:cNvPr id="1125" name="Google Shape;1125;p81"/>
          <p:cNvSpPr/>
          <p:nvPr/>
        </p:nvSpPr>
        <p:spPr>
          <a:xfrm>
            <a:off x="15780600" y="9344502"/>
            <a:ext cx="1482486" cy="786994"/>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pic>
        <p:nvPicPr>
          <p:cNvPr id="1126" name="Google Shape;1126;p81"/>
          <p:cNvPicPr preferRelativeResize="0"/>
          <p:nvPr/>
        </p:nvPicPr>
        <p:blipFill>
          <a:blip r:embed="rId8">
            <a:alphaModFix/>
          </a:blip>
          <a:stretch>
            <a:fillRect/>
          </a:stretch>
        </p:blipFill>
        <p:spPr>
          <a:xfrm>
            <a:off x="9423889" y="9482266"/>
            <a:ext cx="1964547" cy="757049"/>
          </a:xfrm>
          <a:prstGeom prst="rect">
            <a:avLst/>
          </a:prstGeom>
          <a:noFill/>
          <a:ln>
            <a:noFill/>
          </a:ln>
        </p:spPr>
      </p:pic>
      <p:pic>
        <p:nvPicPr>
          <p:cNvPr id="1127" name="Google Shape;1127;p81"/>
          <p:cNvPicPr preferRelativeResize="0"/>
          <p:nvPr/>
        </p:nvPicPr>
        <p:blipFill>
          <a:blip r:embed="rId9">
            <a:alphaModFix/>
          </a:blip>
          <a:stretch>
            <a:fillRect/>
          </a:stretch>
        </p:blipFill>
        <p:spPr>
          <a:xfrm>
            <a:off x="548778" y="9494083"/>
            <a:ext cx="1570967" cy="673165"/>
          </a:xfrm>
          <a:prstGeom prst="rect">
            <a:avLst/>
          </a:prstGeom>
          <a:noFill/>
          <a:ln>
            <a:noFill/>
          </a:ln>
        </p:spPr>
      </p:pic>
      <p:grpSp>
        <p:nvGrpSpPr>
          <p:cNvPr id="1128" name="Google Shape;1128;p81"/>
          <p:cNvGrpSpPr/>
          <p:nvPr/>
        </p:nvGrpSpPr>
        <p:grpSpPr>
          <a:xfrm rot="10800000">
            <a:off x="8721817" y="0"/>
            <a:ext cx="616925" cy="10286147"/>
            <a:chOff x="0" y="0"/>
            <a:chExt cx="822567" cy="19507200"/>
          </a:xfrm>
        </p:grpSpPr>
        <p:sp>
          <p:nvSpPr>
            <p:cNvPr id="1129" name="Google Shape;1129;p8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130" name="Google Shape;1130;p8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131" name="Google Shape;1131;p8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132" name="Google Shape;1132;p81"/>
            <p:cNvSpPr txBox="1"/>
            <p:nvPr/>
          </p:nvSpPr>
          <p:spPr>
            <a:xfrm rot="5400000">
              <a:off x="-3842133" y="13850499"/>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grpSp>
        <p:nvGrpSpPr>
          <p:cNvPr id="1133" name="Google Shape;1133;p81"/>
          <p:cNvGrpSpPr/>
          <p:nvPr/>
        </p:nvGrpSpPr>
        <p:grpSpPr>
          <a:xfrm>
            <a:off x="-18150" y="0"/>
            <a:ext cx="616925" cy="10286147"/>
            <a:chOff x="0" y="0"/>
            <a:chExt cx="822567" cy="19507200"/>
          </a:xfrm>
        </p:grpSpPr>
        <p:sp>
          <p:nvSpPr>
            <p:cNvPr id="1134" name="Google Shape;1134;p81"/>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135" name="Google Shape;1135;p81"/>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136" name="Google Shape;1136;p81"/>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137" name="Google Shape;1137;p81"/>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1" action="ppaction://hlinksldjump" highlightClick="1"/>
            <a:extLst>
              <a:ext uri="{FF2B5EF4-FFF2-40B4-BE49-F238E27FC236}">
                <a16:creationId xmlns:a16="http://schemas.microsoft.com/office/drawing/2014/main" id="{FE50188C-F499-D30A-D928-E8EF0E5AB5A3}"/>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82"/>
          <p:cNvSpPr txBox="1"/>
          <p:nvPr/>
        </p:nvSpPr>
        <p:spPr>
          <a:xfrm>
            <a:off x="709000" y="0"/>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pitchFamily="2" charset="0"/>
                <a:ea typeface="Raleway Black"/>
                <a:cs typeface="Raleway Black"/>
                <a:sym typeface="Raleway Black"/>
              </a:rPr>
              <a:t>ADOPTION UK</a:t>
            </a:r>
            <a:endParaRPr sz="4400" dirty="0">
              <a:latin typeface="Raleway Black" pitchFamily="2" charset="0"/>
            </a:endParaRPr>
          </a:p>
        </p:txBody>
      </p:sp>
      <p:sp>
        <p:nvSpPr>
          <p:cNvPr id="1143" name="Google Shape;1143;p82"/>
          <p:cNvSpPr txBox="1"/>
          <p:nvPr/>
        </p:nvSpPr>
        <p:spPr>
          <a:xfrm>
            <a:off x="715888" y="865221"/>
            <a:ext cx="7734301" cy="8309967"/>
          </a:xfrm>
          <a:prstGeom prst="rect">
            <a:avLst/>
          </a:prstGeom>
          <a:noFill/>
          <a:ln>
            <a:noFill/>
          </a:ln>
        </p:spPr>
        <p:txBody>
          <a:bodyPr spcFirstLastPara="1" wrap="square" lIns="0" tIns="0" rIns="0" bIns="0" anchor="t" anchorCtr="0">
            <a:spAutoFit/>
          </a:bodyPr>
          <a:lstStyle/>
          <a:p>
            <a:pPr marL="0" marR="0" lvl="0" indent="0" algn="just" rtl="0">
              <a:lnSpc>
                <a:spcPct val="20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are determined to get the right support at the right time, from childhood into adulthood, for everyone who can't grow up in their birth families.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connect people across the adoption community, support adopters and adoptees, and work with them to influence the decisions that affect their lives.</a:t>
            </a:r>
          </a:p>
          <a:p>
            <a:pPr marL="0" marR="0" lvl="0" indent="0" algn="just" rtl="0">
              <a:lnSpc>
                <a:spcPct val="20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20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indent="-285750" algn="just">
              <a:lnSpc>
                <a:spcPct val="20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i="0" u="none" strike="noStrike" cap="none" dirty="0">
                <a:solidFill>
                  <a:srgbClr val="000000"/>
                </a:solidFill>
                <a:latin typeface="Raleway" pitchFamily="2" charset="0"/>
                <a:ea typeface="Avenir"/>
                <a:cs typeface="Avenir"/>
                <a:sym typeface="Avenir"/>
              </a:rPr>
              <a:t>S</a:t>
            </a:r>
            <a:r>
              <a:rPr lang="en-US" sz="1800" b="0" i="0" u="none" strike="noStrike" cap="none" dirty="0">
                <a:solidFill>
                  <a:srgbClr val="000000"/>
                </a:solidFill>
                <a:latin typeface="Raleway" pitchFamily="2" charset="0"/>
                <a:ea typeface="Avenir"/>
                <a:cs typeface="Avenir"/>
                <a:sym typeface="Avenir"/>
              </a:rPr>
              <a:t>upport, awareness and understanding for those parenting or supporting children who cannot live with their birth parents.</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20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For everyone who can’t grow up in their birth families</a:t>
            </a:r>
            <a:endParaRPr sz="1800" dirty="0">
              <a:latin typeface="Raleway" pitchFamily="2" charset="0"/>
            </a:endParaRPr>
          </a:p>
          <a:p>
            <a:pPr marL="285750" indent="-285750" algn="just">
              <a:lnSpc>
                <a:spcPct val="20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 referral</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20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info@adoptionuk.org.uk</a:t>
            </a:r>
            <a:endParaRPr lang="en-US" sz="1800" dirty="0">
              <a:solidFill>
                <a:srgbClr val="0070C0"/>
              </a:solidFill>
              <a:latin typeface="Raleway" pitchFamily="2" charset="0"/>
              <a:ea typeface="Avenir"/>
            </a:endParaRPr>
          </a:p>
          <a:p>
            <a:pPr marL="285750" marR="0" lvl="0" indent="-285750" algn="just" rtl="0">
              <a:lnSpc>
                <a:spcPct val="20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a:t>
            </a:r>
            <a:r>
              <a:rPr lang="en-US" sz="1800" b="1" dirty="0">
                <a:latin typeface="Raleway" pitchFamily="2" charset="0"/>
                <a:ea typeface="Avenir"/>
              </a:rPr>
              <a:t> </a:t>
            </a:r>
            <a:r>
              <a:rPr lang="en-US" sz="1800" b="1" dirty="0">
                <a:latin typeface="Raleway" pitchFamily="2" charset="0"/>
                <a:ea typeface="Avenir"/>
                <a:sym typeface="Avenir"/>
              </a:rPr>
              <a:t>h</a:t>
            </a:r>
            <a:r>
              <a:rPr lang="en-US" sz="1800" b="1" i="0" u="none" strike="noStrike" cap="none" dirty="0">
                <a:solidFill>
                  <a:srgbClr val="000000"/>
                </a:solidFill>
                <a:latin typeface="Raleway" pitchFamily="2" charset="0"/>
                <a:ea typeface="Avenir"/>
                <a:cs typeface="Avenir"/>
                <a:sym typeface="Avenir"/>
              </a:rPr>
              <a:t>ead </a:t>
            </a:r>
            <a:r>
              <a:rPr lang="en-US" sz="1800" b="1" dirty="0">
                <a:latin typeface="Raleway" pitchFamily="2" charset="0"/>
                <a:ea typeface="Avenir"/>
                <a:cs typeface="Avenir"/>
                <a:sym typeface="Avenir"/>
              </a:rPr>
              <a:t>o</a:t>
            </a:r>
            <a:r>
              <a:rPr lang="en-US" sz="1800" b="1" i="0" u="none" strike="noStrike" cap="none" dirty="0">
                <a:solidFill>
                  <a:srgbClr val="000000"/>
                </a:solidFill>
                <a:latin typeface="Raleway" pitchFamily="2" charset="0"/>
                <a:ea typeface="Avenir"/>
                <a:cs typeface="Avenir"/>
                <a:sym typeface="Avenir"/>
              </a:rPr>
              <a:t>ffice: </a:t>
            </a:r>
            <a:r>
              <a:rPr lang="en-US" sz="1800" b="0" i="0" u="none" strike="noStrike" cap="none" dirty="0">
                <a:solidFill>
                  <a:srgbClr val="000000"/>
                </a:solidFill>
                <a:latin typeface="Raleway" pitchFamily="2" charset="0"/>
                <a:ea typeface="Avenir"/>
                <a:cs typeface="Avenir"/>
                <a:sym typeface="Avenir"/>
              </a:rPr>
              <a:t>0300 666 0006</a:t>
            </a:r>
            <a:endParaRPr lang="en-US" sz="1800" dirty="0">
              <a:latin typeface="Raleway" pitchFamily="2" charset="0"/>
              <a:ea typeface="Avenir"/>
            </a:endParaRPr>
          </a:p>
          <a:p>
            <a:pPr marL="285750" indent="-285750" algn="just">
              <a:lnSpc>
                <a:spcPct val="20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www.adoptionuk.org</a:t>
            </a:r>
            <a:r>
              <a:rPr lang="en-US" sz="1800"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 </a:t>
            </a:r>
            <a:endParaRPr sz="1800" dirty="0">
              <a:solidFill>
                <a:srgbClr val="0070C0"/>
              </a:solidFill>
              <a:latin typeface="Raleway" pitchFamily="2" charset="0"/>
            </a:endParaRPr>
          </a:p>
          <a:p>
            <a:pPr marL="0" marR="0" lvl="0" indent="0" algn="l" rtl="0">
              <a:lnSpc>
                <a:spcPct val="20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1144" name="Google Shape;1144;p82"/>
          <p:cNvSpPr txBox="1"/>
          <p:nvPr/>
        </p:nvSpPr>
        <p:spPr>
          <a:xfrm>
            <a:off x="9497720" y="1895904"/>
            <a:ext cx="8402223" cy="664797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believe that </a:t>
            </a:r>
            <a:r>
              <a:rPr lang="en-US" sz="1800" dirty="0">
                <a:latin typeface="Raleway" pitchFamily="2" charset="0"/>
                <a:ea typeface="Avenir"/>
                <a:cs typeface="Avenir"/>
                <a:sym typeface="Avenir"/>
              </a:rPr>
              <a:t>everyone</a:t>
            </a:r>
            <a:r>
              <a:rPr lang="en-US" sz="1800" b="0" i="0" u="none" strike="noStrike" cap="none" dirty="0">
                <a:solidFill>
                  <a:srgbClr val="000000"/>
                </a:solidFill>
                <a:latin typeface="Raleway" pitchFamily="2" charset="0"/>
                <a:ea typeface="Avenir"/>
                <a:cs typeface="Avenir"/>
                <a:sym typeface="Avenir"/>
              </a:rPr>
              <a:t> has the right to have good eating disorder help from someone who cares and understands.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believe that therapists who work with eating disorders deserve the best professional training to empower their work, plus ongoing clinical support. That is their mission for people with anorexia, bulimia, binge and compulsive eating, body image issues, intractable weight struggles and the people who serve them.</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 Getting Risk Support</a:t>
            </a:r>
            <a:endParaRPr lang="en-US" sz="1800" b="1"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Provides advice and information on compulsive eating, anorexia, bulimia and weight problems.</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 referral / professional referral via online form/assessment test</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admin@ncfed.com</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0845 838 2040</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https://eating-disorders.org.uk/</a:t>
            </a:r>
            <a:endParaRPr sz="1800" dirty="0">
              <a:solidFill>
                <a:srgbClr val="0070C0"/>
              </a:solidFill>
              <a:latin typeface="Raleway" pitchFamily="2" charset="0"/>
            </a:endParaRPr>
          </a:p>
        </p:txBody>
      </p:sp>
      <p:sp>
        <p:nvSpPr>
          <p:cNvPr id="1145" name="Google Shape;1145;p82"/>
          <p:cNvSpPr txBox="1"/>
          <p:nvPr/>
        </p:nvSpPr>
        <p:spPr>
          <a:xfrm>
            <a:off x="9497720" y="0"/>
            <a:ext cx="6868947" cy="1895904"/>
          </a:xfrm>
          <a:prstGeom prst="rect">
            <a:avLst/>
          </a:prstGeom>
          <a:noFill/>
          <a:ln>
            <a:noFill/>
          </a:ln>
        </p:spPr>
        <p:txBody>
          <a:bodyPr spcFirstLastPara="1" wrap="square" lIns="0" tIns="0" rIns="0" bIns="0" anchor="t" anchorCtr="0">
            <a:spAutoFit/>
          </a:bodyPr>
          <a:lstStyle/>
          <a:p>
            <a:pPr algn="just">
              <a:lnSpc>
                <a:spcPct val="139979"/>
              </a:lnSpc>
            </a:pPr>
            <a:r>
              <a:rPr lang="en-US" sz="4400" dirty="0">
                <a:solidFill>
                  <a:srgbClr val="2289B8"/>
                </a:solidFill>
                <a:latin typeface="Raleway Black" pitchFamily="2" charset="0"/>
                <a:ea typeface="Raleway Black"/>
                <a:cs typeface="Raleway Black"/>
                <a:sym typeface="Raleway Black"/>
              </a:rPr>
              <a:t>NATIONAL CENTRE FOR EATING DISORDERS</a:t>
            </a:r>
            <a:endParaRPr lang="en-US" sz="4400" dirty="0">
              <a:solidFill>
                <a:srgbClr val="2289B8"/>
              </a:solidFill>
              <a:latin typeface="Raleway Black" pitchFamily="2" charset="0"/>
            </a:endParaRPr>
          </a:p>
        </p:txBody>
      </p:sp>
      <p:sp>
        <p:nvSpPr>
          <p:cNvPr id="1146" name="Google Shape;1146;p82"/>
          <p:cNvSpPr/>
          <p:nvPr/>
        </p:nvSpPr>
        <p:spPr>
          <a:xfrm>
            <a:off x="15842912" y="9289990"/>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pic>
        <p:nvPicPr>
          <p:cNvPr id="1147" name="Google Shape;1147;p82"/>
          <p:cNvPicPr preferRelativeResize="0"/>
          <p:nvPr/>
        </p:nvPicPr>
        <p:blipFill>
          <a:blip r:embed="rId8">
            <a:alphaModFix/>
          </a:blip>
          <a:stretch>
            <a:fillRect/>
          </a:stretch>
        </p:blipFill>
        <p:spPr>
          <a:xfrm>
            <a:off x="598775" y="9566043"/>
            <a:ext cx="2051710" cy="694934"/>
          </a:xfrm>
          <a:prstGeom prst="rect">
            <a:avLst/>
          </a:prstGeom>
          <a:noFill/>
          <a:ln>
            <a:noFill/>
          </a:ln>
        </p:spPr>
      </p:pic>
      <p:pic>
        <p:nvPicPr>
          <p:cNvPr id="1148" name="Google Shape;1148;p82"/>
          <p:cNvPicPr preferRelativeResize="0"/>
          <p:nvPr/>
        </p:nvPicPr>
        <p:blipFill>
          <a:blip r:embed="rId9">
            <a:alphaModFix/>
          </a:blip>
          <a:stretch>
            <a:fillRect/>
          </a:stretch>
        </p:blipFill>
        <p:spPr>
          <a:xfrm>
            <a:off x="9497720" y="9411628"/>
            <a:ext cx="2552700" cy="800100"/>
          </a:xfrm>
          <a:prstGeom prst="rect">
            <a:avLst/>
          </a:prstGeom>
          <a:noFill/>
          <a:ln>
            <a:noFill/>
          </a:ln>
        </p:spPr>
      </p:pic>
      <p:grpSp>
        <p:nvGrpSpPr>
          <p:cNvPr id="1149" name="Google Shape;1149;p82"/>
          <p:cNvGrpSpPr/>
          <p:nvPr/>
        </p:nvGrpSpPr>
        <p:grpSpPr>
          <a:xfrm rot="10800000">
            <a:off x="8761566" y="-25170"/>
            <a:ext cx="616925" cy="10286147"/>
            <a:chOff x="0" y="0"/>
            <a:chExt cx="822567" cy="19507200"/>
          </a:xfrm>
        </p:grpSpPr>
        <p:sp>
          <p:nvSpPr>
            <p:cNvPr id="1150" name="Google Shape;1150;p8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151" name="Google Shape;1151;p8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152" name="Google Shape;1152;p8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153" name="Google Shape;1153;p82"/>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grpSp>
        <p:nvGrpSpPr>
          <p:cNvPr id="1154" name="Google Shape;1154;p82"/>
          <p:cNvGrpSpPr/>
          <p:nvPr/>
        </p:nvGrpSpPr>
        <p:grpSpPr>
          <a:xfrm>
            <a:off x="-18150" y="0"/>
            <a:ext cx="616925" cy="10286147"/>
            <a:chOff x="0" y="0"/>
            <a:chExt cx="822567" cy="19507200"/>
          </a:xfrm>
        </p:grpSpPr>
        <p:sp>
          <p:nvSpPr>
            <p:cNvPr id="1155" name="Google Shape;1155;p82"/>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156" name="Google Shape;1156;p82"/>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157" name="Google Shape;1157;p82"/>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158" name="Google Shape;1158;p82"/>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sp>
        <p:nvSpPr>
          <p:cNvPr id="2" name="Botón de acción: ir a inicio 1">
            <a:hlinkClick r:id="rId11" action="ppaction://hlinksldjump" highlightClick="1"/>
            <a:extLst>
              <a:ext uri="{FF2B5EF4-FFF2-40B4-BE49-F238E27FC236}">
                <a16:creationId xmlns:a16="http://schemas.microsoft.com/office/drawing/2014/main" id="{C9CB1323-65C5-61BB-1E65-9B87E0709E07}"/>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83"/>
          <p:cNvSpPr txBox="1"/>
          <p:nvPr/>
        </p:nvSpPr>
        <p:spPr>
          <a:xfrm>
            <a:off x="846253" y="529295"/>
            <a:ext cx="8115300" cy="94795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IMAAN</a:t>
            </a:r>
            <a:endParaRPr sz="4400" dirty="0"/>
          </a:p>
        </p:txBody>
      </p:sp>
      <p:sp>
        <p:nvSpPr>
          <p:cNvPr id="1164" name="Google Shape;1164;p83"/>
          <p:cNvSpPr txBox="1"/>
          <p:nvPr/>
        </p:nvSpPr>
        <p:spPr>
          <a:xfrm>
            <a:off x="899501" y="1623251"/>
            <a:ext cx="7330100" cy="5955476"/>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a:t>
            </a:r>
            <a:r>
              <a:rPr lang="en-US" sz="1800" dirty="0">
                <a:latin typeface="Raleway" pitchFamily="2" charset="0"/>
                <a:ea typeface="Avenir"/>
                <a:cs typeface="Avenir"/>
                <a:sym typeface="Avenir"/>
              </a:rPr>
              <a:t>y </a:t>
            </a:r>
            <a:r>
              <a:rPr lang="en-US" sz="1800" b="0" i="0" u="none" strike="noStrike" cap="none" dirty="0">
                <a:solidFill>
                  <a:srgbClr val="000000"/>
                </a:solidFill>
                <a:latin typeface="Raleway" pitchFamily="2" charset="0"/>
                <a:ea typeface="Avenir"/>
                <a:cs typeface="Avenir"/>
                <a:sym typeface="Avenir"/>
              </a:rPr>
              <a:t>provide a safe space for dialogue, education, and understanding, fostering acceptance and inclusivity within communities, and advocating for the rights and well-being of LGBT Muslims.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Support LGBT Muslim individuals, their families, and friends by addressing and navigating the complexities of sexual orientation within the context of Islam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Muslim LGBTI people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 referral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a:t>
            </a:r>
            <a:r>
              <a:rPr lang="en-US" sz="1800" b="0" i="0" u="none" strike="noStrike" cap="none" dirty="0">
                <a:solidFill>
                  <a:srgbClr val="00000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imaanlgbtq@gmail.com</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a:t>
            </a:r>
            <a:r>
              <a:rPr lang="en-US" sz="1800" b="0"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https://imaanlondon.wordpress.com/</a:t>
            </a:r>
            <a:endParaRPr sz="1800" dirty="0">
              <a:solidFill>
                <a:srgbClr val="0070C0"/>
              </a:solidFill>
              <a:latin typeface="Raleway" pitchFamily="2" charset="0"/>
            </a:endParaRPr>
          </a:p>
          <a:p>
            <a:pPr marL="0" marR="0" lvl="0" indent="0" algn="l" rtl="0">
              <a:lnSpc>
                <a:spcPct val="200000"/>
              </a:lnSpc>
              <a:spcBef>
                <a:spcPts val="0"/>
              </a:spcBef>
              <a:spcAft>
                <a:spcPts val="0"/>
              </a:spcAft>
              <a:buNone/>
            </a:pPr>
            <a:endParaRPr sz="1800" b="0" i="0" u="none" strike="noStrike" cap="none" dirty="0">
              <a:solidFill>
                <a:srgbClr val="000000"/>
              </a:solidFill>
              <a:latin typeface="Avenir"/>
              <a:ea typeface="Avenir"/>
              <a:cs typeface="Avenir"/>
              <a:sym typeface="Avenir"/>
            </a:endParaRPr>
          </a:p>
        </p:txBody>
      </p:sp>
      <p:sp>
        <p:nvSpPr>
          <p:cNvPr id="1165" name="Google Shape;1165;p83"/>
          <p:cNvSpPr txBox="1"/>
          <p:nvPr/>
        </p:nvSpPr>
        <p:spPr>
          <a:xfrm>
            <a:off x="9835651" y="1623251"/>
            <a:ext cx="8115299" cy="664797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As the UK’s leading fostering charity,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are the essential network for fostering and bringing together everyone who is involved in the lives of fostered children.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support foster carers to transform children’s lives and we work with fostering services and the wider sector to develop and share best practice. </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To support those who foster, improve opportunities for fostered children and young people and provide expert guidance to all fostering services.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For fostered children and young people</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 referral</a:t>
            </a:r>
          </a:p>
          <a:p>
            <a:pPr marL="285750" marR="0" lvl="0" indent="-285750" algn="just" rtl="0">
              <a:lnSpc>
                <a:spcPct val="150000"/>
              </a:lnSpc>
              <a:spcBef>
                <a:spcPts val="0"/>
              </a:spcBef>
              <a:spcAft>
                <a:spcPts val="0"/>
              </a:spcAft>
              <a:buFont typeface="Wingdings" panose="05000000000000000000" pitchFamily="2" charset="2"/>
              <a:buChar char="§"/>
            </a:pPr>
            <a:r>
              <a:rPr lang="en-US" sz="1800"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020 7620 6400</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info@fostering.net</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b="0" i="0" u="none" strike="noStrike" cap="none"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https://thefosteringnetwork.org.uk/</a:t>
            </a:r>
            <a:endParaRPr sz="1800" dirty="0">
              <a:solidFill>
                <a:srgbClr val="0070C0"/>
              </a:solidFill>
              <a:latin typeface="Raleway" pitchFamily="2" charset="0"/>
            </a:endParaRPr>
          </a:p>
        </p:txBody>
      </p:sp>
      <p:sp>
        <p:nvSpPr>
          <p:cNvPr id="1166" name="Google Shape;1166;p83"/>
          <p:cNvSpPr txBox="1"/>
          <p:nvPr/>
        </p:nvSpPr>
        <p:spPr>
          <a:xfrm>
            <a:off x="9700763" y="613537"/>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THE FOSTERING NETWORK</a:t>
            </a:r>
            <a:endParaRPr sz="4400" dirty="0"/>
          </a:p>
        </p:txBody>
      </p:sp>
      <p:sp>
        <p:nvSpPr>
          <p:cNvPr id="1167" name="Google Shape;1167;p83"/>
          <p:cNvSpPr/>
          <p:nvPr/>
        </p:nvSpPr>
        <p:spPr>
          <a:xfrm>
            <a:off x="16750206" y="9557490"/>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pic>
        <p:nvPicPr>
          <p:cNvPr id="1168" name="Google Shape;1168;p83"/>
          <p:cNvPicPr preferRelativeResize="0"/>
          <p:nvPr/>
        </p:nvPicPr>
        <p:blipFill>
          <a:blip r:embed="rId8">
            <a:alphaModFix/>
          </a:blip>
          <a:stretch>
            <a:fillRect/>
          </a:stretch>
        </p:blipFill>
        <p:spPr>
          <a:xfrm>
            <a:off x="445451" y="9511178"/>
            <a:ext cx="1520168" cy="694934"/>
          </a:xfrm>
          <a:prstGeom prst="rect">
            <a:avLst/>
          </a:prstGeom>
          <a:noFill/>
          <a:ln>
            <a:noFill/>
          </a:ln>
        </p:spPr>
      </p:pic>
      <p:pic>
        <p:nvPicPr>
          <p:cNvPr id="1169" name="Google Shape;1169;p83"/>
          <p:cNvPicPr preferRelativeResize="0"/>
          <p:nvPr/>
        </p:nvPicPr>
        <p:blipFill>
          <a:blip r:embed="rId9">
            <a:alphaModFix/>
          </a:blip>
          <a:stretch>
            <a:fillRect/>
          </a:stretch>
        </p:blipFill>
        <p:spPr>
          <a:xfrm>
            <a:off x="9431093" y="9352541"/>
            <a:ext cx="1166754" cy="821050"/>
          </a:xfrm>
          <a:prstGeom prst="rect">
            <a:avLst/>
          </a:prstGeom>
          <a:noFill/>
          <a:ln>
            <a:noFill/>
          </a:ln>
        </p:spPr>
      </p:pic>
      <p:grpSp>
        <p:nvGrpSpPr>
          <p:cNvPr id="1170" name="Google Shape;1170;p83"/>
          <p:cNvGrpSpPr/>
          <p:nvPr/>
        </p:nvGrpSpPr>
        <p:grpSpPr>
          <a:xfrm rot="10800000">
            <a:off x="8786364" y="853"/>
            <a:ext cx="616925" cy="10286147"/>
            <a:chOff x="0" y="0"/>
            <a:chExt cx="822567" cy="19507200"/>
          </a:xfrm>
        </p:grpSpPr>
        <p:sp>
          <p:nvSpPr>
            <p:cNvPr id="1171" name="Google Shape;1171;p83"/>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172" name="Google Shape;1172;p83"/>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173" name="Google Shape;1173;p83"/>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174" name="Google Shape;1174;p83"/>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grpSp>
        <p:nvGrpSpPr>
          <p:cNvPr id="1175" name="Google Shape;1175;p83"/>
          <p:cNvGrpSpPr/>
          <p:nvPr/>
        </p:nvGrpSpPr>
        <p:grpSpPr>
          <a:xfrm>
            <a:off x="-18150" y="0"/>
            <a:ext cx="616925" cy="10286147"/>
            <a:chOff x="0" y="0"/>
            <a:chExt cx="822567" cy="19507200"/>
          </a:xfrm>
        </p:grpSpPr>
        <p:sp>
          <p:nvSpPr>
            <p:cNvPr id="1176" name="Google Shape;1176;p83"/>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177" name="Google Shape;1177;p83"/>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178" name="Google Shape;1178;p83"/>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179" name="Google Shape;1179;p83"/>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1" action="ppaction://hlinksldjump" highlightClick="1"/>
            <a:extLst>
              <a:ext uri="{FF2B5EF4-FFF2-40B4-BE49-F238E27FC236}">
                <a16:creationId xmlns:a16="http://schemas.microsoft.com/office/drawing/2014/main" id="{B6A42646-683C-7559-2F72-B836B33D140E}"/>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6" name="Google Shape;1186;p84"/>
          <p:cNvSpPr txBox="1"/>
          <p:nvPr/>
        </p:nvSpPr>
        <p:spPr>
          <a:xfrm>
            <a:off x="723176" y="1699451"/>
            <a:ext cx="7745909" cy="706347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u="none" strike="noStrike" cap="none" dirty="0">
                <a:solidFill>
                  <a:srgbClr val="000000"/>
                </a:solidFill>
                <a:latin typeface="Raleway" pitchFamily="2" charset="0"/>
                <a:ea typeface="Avenir"/>
                <a:cs typeface="Avenir"/>
                <a:sym typeface="Avenir"/>
              </a:rPr>
              <a:t>Their aim is to provide comprehensive online support and information to LGBT+ and questioning young people, as well as to the adults in their lives, including parents, carers, teachers, and professionals. Offering resources and guidance to navigate the challenges associated with gender and sexual identity..</a:t>
            </a:r>
          </a:p>
          <a:p>
            <a:pPr marL="0" marR="0" lvl="0" indent="0" algn="just" rtl="0">
              <a:lnSpc>
                <a:spcPct val="150000"/>
              </a:lnSpc>
              <a:spcBef>
                <a:spcPts val="0"/>
              </a:spcBef>
              <a:spcAft>
                <a:spcPts val="0"/>
              </a:spcAft>
              <a:buNone/>
            </a:pPr>
            <a:endParaRPr lang="en-US" sz="1800" b="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indent="-285750" algn="just">
              <a:lnSpc>
                <a:spcPct val="150000"/>
              </a:lnSpc>
              <a:buFont typeface="Wingdings" panose="05000000000000000000" pitchFamily="2" charset="2"/>
              <a:buChar char="§"/>
            </a:pPr>
            <a:r>
              <a:rPr lang="en-US" sz="1800" b="1" u="none" strike="noStrike" cap="none" dirty="0">
                <a:solidFill>
                  <a:srgbClr val="000000"/>
                </a:solidFill>
                <a:latin typeface="Raleway" pitchFamily="2" charset="0"/>
                <a:ea typeface="Avenir"/>
                <a:cs typeface="Avenir"/>
                <a:sym typeface="Avenir"/>
              </a:rPr>
              <a:t>Support: </a:t>
            </a:r>
            <a:r>
              <a:rPr lang="en-US" sz="1800" b="0" u="none" strike="noStrike" cap="none" dirty="0">
                <a:solidFill>
                  <a:srgbClr val="000000"/>
                </a:solidFill>
                <a:latin typeface="Raleway" pitchFamily="2" charset="0"/>
                <a:ea typeface="Avenir"/>
                <a:cs typeface="Avenir"/>
                <a:sym typeface="Avenir"/>
              </a:rPr>
              <a:t>Online support and information for LGBT+ and questioning young people, and the adults that support them, including parents, carers, teachers, and other professionals</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u="none" strike="noStrike" cap="none" dirty="0">
                <a:solidFill>
                  <a:srgbClr val="000000"/>
                </a:solidFill>
                <a:latin typeface="Raleway" pitchFamily="2" charset="0"/>
                <a:ea typeface="Avenir"/>
                <a:cs typeface="Avenir"/>
                <a:sym typeface="Avenir"/>
              </a:rPr>
              <a:t>Age-Range: </a:t>
            </a:r>
            <a:r>
              <a:rPr lang="en-US" sz="1800" b="0" u="none" strike="noStrike" cap="none" dirty="0">
                <a:solidFill>
                  <a:srgbClr val="000000"/>
                </a:solidFill>
                <a:latin typeface="Raleway" pitchFamily="2" charset="0"/>
                <a:ea typeface="Avenir"/>
                <a:cs typeface="Avenir"/>
                <a:sym typeface="Avenir"/>
              </a:rPr>
              <a:t>LGBT+ young people</a:t>
            </a:r>
            <a:r>
              <a:rPr lang="en-US" sz="1800" dirty="0">
                <a:latin typeface="Raleway" pitchFamily="2" charset="0"/>
                <a:ea typeface="Avenir"/>
                <a:cs typeface="Avenir"/>
                <a:sym typeface="Avenir"/>
              </a:rPr>
              <a:t>  </a:t>
            </a:r>
            <a:endParaRPr sz="1800" dirty="0">
              <a:latin typeface="Raleway" pitchFamily="2" charset="0"/>
            </a:endParaRPr>
          </a:p>
          <a:p>
            <a:pPr marL="285750" indent="-285750" algn="just">
              <a:lnSpc>
                <a:spcPct val="150000"/>
              </a:lnSpc>
              <a:buFont typeface="Wingdings" panose="05000000000000000000" pitchFamily="2" charset="2"/>
              <a:buChar char="§"/>
            </a:pPr>
            <a:r>
              <a:rPr lang="en-US" sz="1800" b="1" u="none" strike="noStrike" cap="none" dirty="0">
                <a:solidFill>
                  <a:srgbClr val="000000"/>
                </a:solidFill>
                <a:latin typeface="Raleway" pitchFamily="2" charset="0"/>
                <a:ea typeface="Avenir"/>
                <a:cs typeface="Avenir"/>
                <a:sym typeface="Avenir"/>
              </a:rPr>
              <a:t>Referral: </a:t>
            </a:r>
            <a:r>
              <a:rPr lang="en-US" sz="1800" b="0" u="none" strike="noStrike" cap="none" dirty="0">
                <a:solidFill>
                  <a:srgbClr val="000000"/>
                </a:solidFill>
                <a:latin typeface="Raleway" pitchFamily="2" charset="0"/>
                <a:ea typeface="Avenir"/>
                <a:cs typeface="Avenir"/>
                <a:sym typeface="Avenir"/>
              </a:rPr>
              <a:t>Referral via our online form</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u="none" strike="noStrike" cap="none" dirty="0">
                <a:solidFill>
                  <a:srgbClr val="000000"/>
                </a:solidFill>
                <a:latin typeface="Raleway" pitchFamily="2" charset="0"/>
                <a:ea typeface="Avenir"/>
                <a:cs typeface="Avenir"/>
                <a:sym typeface="Avenir"/>
              </a:rPr>
              <a:t>Telephone: </a:t>
            </a:r>
            <a:r>
              <a:rPr lang="en-US" sz="1800" b="0" u="none" strike="noStrike" cap="none" dirty="0">
                <a:solidFill>
                  <a:srgbClr val="000000"/>
                </a:solidFill>
                <a:latin typeface="Raleway" pitchFamily="2" charset="0"/>
                <a:ea typeface="Avenir"/>
                <a:cs typeface="Avenir"/>
                <a:sym typeface="Avenir"/>
              </a:rPr>
              <a:t>+441616603347</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u="none" strike="noStrike" cap="none" dirty="0">
                <a:solidFill>
                  <a:srgbClr val="000000"/>
                </a:solidFill>
                <a:latin typeface="Raleway" pitchFamily="2" charset="0"/>
                <a:ea typeface="Avenir"/>
                <a:cs typeface="Avenir"/>
                <a:sym typeface="Avenir"/>
              </a:rPr>
              <a:t>Email: </a:t>
            </a:r>
            <a:r>
              <a:rPr lang="en-US" sz="1800" b="0" u="none" strike="noStrike" cap="none" dirty="0">
                <a:solidFill>
                  <a:srgbClr val="000000"/>
                </a:solidFill>
                <a:latin typeface="Raleway" pitchFamily="2" charset="0"/>
                <a:ea typeface="Avenir"/>
                <a:cs typeface="Avenir"/>
                <a:sym typeface="Avenir"/>
              </a:rPr>
              <a:t>All youth groups and 1-1s (face-to-face contact) have moved to digital provision, as have all other engagements wherever possible</a:t>
            </a:r>
            <a:r>
              <a:rPr lang="en-US" sz="1800" dirty="0">
                <a:latin typeface="Raleway" pitchFamily="2" charset="0"/>
                <a:ea typeface="Avenir"/>
                <a:cs typeface="Avenir"/>
                <a:sym typeface="Avenir"/>
              </a:rPr>
              <a:t>  </a:t>
            </a:r>
            <a:r>
              <a:rPr lang="en-US" sz="1800" b="0" u="none" strike="noStrike" cap="none" dirty="0">
                <a:solidFill>
                  <a:srgbClr val="00000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olivia.ouwehand@theproudtrust.org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www.theproudtrust.org/proud-connections</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1187" name="Google Shape;1187;p84"/>
          <p:cNvSpPr txBox="1"/>
          <p:nvPr/>
        </p:nvSpPr>
        <p:spPr>
          <a:xfrm>
            <a:off x="673179" y="535512"/>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PROUD CONNECTIONS</a:t>
            </a:r>
            <a:endParaRPr sz="4400" dirty="0"/>
          </a:p>
        </p:txBody>
      </p:sp>
      <p:sp>
        <p:nvSpPr>
          <p:cNvPr id="1188" name="Google Shape;1188;p84"/>
          <p:cNvSpPr/>
          <p:nvPr/>
        </p:nvSpPr>
        <p:spPr>
          <a:xfrm>
            <a:off x="16502793" y="9392142"/>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5">
              <a:alphaModFix/>
            </a:blip>
            <a:stretch>
              <a:fillRect l="-2384" r="-2383"/>
            </a:stretch>
          </a:blipFill>
          <a:ln>
            <a:noFill/>
          </a:ln>
        </p:spPr>
        <p:txBody>
          <a:bodyPr/>
          <a:lstStyle/>
          <a:p>
            <a:endParaRPr lang="en-US"/>
          </a:p>
        </p:txBody>
      </p:sp>
      <p:pic>
        <p:nvPicPr>
          <p:cNvPr id="1190" name="Google Shape;1190;p84"/>
          <p:cNvPicPr preferRelativeResize="0"/>
          <p:nvPr/>
        </p:nvPicPr>
        <p:blipFill>
          <a:blip r:embed="rId6">
            <a:alphaModFix/>
          </a:blip>
          <a:stretch>
            <a:fillRect/>
          </a:stretch>
        </p:blipFill>
        <p:spPr>
          <a:xfrm>
            <a:off x="673179" y="8953021"/>
            <a:ext cx="1193165" cy="1232925"/>
          </a:xfrm>
          <a:prstGeom prst="rect">
            <a:avLst/>
          </a:prstGeom>
          <a:noFill/>
          <a:ln>
            <a:noFill/>
          </a:ln>
        </p:spPr>
      </p:pic>
      <p:grpSp>
        <p:nvGrpSpPr>
          <p:cNvPr id="1196" name="Google Shape;1196;p84"/>
          <p:cNvGrpSpPr/>
          <p:nvPr/>
        </p:nvGrpSpPr>
        <p:grpSpPr>
          <a:xfrm>
            <a:off x="-18150" y="0"/>
            <a:ext cx="616925" cy="10286147"/>
            <a:chOff x="0" y="0"/>
            <a:chExt cx="822567" cy="19507200"/>
          </a:xfrm>
        </p:grpSpPr>
        <p:sp>
          <p:nvSpPr>
            <p:cNvPr id="1197" name="Google Shape;1197;p84"/>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1198" name="Google Shape;1198;p84"/>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199" name="Google Shape;1199;p84"/>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200" name="Google Shape;1200;p84"/>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8" action="ppaction://hlinksldjump" highlightClick="1"/>
            <a:extLst>
              <a:ext uri="{FF2B5EF4-FFF2-40B4-BE49-F238E27FC236}">
                <a16:creationId xmlns:a16="http://schemas.microsoft.com/office/drawing/2014/main" id="{CF9E12FD-8738-816C-4B38-18921C5230E0}"/>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3" name="Google Shape;1170;p83">
            <a:extLst>
              <a:ext uri="{FF2B5EF4-FFF2-40B4-BE49-F238E27FC236}">
                <a16:creationId xmlns:a16="http://schemas.microsoft.com/office/drawing/2014/main" id="{0828DF71-86E2-3933-DBD8-213C897B7F06}"/>
              </a:ext>
            </a:extLst>
          </p:cNvPr>
          <p:cNvGrpSpPr/>
          <p:nvPr/>
        </p:nvGrpSpPr>
        <p:grpSpPr>
          <a:xfrm rot="10800000">
            <a:off x="8786364" y="853"/>
            <a:ext cx="616925" cy="10286147"/>
            <a:chOff x="0" y="0"/>
            <a:chExt cx="822567" cy="19507200"/>
          </a:xfrm>
        </p:grpSpPr>
        <p:sp>
          <p:nvSpPr>
            <p:cNvPr id="4" name="Google Shape;1171;p83">
              <a:extLst>
                <a:ext uri="{FF2B5EF4-FFF2-40B4-BE49-F238E27FC236}">
                  <a16:creationId xmlns:a16="http://schemas.microsoft.com/office/drawing/2014/main" id="{818FE01F-6F19-FCAE-6BC9-76B8C78CD108}"/>
                </a:ext>
              </a:extLst>
            </p:cNvPr>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7">
                <a:alphaModFix/>
              </a:blip>
              <a:stretch>
                <a:fillRect/>
              </a:stretch>
            </a:blipFill>
            <a:ln>
              <a:noFill/>
            </a:ln>
          </p:spPr>
          <p:txBody>
            <a:bodyPr/>
            <a:lstStyle/>
            <a:p>
              <a:endParaRPr lang="en-US"/>
            </a:p>
          </p:txBody>
        </p:sp>
        <p:sp>
          <p:nvSpPr>
            <p:cNvPr id="5" name="Google Shape;1172;p83">
              <a:extLst>
                <a:ext uri="{FF2B5EF4-FFF2-40B4-BE49-F238E27FC236}">
                  <a16:creationId xmlns:a16="http://schemas.microsoft.com/office/drawing/2014/main" id="{CAC55CE5-035C-BCB8-65A3-A444B7527345}"/>
                </a:ext>
              </a:extLst>
            </p:cNvPr>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6" name="Google Shape;1173;p83">
              <a:extLst>
                <a:ext uri="{FF2B5EF4-FFF2-40B4-BE49-F238E27FC236}">
                  <a16:creationId xmlns:a16="http://schemas.microsoft.com/office/drawing/2014/main" id="{385B2524-5C88-830E-C77D-161DBEE74430}"/>
                </a:ext>
              </a:extLst>
            </p:cNvPr>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7" name="Google Shape;1174;p83">
              <a:extLst>
                <a:ext uri="{FF2B5EF4-FFF2-40B4-BE49-F238E27FC236}">
                  <a16:creationId xmlns:a16="http://schemas.microsoft.com/office/drawing/2014/main" id="{AAF1F74C-606D-52BD-DB8D-C02587880910}"/>
                </a:ext>
              </a:extLst>
            </p:cNvPr>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sp>
        <p:nvSpPr>
          <p:cNvPr id="8" name="Google Shape;879;g2d2111061dc_0_2">
            <a:extLst>
              <a:ext uri="{FF2B5EF4-FFF2-40B4-BE49-F238E27FC236}">
                <a16:creationId xmlns:a16="http://schemas.microsoft.com/office/drawing/2014/main" id="{2F53DF6D-C651-E777-A0FC-1B36D0DEB4A2}"/>
              </a:ext>
            </a:extLst>
          </p:cNvPr>
          <p:cNvSpPr txBox="1"/>
          <p:nvPr/>
        </p:nvSpPr>
        <p:spPr>
          <a:xfrm>
            <a:off x="9596168" y="704789"/>
            <a:ext cx="8115300" cy="778675"/>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4400" dirty="0">
                <a:solidFill>
                  <a:srgbClr val="2289B8"/>
                </a:solidFill>
                <a:latin typeface="Raleway Black"/>
                <a:sym typeface="Raleway Black"/>
              </a:rPr>
              <a:t>WOMEN’S AID</a:t>
            </a:r>
            <a:endParaRPr sz="4400" dirty="0"/>
          </a:p>
        </p:txBody>
      </p:sp>
      <p:sp>
        <p:nvSpPr>
          <p:cNvPr id="9" name="Google Shape;880;g2d2111061dc_0_2">
            <a:extLst>
              <a:ext uri="{FF2B5EF4-FFF2-40B4-BE49-F238E27FC236}">
                <a16:creationId xmlns:a16="http://schemas.microsoft.com/office/drawing/2014/main" id="{F0074325-2847-4AE8-1FF7-F1D1545F5394}"/>
              </a:ext>
            </a:extLst>
          </p:cNvPr>
          <p:cNvSpPr txBox="1"/>
          <p:nvPr/>
        </p:nvSpPr>
        <p:spPr>
          <a:xfrm>
            <a:off x="9762075" y="1699451"/>
            <a:ext cx="8157105" cy="498598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SzPts val="1100"/>
              <a:buNone/>
            </a:pPr>
            <a:r>
              <a:rPr lang="en-US" sz="1800" dirty="0">
                <a:latin typeface="Raleway" pitchFamily="2" charset="0"/>
                <a:ea typeface="Avenir"/>
                <a:cs typeface="Avenir"/>
                <a:sym typeface="Avenir"/>
              </a:rPr>
              <a:t>Is a national charity working to end domestic abuse against women and children. As a federation they provide life-saving services across England while building a future where domestic abuse is not tolerated. Help for all aspects of domestic abuse, such as women’s housing and safety planning.</a:t>
            </a:r>
          </a:p>
          <a:p>
            <a:pPr marL="0" lvl="0" indent="0" algn="just" rtl="0">
              <a:lnSpc>
                <a:spcPct val="150000"/>
              </a:lnSpc>
              <a:spcBef>
                <a:spcPts val="0"/>
              </a:spcBef>
              <a:spcAft>
                <a:spcPts val="0"/>
              </a:spcAft>
              <a:buSzPts val="1100"/>
              <a:buNone/>
            </a:pPr>
            <a:endParaRPr lang="en-US" sz="1800" dirty="0">
              <a:latin typeface="Raleway" pitchFamily="2" charset="0"/>
              <a:ea typeface="Avenir"/>
              <a:cs typeface="Avenir"/>
              <a:sym typeface="Avenir"/>
            </a:endParaRPr>
          </a:p>
          <a:p>
            <a:pPr marL="285750" indent="-285750" algn="just">
              <a:lnSpc>
                <a:spcPct val="150000"/>
              </a:lnSpc>
              <a:buSzPts val="1100"/>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 Getting more help.</a:t>
            </a:r>
            <a:endParaRPr lang="en-US" sz="1800" b="1"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S</a:t>
            </a:r>
            <a:r>
              <a:rPr lang="en-US" sz="1800" i="0" u="none" strike="noStrike" cap="none" dirty="0">
                <a:solidFill>
                  <a:srgbClr val="000000"/>
                </a:solidFill>
                <a:latin typeface="Raleway" pitchFamily="2" charset="0"/>
                <a:ea typeface="Avenir"/>
                <a:cs typeface="Avenir"/>
                <a:sym typeface="Avenir"/>
              </a:rPr>
              <a:t>upport women experiencing abuse and work to change attitudes and the law so that in the future, domestic abuse doesn’t exist. </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 Range:</a:t>
            </a:r>
            <a:r>
              <a:rPr lang="en-US" sz="1800" b="0" i="0" u="none" strike="noStrike" cap="none" dirty="0">
                <a:solidFill>
                  <a:srgbClr val="000000"/>
                </a:solidFill>
                <a:latin typeface="Raleway" pitchFamily="2" charset="0"/>
                <a:ea typeface="Avenir"/>
                <a:cs typeface="Avenir"/>
                <a:sym typeface="Avenir"/>
              </a:rPr>
              <a:t> </a:t>
            </a:r>
            <a:r>
              <a:rPr lang="en-US" sz="1800" dirty="0">
                <a:latin typeface="Raleway" pitchFamily="2" charset="0"/>
                <a:ea typeface="Avenir"/>
                <a:cs typeface="Avenir"/>
                <a:sym typeface="Avenir"/>
              </a:rPr>
              <a:t>16+</a:t>
            </a:r>
            <a:endParaRPr sz="1800" dirty="0">
              <a:latin typeface="Raleway" pitchFamily="2" charset="0"/>
              <a:ea typeface="Avenir"/>
              <a:cs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Referrals</a:t>
            </a:r>
            <a:r>
              <a:rPr lang="en-US" sz="1800" b="0" i="0" u="none" strike="noStrike" cap="none" dirty="0">
                <a:solidFill>
                  <a:srgbClr val="000000"/>
                </a:solidFill>
                <a:latin typeface="Raleway" pitchFamily="2" charset="0"/>
                <a:ea typeface="Avenir"/>
                <a:cs typeface="Avenir"/>
                <a:sym typeface="Avenir"/>
              </a:rPr>
              <a:t>: S</a:t>
            </a:r>
            <a:r>
              <a:rPr lang="en-US" sz="1800" dirty="0">
                <a:latin typeface="Raleway" pitchFamily="2" charset="0"/>
                <a:ea typeface="Avenir"/>
                <a:cs typeface="Avenir"/>
                <a:sym typeface="Avenir"/>
              </a:rPr>
              <a:t>elf-referral</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Contact: </a:t>
            </a:r>
            <a:r>
              <a:rPr lang="en-US" sz="1800" dirty="0">
                <a:solidFill>
                  <a:srgbClr val="0070C0"/>
                </a:solidFill>
                <a:latin typeface="Raleway" pitchFamily="2" charset="0"/>
                <a:ea typeface="Avenir"/>
                <a:cs typeface="Avenir"/>
                <a:sym typeface="Avenir"/>
                <a:hlinkClick r:id="rId9">
                  <a:extLst>
                    <a:ext uri="{A12FA001-AC4F-418D-AE19-62706E023703}">
                      <ahyp:hlinkClr xmlns:ahyp="http://schemas.microsoft.com/office/drawing/2018/hyperlinkcolor" val="tx"/>
                    </a:ext>
                  </a:extLst>
                </a:hlinkClick>
              </a:rPr>
              <a:t>https://www.womensaid.org.uk/information-support/</a:t>
            </a:r>
            <a:r>
              <a:rPr lang="en-US" sz="1800" dirty="0">
                <a:solidFill>
                  <a:srgbClr val="0070C0"/>
                </a:solidFill>
                <a:latin typeface="Raleway" pitchFamily="2" charset="0"/>
                <a:ea typeface="Avenir"/>
                <a:cs typeface="Avenir"/>
                <a:sym typeface="Avenir"/>
              </a:rPr>
              <a:t> </a:t>
            </a:r>
          </a:p>
          <a:p>
            <a:pPr marL="285750" marR="0" lvl="0" indent="-285750" algn="just" rtl="0">
              <a:lnSpc>
                <a:spcPct val="150000"/>
              </a:lnSpc>
              <a:spcBef>
                <a:spcPts val="0"/>
              </a:spcBef>
              <a:spcAft>
                <a:spcPts val="0"/>
              </a:spcAft>
              <a:buFont typeface="Wingdings" panose="05000000000000000000" pitchFamily="2" charset="2"/>
              <a:buChar char="§"/>
            </a:pPr>
            <a:r>
              <a:rPr lang="en-US" sz="1800" b="1" dirty="0">
                <a:latin typeface="Raleway" pitchFamily="2" charset="0"/>
                <a:ea typeface="Avenir"/>
                <a:cs typeface="Avenir"/>
                <a:sym typeface="Avenir"/>
              </a:rPr>
              <a:t>Website: </a:t>
            </a:r>
            <a:r>
              <a:rPr lang="en-US" sz="1800" dirty="0">
                <a:solidFill>
                  <a:srgbClr val="0070C0"/>
                </a:solidFill>
                <a:latin typeface="Raleway" pitchFamily="2" charset="0"/>
                <a:ea typeface="Avenir"/>
                <a:cs typeface="Avenir"/>
                <a:sym typeface="Avenir"/>
                <a:hlinkClick r:id="rId10">
                  <a:extLst>
                    <a:ext uri="{A12FA001-AC4F-418D-AE19-62706E023703}">
                      <ahyp:hlinkClr xmlns:ahyp="http://schemas.microsoft.com/office/drawing/2018/hyperlinkcolor" val="tx"/>
                    </a:ext>
                  </a:extLst>
                </a:hlinkClick>
              </a:rPr>
              <a:t>https://www.womensaid.org.uk/</a:t>
            </a:r>
            <a:r>
              <a:rPr lang="en-US" sz="1800" dirty="0">
                <a:solidFill>
                  <a:srgbClr val="0070C0"/>
                </a:solidFill>
                <a:latin typeface="Raleway" pitchFamily="2" charset="0"/>
                <a:ea typeface="Avenir"/>
                <a:cs typeface="Avenir"/>
                <a:sym typeface="Avenir"/>
              </a:rPr>
              <a:t> </a:t>
            </a:r>
            <a:endParaRPr sz="1700" b="0" i="0" u="none" strike="noStrike" cap="none" dirty="0">
              <a:solidFill>
                <a:srgbClr val="0070C0"/>
              </a:solidFill>
              <a:latin typeface="Avenir"/>
              <a:ea typeface="Avenir"/>
              <a:cs typeface="Avenir"/>
              <a:sym typeface="Avenir"/>
            </a:endParaRPr>
          </a:p>
        </p:txBody>
      </p:sp>
      <p:pic>
        <p:nvPicPr>
          <p:cNvPr id="10" name="Imagen 9">
            <a:extLst>
              <a:ext uri="{FF2B5EF4-FFF2-40B4-BE49-F238E27FC236}">
                <a16:creationId xmlns:a16="http://schemas.microsoft.com/office/drawing/2014/main" id="{3DA1A4D8-7790-8058-9237-A02FCED61ACE}"/>
              </a:ext>
            </a:extLst>
          </p:cNvPr>
          <p:cNvPicPr>
            <a:picLocks noChangeAspect="1"/>
          </p:cNvPicPr>
          <p:nvPr/>
        </p:nvPicPr>
        <p:blipFill>
          <a:blip r:embed="rId11"/>
          <a:stretch>
            <a:fillRect/>
          </a:stretch>
        </p:blipFill>
        <p:spPr>
          <a:xfrm>
            <a:off x="9596168" y="8953021"/>
            <a:ext cx="2904750" cy="684521"/>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85"/>
          <p:cNvSpPr txBox="1"/>
          <p:nvPr/>
        </p:nvSpPr>
        <p:spPr>
          <a:xfrm>
            <a:off x="950518" y="225201"/>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SHELTER</a:t>
            </a:r>
            <a:endParaRPr sz="4400" dirty="0"/>
          </a:p>
        </p:txBody>
      </p:sp>
      <p:sp>
        <p:nvSpPr>
          <p:cNvPr id="1206" name="Google Shape;1206;p85"/>
          <p:cNvSpPr txBox="1"/>
          <p:nvPr/>
        </p:nvSpPr>
        <p:spPr>
          <a:xfrm>
            <a:off x="876114" y="1366820"/>
            <a:ext cx="7754083" cy="540147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Home is a human right. It’s </a:t>
            </a:r>
            <a:r>
              <a:rPr lang="en-US" sz="1800" dirty="0">
                <a:latin typeface="Raleway" pitchFamily="2" charset="0"/>
                <a:ea typeface="Avenir"/>
                <a:cs typeface="Avenir"/>
                <a:sym typeface="Avenir"/>
              </a:rPr>
              <a:t>a </a:t>
            </a:r>
            <a:r>
              <a:rPr lang="en-US" sz="1800" b="0" i="0" u="none" strike="noStrike" cap="none" dirty="0">
                <a:solidFill>
                  <a:srgbClr val="000000"/>
                </a:solidFill>
                <a:latin typeface="Raleway" pitchFamily="2" charset="0"/>
                <a:ea typeface="Avenir"/>
                <a:cs typeface="Avenir"/>
                <a:sym typeface="Avenir"/>
              </a:rPr>
              <a:t>foundation and it's where </a:t>
            </a:r>
            <a:r>
              <a:rPr lang="en-US" sz="1800" dirty="0">
                <a:latin typeface="Raleway" pitchFamily="2" charset="0"/>
                <a:ea typeface="Avenir"/>
                <a:cs typeface="Avenir"/>
                <a:sym typeface="Avenir"/>
              </a:rPr>
              <a:t>everybody</a:t>
            </a:r>
            <a:r>
              <a:rPr lang="en-US" sz="1800" b="0" i="0" u="none" strike="noStrike" cap="none" dirty="0">
                <a:solidFill>
                  <a:srgbClr val="000000"/>
                </a:solidFill>
                <a:latin typeface="Raleway" pitchFamily="2" charset="0"/>
                <a:ea typeface="Avenir"/>
                <a:cs typeface="Avenir"/>
                <a:sym typeface="Avenir"/>
              </a:rPr>
              <a:t> thrive. Yet, everyday millions of people are being devastated by the housing emergency.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exist to defend the right to a safe home. Because home is everything.</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dirty="0">
                <a:latin typeface="Raleway" pitchFamily="2" charset="0"/>
                <a:ea typeface="Avenir"/>
                <a:cs typeface="Avenir"/>
                <a:sym typeface="Avenir"/>
              </a:rPr>
              <a:t>A</a:t>
            </a:r>
            <a:r>
              <a:rPr lang="en-US" sz="1800" b="0" i="0" u="none" strike="noStrike" cap="none" dirty="0">
                <a:solidFill>
                  <a:srgbClr val="000000"/>
                </a:solidFill>
                <a:latin typeface="Raleway" pitchFamily="2" charset="0"/>
                <a:ea typeface="Avenir"/>
                <a:cs typeface="Avenir"/>
                <a:sym typeface="Avenir"/>
              </a:rPr>
              <a:t>dvice and support services across the UK providing people with one-to-one, personalized help with all their housing issues</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All Ages   </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 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03003301234</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info@shelter.org.uk</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https://www.shelter.org.uk/</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sp>
        <p:nvSpPr>
          <p:cNvPr id="1207" name="Google Shape;1207;p85"/>
          <p:cNvSpPr txBox="1"/>
          <p:nvPr/>
        </p:nvSpPr>
        <p:spPr>
          <a:xfrm>
            <a:off x="9949586" y="1366820"/>
            <a:ext cx="8097916" cy="706347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organization offers comprehensive support services tailored for LGBTQ+ young people facing homelessness or living in hostile environments. Their assistance includes providing emergency housing, securing long-term safe homes, and offering financial support for deposits and rent. They also help with independent living costs, act as guarantors, guide access to benefits, and facilitate mental health support. They work to ensure a holistic approach to support and empowerment for LGBTQ+ youth in need.</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Supporting LGBTQ+ young people aged 16-25 across the UK who are homeless, at risk of homelessness, or living in hostile environments.</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16–25-year-olds</a:t>
            </a:r>
            <a:r>
              <a:rPr lang="en-US" sz="1800" dirty="0">
                <a:latin typeface="Raleway" pitchFamily="2" charset="0"/>
                <a:ea typeface="Avenir"/>
                <a:cs typeface="Avenir"/>
                <a:sym typeface="Avenir"/>
              </a:rPr>
              <a:t>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 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a:t>
            </a:r>
            <a:r>
              <a:rPr lang="en-US" sz="1800" b="1" i="0" u="none" strike="noStrike" cap="none" dirty="0">
                <a:solidFill>
                  <a:srgbClr val="0070C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gethelp@akt.org.uk</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020 7831 6562</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www.akt.org.uk</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1208" name="Google Shape;1208;p85"/>
          <p:cNvSpPr txBox="1"/>
          <p:nvPr/>
        </p:nvSpPr>
        <p:spPr>
          <a:xfrm>
            <a:off x="9939090" y="231182"/>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ALBERT KENNEDY TRUST</a:t>
            </a:r>
            <a:endParaRPr sz="4400" dirty="0"/>
          </a:p>
        </p:txBody>
      </p:sp>
      <p:sp>
        <p:nvSpPr>
          <p:cNvPr id="1209" name="Google Shape;1209;p85"/>
          <p:cNvSpPr/>
          <p:nvPr/>
        </p:nvSpPr>
        <p:spPr>
          <a:xfrm>
            <a:off x="16762403" y="9540788"/>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pic>
        <p:nvPicPr>
          <p:cNvPr id="1210" name="Google Shape;1210;p85"/>
          <p:cNvPicPr preferRelativeResize="0"/>
          <p:nvPr/>
        </p:nvPicPr>
        <p:blipFill>
          <a:blip r:embed="rId8">
            <a:alphaModFix/>
          </a:blip>
          <a:stretch>
            <a:fillRect/>
          </a:stretch>
        </p:blipFill>
        <p:spPr>
          <a:xfrm>
            <a:off x="548778" y="9289990"/>
            <a:ext cx="1142762" cy="939850"/>
          </a:xfrm>
          <a:prstGeom prst="rect">
            <a:avLst/>
          </a:prstGeom>
          <a:noFill/>
          <a:ln>
            <a:noFill/>
          </a:ln>
        </p:spPr>
      </p:pic>
      <p:pic>
        <p:nvPicPr>
          <p:cNvPr id="1211" name="Google Shape;1211;p85"/>
          <p:cNvPicPr preferRelativeResize="0"/>
          <p:nvPr/>
        </p:nvPicPr>
        <p:blipFill>
          <a:blip r:embed="rId9">
            <a:alphaModFix/>
          </a:blip>
          <a:stretch>
            <a:fillRect/>
          </a:stretch>
        </p:blipFill>
        <p:spPr>
          <a:xfrm>
            <a:off x="9723038" y="9484531"/>
            <a:ext cx="1496900" cy="761136"/>
          </a:xfrm>
          <a:prstGeom prst="rect">
            <a:avLst/>
          </a:prstGeom>
          <a:noFill/>
          <a:ln>
            <a:noFill/>
          </a:ln>
        </p:spPr>
      </p:pic>
      <p:grpSp>
        <p:nvGrpSpPr>
          <p:cNvPr id="1212" name="Google Shape;1212;p85"/>
          <p:cNvGrpSpPr/>
          <p:nvPr/>
        </p:nvGrpSpPr>
        <p:grpSpPr>
          <a:xfrm rot="10800000">
            <a:off x="9055322" y="853"/>
            <a:ext cx="616925" cy="10286147"/>
            <a:chOff x="0" y="0"/>
            <a:chExt cx="822567" cy="19507200"/>
          </a:xfrm>
        </p:grpSpPr>
        <p:sp>
          <p:nvSpPr>
            <p:cNvPr id="1213" name="Google Shape;1213;p85"/>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214" name="Google Shape;1214;p85"/>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215" name="Google Shape;1215;p85"/>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216" name="Google Shape;1216;p85"/>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grpSp>
        <p:nvGrpSpPr>
          <p:cNvPr id="1217" name="Google Shape;1217;p85"/>
          <p:cNvGrpSpPr/>
          <p:nvPr/>
        </p:nvGrpSpPr>
        <p:grpSpPr>
          <a:xfrm>
            <a:off x="-18150" y="0"/>
            <a:ext cx="616925" cy="10286147"/>
            <a:chOff x="0" y="0"/>
            <a:chExt cx="822567" cy="19507200"/>
          </a:xfrm>
        </p:grpSpPr>
        <p:sp>
          <p:nvSpPr>
            <p:cNvPr id="1218" name="Google Shape;1218;p85"/>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219" name="Google Shape;1219;p85"/>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220" name="Google Shape;1220;p85"/>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221" name="Google Shape;1221;p85"/>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1" action="ppaction://hlinksldjump" highlightClick="1"/>
            <a:extLst>
              <a:ext uri="{FF2B5EF4-FFF2-40B4-BE49-F238E27FC236}">
                <a16:creationId xmlns:a16="http://schemas.microsoft.com/office/drawing/2014/main" id="{7691E81A-C280-D5BA-69EE-CC0E9A2F85D7}"/>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86"/>
          <p:cNvSpPr txBox="1"/>
          <p:nvPr/>
        </p:nvSpPr>
        <p:spPr>
          <a:xfrm>
            <a:off x="803057" y="147718"/>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RETHINK MENTAL ILLNESS</a:t>
            </a:r>
            <a:endParaRPr sz="4400" dirty="0"/>
          </a:p>
        </p:txBody>
      </p:sp>
      <p:sp>
        <p:nvSpPr>
          <p:cNvPr id="1227" name="Google Shape;1227;p86"/>
          <p:cNvSpPr txBox="1"/>
          <p:nvPr/>
        </p:nvSpPr>
        <p:spPr>
          <a:xfrm>
            <a:off x="673179" y="1153021"/>
            <a:ext cx="7758136" cy="58446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are the leading expert charity for people with serious conditions like schizophrenia and bipolar disorder.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offer practical help guided by what works. Every year, </a:t>
            </a:r>
            <a:r>
              <a:rPr lang="en-US" sz="1800" dirty="0">
                <a:latin typeface="Raleway" pitchFamily="2" charset="0"/>
                <a:ea typeface="Avenir"/>
                <a:cs typeface="Avenir"/>
                <a:sym typeface="Avenir"/>
              </a:rPr>
              <a:t>their</a:t>
            </a:r>
            <a:r>
              <a:rPr lang="en-US" sz="1800" b="0" i="0" u="none" strike="noStrike" cap="none" dirty="0">
                <a:solidFill>
                  <a:srgbClr val="000000"/>
                </a:solidFill>
                <a:latin typeface="Raleway" pitchFamily="2" charset="0"/>
                <a:ea typeface="Avenir"/>
                <a:cs typeface="Avenir"/>
                <a:sym typeface="Avenir"/>
              </a:rPr>
              <a:t> diverse range of information and support helps tens of thousands of people get through crises, live independently and feel that they do not have to face mental illness alone.</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Offers practical help and information for anyone affected by mental illness on a wide range of topics such as living with mental illness, medication and care.</a:t>
            </a:r>
            <a:r>
              <a:rPr lang="en-US" sz="1800" dirty="0">
                <a:latin typeface="Raleway" pitchFamily="2" charset="0"/>
                <a:ea typeface="Avenir"/>
                <a:cs typeface="Avenir"/>
                <a:sym typeface="Avenir"/>
              </a:rPr>
              <a:t> </a:t>
            </a:r>
            <a:endParaRPr lang="en-US" sz="1800" b="0" i="0" u="none" strike="noStrike" cap="none" dirty="0">
              <a:solidFill>
                <a:srgbClr val="000000"/>
              </a:solidFill>
              <a:latin typeface="Raleway" pitchFamily="2" charset="0"/>
              <a:ea typeface="Avenir"/>
              <a:cs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Advice Service: </a:t>
            </a:r>
            <a:r>
              <a:rPr lang="en-US" sz="1800" b="0" i="0" u="none" strike="noStrike" cap="none" dirty="0">
                <a:solidFill>
                  <a:srgbClr val="000000"/>
                </a:solidFill>
                <a:latin typeface="Raleway" pitchFamily="2" charset="0"/>
                <a:ea typeface="Avenir"/>
                <a:cs typeface="Avenir"/>
                <a:sym typeface="Avenir"/>
              </a:rPr>
              <a:t>0808 801 0525</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info@rethink.org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https://www.rethink.org/</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a:p>
            <a:pPr marL="0" marR="0" lvl="0" indent="0" algn="l" rtl="0">
              <a:lnSpc>
                <a:spcPct val="160000"/>
              </a:lnSpc>
              <a:spcBef>
                <a:spcPts val="0"/>
              </a:spcBef>
              <a:spcAft>
                <a:spcPts val="0"/>
              </a:spcAft>
              <a:buNone/>
            </a:pPr>
            <a:endParaRPr sz="1800" b="0" i="0" u="sng" strike="noStrike" cap="none" dirty="0">
              <a:solidFill>
                <a:srgbClr val="000000"/>
              </a:solidFill>
              <a:latin typeface="Avenir"/>
              <a:ea typeface="Avenir"/>
              <a:cs typeface="Avenir"/>
              <a:sym typeface="Avenir"/>
              <a:hlinkClick r:id="rId4">
                <a:extLst>
                  <a:ext uri="{A12FA001-AC4F-418D-AE19-62706E023703}">
                    <ahyp:hlinkClr xmlns:ahyp="http://schemas.microsoft.com/office/drawing/2018/hyperlinkcolor" val="tx"/>
                  </a:ext>
                </a:extLst>
              </a:hlinkClick>
            </a:endParaRPr>
          </a:p>
        </p:txBody>
      </p:sp>
      <p:sp>
        <p:nvSpPr>
          <p:cNvPr id="1228" name="Google Shape;1228;p86"/>
          <p:cNvSpPr txBox="1"/>
          <p:nvPr/>
        </p:nvSpPr>
        <p:spPr>
          <a:xfrm>
            <a:off x="9579797" y="1095670"/>
            <a:ext cx="8540734" cy="878086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Stem4 is a leading UK-based digital mental health charity for children and young people, providing a comprehensive range of services aimed at supporting mental health.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They offer five evidence-based mental health apps designed to aid with conditions like anxiety, self-harm, depression, and eating disorders. In addition to their digital offerings, stem4 delivers mental health literacy programs in schools, and bridges the digital divide with in-person educational sessions for students, training for parents, carers, educators, and health professionals, along with a variety of clinically informed, printable resources. Their mission is to help young individuals across the UK manage their mental health effectively, build resilience, and ensure their safety online, all at no cost to the users.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To ensure that no young person goes without the latest psychological support that they deserve.</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Child and young people</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u="sng"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enquiries@stem4.org.uk</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https://stem4.org.uk</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a:p>
            <a:pPr marL="0" marR="0" lvl="0" indent="0" algn="l" rtl="0">
              <a:lnSpc>
                <a:spcPct val="160000"/>
              </a:lnSpc>
              <a:spcBef>
                <a:spcPts val="0"/>
              </a:spcBef>
              <a:spcAft>
                <a:spcPts val="0"/>
              </a:spcAft>
              <a:buNone/>
            </a:pPr>
            <a:endParaRPr sz="1800" b="0" i="0" u="sng" strike="noStrike" cap="none" dirty="0">
              <a:solidFill>
                <a:srgbClr val="000000"/>
              </a:solidFill>
              <a:latin typeface="Avenir"/>
              <a:ea typeface="Avenir"/>
              <a:cs typeface="Avenir"/>
              <a:sym typeface="Avenir"/>
              <a:hlinkClick r:id="rId6">
                <a:extLst>
                  <a:ext uri="{A12FA001-AC4F-418D-AE19-62706E023703}">
                    <ahyp:hlinkClr xmlns:ahyp="http://schemas.microsoft.com/office/drawing/2018/hyperlinkcolor" val="tx"/>
                  </a:ext>
                </a:extLst>
              </a:hlinkClick>
            </a:endParaRPr>
          </a:p>
          <a:p>
            <a:pPr marL="0" marR="0" lvl="0" indent="0" algn="l" rtl="0">
              <a:lnSpc>
                <a:spcPct val="160000"/>
              </a:lnSpc>
              <a:spcBef>
                <a:spcPts val="0"/>
              </a:spcBef>
              <a:spcAft>
                <a:spcPts val="0"/>
              </a:spcAft>
              <a:buNone/>
            </a:pPr>
            <a:endParaRPr sz="1800" b="0" i="0" u="sng" strike="noStrike" cap="none" dirty="0">
              <a:solidFill>
                <a:srgbClr val="000000"/>
              </a:solidFill>
              <a:latin typeface="Avenir"/>
              <a:ea typeface="Avenir"/>
              <a:cs typeface="Avenir"/>
              <a:sym typeface="Avenir"/>
              <a:hlinkClick r:id="rId6">
                <a:extLst>
                  <a:ext uri="{A12FA001-AC4F-418D-AE19-62706E023703}">
                    <ahyp:hlinkClr xmlns:ahyp="http://schemas.microsoft.com/office/drawing/2018/hyperlinkcolor" val="tx"/>
                  </a:ext>
                </a:extLst>
              </a:hlinkClick>
            </a:endParaRPr>
          </a:p>
        </p:txBody>
      </p:sp>
      <p:sp>
        <p:nvSpPr>
          <p:cNvPr id="1229" name="Google Shape;1229;p86"/>
          <p:cNvSpPr txBox="1"/>
          <p:nvPr/>
        </p:nvSpPr>
        <p:spPr>
          <a:xfrm>
            <a:off x="9457418" y="60365"/>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STEM 4</a:t>
            </a:r>
            <a:endParaRPr sz="4400" dirty="0"/>
          </a:p>
        </p:txBody>
      </p:sp>
      <p:sp>
        <p:nvSpPr>
          <p:cNvPr id="1230" name="Google Shape;1230;p86"/>
          <p:cNvSpPr/>
          <p:nvPr/>
        </p:nvSpPr>
        <p:spPr>
          <a:xfrm>
            <a:off x="16704143" y="9438755"/>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pic>
        <p:nvPicPr>
          <p:cNvPr id="1231" name="Google Shape;1231;p86"/>
          <p:cNvPicPr preferRelativeResize="0"/>
          <p:nvPr/>
        </p:nvPicPr>
        <p:blipFill>
          <a:blip r:embed="rId8">
            <a:alphaModFix/>
          </a:blip>
          <a:stretch>
            <a:fillRect/>
          </a:stretch>
        </p:blipFill>
        <p:spPr>
          <a:xfrm>
            <a:off x="569809" y="9104323"/>
            <a:ext cx="1416985" cy="1117844"/>
          </a:xfrm>
          <a:prstGeom prst="rect">
            <a:avLst/>
          </a:prstGeom>
          <a:noFill/>
          <a:ln>
            <a:noFill/>
          </a:ln>
        </p:spPr>
      </p:pic>
      <p:pic>
        <p:nvPicPr>
          <p:cNvPr id="1232" name="Google Shape;1232;p86"/>
          <p:cNvPicPr preferRelativeResize="0"/>
          <p:nvPr/>
        </p:nvPicPr>
        <p:blipFill>
          <a:blip r:embed="rId9">
            <a:alphaModFix/>
          </a:blip>
          <a:stretch>
            <a:fillRect/>
          </a:stretch>
        </p:blipFill>
        <p:spPr>
          <a:xfrm>
            <a:off x="9295909" y="9434142"/>
            <a:ext cx="1773056" cy="788025"/>
          </a:xfrm>
          <a:prstGeom prst="rect">
            <a:avLst/>
          </a:prstGeom>
          <a:noFill/>
          <a:ln>
            <a:noFill/>
          </a:ln>
        </p:spPr>
      </p:pic>
      <p:grpSp>
        <p:nvGrpSpPr>
          <p:cNvPr id="1233" name="Google Shape;1233;p86"/>
          <p:cNvGrpSpPr/>
          <p:nvPr/>
        </p:nvGrpSpPr>
        <p:grpSpPr>
          <a:xfrm rot="10800000">
            <a:off x="8672095" y="-1"/>
            <a:ext cx="616925" cy="10286147"/>
            <a:chOff x="0" y="0"/>
            <a:chExt cx="822567" cy="19507200"/>
          </a:xfrm>
        </p:grpSpPr>
        <p:sp>
          <p:nvSpPr>
            <p:cNvPr id="1234" name="Google Shape;1234;p86"/>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235" name="Google Shape;1235;p86"/>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236" name="Google Shape;1236;p86"/>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237" name="Google Shape;1237;p86"/>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grpSp>
        <p:nvGrpSpPr>
          <p:cNvPr id="1238" name="Google Shape;1238;p86"/>
          <p:cNvGrpSpPr/>
          <p:nvPr/>
        </p:nvGrpSpPr>
        <p:grpSpPr>
          <a:xfrm>
            <a:off x="-18150" y="0"/>
            <a:ext cx="616925" cy="10286147"/>
            <a:chOff x="0" y="0"/>
            <a:chExt cx="822567" cy="19507200"/>
          </a:xfrm>
        </p:grpSpPr>
        <p:sp>
          <p:nvSpPr>
            <p:cNvPr id="1239" name="Google Shape;1239;p86"/>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240" name="Google Shape;1240;p86"/>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241" name="Google Shape;1241;p86"/>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242" name="Google Shape;1242;p86"/>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1" action="ppaction://hlinksldjump" highlightClick="1"/>
            <a:extLst>
              <a:ext uri="{FF2B5EF4-FFF2-40B4-BE49-F238E27FC236}">
                <a16:creationId xmlns:a16="http://schemas.microsoft.com/office/drawing/2014/main" id="{1668B849-2A4E-24DA-7633-0A840FAA7245}"/>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87"/>
          <p:cNvSpPr txBox="1"/>
          <p:nvPr/>
        </p:nvSpPr>
        <p:spPr>
          <a:xfrm>
            <a:off x="707133" y="124092"/>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OCD ACTION</a:t>
            </a:r>
            <a:endParaRPr sz="4400" dirty="0"/>
          </a:p>
        </p:txBody>
      </p:sp>
      <p:sp>
        <p:nvSpPr>
          <p:cNvPr id="1248" name="Google Shape;1248;p87"/>
          <p:cNvSpPr txBox="1"/>
          <p:nvPr/>
        </p:nvSpPr>
        <p:spPr>
          <a:xfrm>
            <a:off x="757129" y="1044523"/>
            <a:ext cx="7804200"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OCD Action aims to make a significant and enduring impact on the lives of individuals with Obsessive-Compulsive Disorder (OCD), their families, carers, and friends through its frontline services. </a:t>
            </a:r>
          </a:p>
          <a:p>
            <a:pPr marL="0" marR="0" lvl="0" indent="0" algn="just" rtl="0">
              <a:lnSpc>
                <a:spcPct val="150000"/>
              </a:lnSpc>
              <a:spcBef>
                <a:spcPts val="0"/>
              </a:spcBef>
              <a:spcAft>
                <a:spcPts val="0"/>
              </a:spcAft>
              <a:buNone/>
            </a:pPr>
            <a:endParaRPr lang="en-US" sz="1800" dirty="0">
              <a:latin typeface="Raleway" pitchFamily="2" charset="0"/>
              <a:ea typeface="Avenir"/>
              <a:cs typeface="Avenir"/>
              <a:sym typeface="Avenir"/>
            </a:endParaRPr>
          </a:p>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organization envisions a future where OCD is widely understood, and everyone affected by OCD receives timely and effective treatment and support. OCD Action is committed to working alongside the OCD community to achieve this goal, advocating for better awareness, understanding, and access to necessary resources and support systems.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Delivering frontline services which make a tangible and long-term difference to the lives of people with OCD, their families, carers and friends.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All Age</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a:t>
            </a:r>
            <a:r>
              <a:rPr lang="en-US" sz="1800" b="0" i="0" u="none" strike="noStrike" cap="none" dirty="0">
                <a:solidFill>
                  <a:srgbClr val="000000"/>
                </a:solidFill>
                <a:latin typeface="Raleway" pitchFamily="2" charset="0"/>
                <a:ea typeface="Avenir"/>
                <a:cs typeface="Avenir"/>
                <a:sym typeface="Avenir"/>
              </a:rPr>
              <a:t>: 0300 636 5478</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www.ocdaction.org.uk</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sp>
        <p:nvSpPr>
          <p:cNvPr id="1249" name="Google Shape;1249;p87"/>
          <p:cNvSpPr txBox="1"/>
          <p:nvPr/>
        </p:nvSpPr>
        <p:spPr>
          <a:xfrm>
            <a:off x="9835885" y="1044523"/>
            <a:ext cx="8143839" cy="789446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aim of OCD-UK is to provide specialized support, information, and advice for individuals affected by Obsessive-Compulsive Disorder (OCD), both directly and indirectly. The charity actively works to eradicate the trivialization and stigma associated with OCD through advocacy and education. Leveraging the personal experiences of those involved in the organization, OCD-UK seeks to create a community of understanding and support, empowering those affected by OCD to manage their condition more effectively.</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Focuses on assisting children and adults dealing with Obsessive-Compulsive Disorder. The charity offers advice, information, and support services to those affected by OCD and actively campaigns against the disorder's trivialization and stigma. </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All Age</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Self-referral</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01332 588112</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Contact from website: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https://www.ocduk.org/contact-us/</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www.ocduk.org</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p:txBody>
      </p:sp>
      <p:sp>
        <p:nvSpPr>
          <p:cNvPr id="1250" name="Google Shape;1250;p87"/>
          <p:cNvSpPr txBox="1"/>
          <p:nvPr/>
        </p:nvSpPr>
        <p:spPr>
          <a:xfrm>
            <a:off x="9842775" y="124092"/>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OCD UK</a:t>
            </a:r>
            <a:endParaRPr sz="4400" dirty="0"/>
          </a:p>
        </p:txBody>
      </p:sp>
      <p:sp>
        <p:nvSpPr>
          <p:cNvPr id="1251" name="Google Shape;1251;p87"/>
          <p:cNvSpPr/>
          <p:nvPr/>
        </p:nvSpPr>
        <p:spPr>
          <a:xfrm>
            <a:off x="16563337" y="9400053"/>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6">
              <a:alphaModFix/>
            </a:blip>
            <a:stretch>
              <a:fillRect l="-2384" r="-2383"/>
            </a:stretch>
          </a:blipFill>
          <a:ln>
            <a:noFill/>
          </a:ln>
        </p:spPr>
        <p:txBody>
          <a:bodyPr/>
          <a:lstStyle/>
          <a:p>
            <a:endParaRPr lang="en-US"/>
          </a:p>
        </p:txBody>
      </p:sp>
      <p:pic>
        <p:nvPicPr>
          <p:cNvPr id="1252" name="Google Shape;1252;p87"/>
          <p:cNvPicPr preferRelativeResize="0"/>
          <p:nvPr/>
        </p:nvPicPr>
        <p:blipFill>
          <a:blip r:embed="rId7">
            <a:alphaModFix/>
          </a:blip>
          <a:stretch>
            <a:fillRect/>
          </a:stretch>
        </p:blipFill>
        <p:spPr>
          <a:xfrm>
            <a:off x="548778" y="9232704"/>
            <a:ext cx="1968590" cy="930204"/>
          </a:xfrm>
          <a:prstGeom prst="rect">
            <a:avLst/>
          </a:prstGeom>
          <a:noFill/>
          <a:ln>
            <a:noFill/>
          </a:ln>
        </p:spPr>
      </p:pic>
      <p:pic>
        <p:nvPicPr>
          <p:cNvPr id="1253" name="Google Shape;1253;p87"/>
          <p:cNvPicPr preferRelativeResize="0"/>
          <p:nvPr/>
        </p:nvPicPr>
        <p:blipFill>
          <a:blip r:embed="rId8">
            <a:alphaModFix/>
          </a:blip>
          <a:stretch>
            <a:fillRect/>
          </a:stretch>
        </p:blipFill>
        <p:spPr>
          <a:xfrm>
            <a:off x="9554605" y="9400053"/>
            <a:ext cx="1745778" cy="788025"/>
          </a:xfrm>
          <a:prstGeom prst="rect">
            <a:avLst/>
          </a:prstGeom>
          <a:noFill/>
          <a:ln>
            <a:noFill/>
          </a:ln>
        </p:spPr>
      </p:pic>
      <p:grpSp>
        <p:nvGrpSpPr>
          <p:cNvPr id="1254" name="Google Shape;1254;p87"/>
          <p:cNvGrpSpPr/>
          <p:nvPr/>
        </p:nvGrpSpPr>
        <p:grpSpPr>
          <a:xfrm rot="10800000">
            <a:off x="8930791" y="-1"/>
            <a:ext cx="616925" cy="10286147"/>
            <a:chOff x="0" y="0"/>
            <a:chExt cx="822567" cy="19507200"/>
          </a:xfrm>
        </p:grpSpPr>
        <p:sp>
          <p:nvSpPr>
            <p:cNvPr id="1255" name="Google Shape;1255;p87"/>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1256" name="Google Shape;1256;p87"/>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257" name="Google Shape;1257;p87"/>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258" name="Google Shape;1258;p87"/>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grpSp>
        <p:nvGrpSpPr>
          <p:cNvPr id="1259" name="Google Shape;1259;p87"/>
          <p:cNvGrpSpPr/>
          <p:nvPr/>
        </p:nvGrpSpPr>
        <p:grpSpPr>
          <a:xfrm>
            <a:off x="-18150" y="0"/>
            <a:ext cx="616925" cy="10286147"/>
            <a:chOff x="0" y="0"/>
            <a:chExt cx="822567" cy="19507200"/>
          </a:xfrm>
        </p:grpSpPr>
        <p:sp>
          <p:nvSpPr>
            <p:cNvPr id="1260" name="Google Shape;1260;p87"/>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9">
                <a:alphaModFix/>
              </a:blip>
              <a:stretch>
                <a:fillRect/>
              </a:stretch>
            </a:blipFill>
            <a:ln>
              <a:noFill/>
            </a:ln>
          </p:spPr>
          <p:txBody>
            <a:bodyPr/>
            <a:lstStyle/>
            <a:p>
              <a:endParaRPr lang="en-US"/>
            </a:p>
          </p:txBody>
        </p:sp>
        <p:sp>
          <p:nvSpPr>
            <p:cNvPr id="1261" name="Google Shape;1261;p87"/>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262" name="Google Shape;1262;p87"/>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263" name="Google Shape;1263;p87"/>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0" action="ppaction://hlinksldjump" highlightClick="1"/>
            <a:extLst>
              <a:ext uri="{FF2B5EF4-FFF2-40B4-BE49-F238E27FC236}">
                <a16:creationId xmlns:a16="http://schemas.microsoft.com/office/drawing/2014/main" id="{211BE520-BD11-6C1B-517C-9A06FBD44692}"/>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88"/>
          <p:cNvSpPr txBox="1"/>
          <p:nvPr/>
        </p:nvSpPr>
        <p:spPr>
          <a:xfrm>
            <a:off x="1028700" y="570547"/>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BIPOLAR UK</a:t>
            </a:r>
            <a:endParaRPr sz="4400" dirty="0"/>
          </a:p>
        </p:txBody>
      </p:sp>
      <p:sp>
        <p:nvSpPr>
          <p:cNvPr id="1269" name="Google Shape;1269;p88"/>
          <p:cNvSpPr txBox="1"/>
          <p:nvPr/>
        </p:nvSpPr>
        <p:spPr>
          <a:xfrm>
            <a:off x="899500" y="1699451"/>
            <a:ext cx="7627575" cy="584467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Bipolar UK is the only national charity dedicated to empowering individuals and families affected by bipolar. Peer support is at the core of </a:t>
            </a:r>
            <a:r>
              <a:rPr lang="en-US" sz="1800" dirty="0">
                <a:latin typeface="Raleway" pitchFamily="2" charset="0"/>
                <a:ea typeface="Avenir"/>
                <a:cs typeface="Avenir"/>
                <a:sym typeface="Avenir"/>
              </a:rPr>
              <a:t>their</a:t>
            </a:r>
            <a:r>
              <a:rPr lang="en-US" sz="1800" b="0" i="0" u="none" strike="noStrike" cap="none" dirty="0">
                <a:solidFill>
                  <a:srgbClr val="000000"/>
                </a:solidFill>
                <a:latin typeface="Raleway" pitchFamily="2" charset="0"/>
                <a:ea typeface="Avenir"/>
                <a:cs typeface="Avenir"/>
                <a:sym typeface="Avenir"/>
              </a:rPr>
              <a:t> work.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empower approximately 1,000 people a month to stay well - and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have the ambition to reach thousands more.</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To empower everyone affected by bipolar to live well and fulfill their potential. </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Individuals and families affected by bipolar</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err="1">
                <a:solidFill>
                  <a:srgbClr val="000000"/>
                </a:solidFill>
                <a:latin typeface="Raleway" pitchFamily="2" charset="0"/>
                <a:ea typeface="Avenir"/>
                <a:cs typeface="Avenir"/>
                <a:sym typeface="Avenir"/>
              </a:rPr>
              <a:t>Ecommunity</a:t>
            </a:r>
            <a:r>
              <a:rPr lang="en-US" sz="1800" b="1" i="0" u="none" strike="noStrike" cap="none" dirty="0">
                <a:solidFill>
                  <a:srgbClr val="000000"/>
                </a:solidFill>
                <a:latin typeface="Raleway" pitchFamily="2" charset="0"/>
                <a:ea typeface="Avenir"/>
                <a:cs typeface="Avenir"/>
                <a:sym typeface="Avenir"/>
              </a:rPr>
              <a:t>: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ecommunity@bipolaruk.org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Groups: </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supportgroups@bipolaruk.org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https://www.bipolaruk.org/</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a:p>
            <a:pPr marL="0" marR="0" lvl="0" indent="0" algn="l" rtl="0">
              <a:lnSpc>
                <a:spcPct val="160000"/>
              </a:lnSpc>
              <a:spcBef>
                <a:spcPts val="0"/>
              </a:spcBef>
              <a:spcAft>
                <a:spcPts val="0"/>
              </a:spcAft>
              <a:buNone/>
            </a:pPr>
            <a:endParaRPr sz="1800" b="0" i="0" u="sng" strike="noStrike" cap="none" dirty="0">
              <a:solidFill>
                <a:srgbClr val="000000"/>
              </a:solidFill>
              <a:latin typeface="Avenir"/>
              <a:ea typeface="Avenir"/>
              <a:cs typeface="Avenir"/>
              <a:sym typeface="Avenir"/>
              <a:hlinkClick r:id="rId5">
                <a:extLst>
                  <a:ext uri="{A12FA001-AC4F-418D-AE19-62706E023703}">
                    <ahyp:hlinkClr xmlns:ahyp="http://schemas.microsoft.com/office/drawing/2018/hyperlinkcolor" val="tx"/>
                  </a:ext>
                </a:extLst>
              </a:hlinkClick>
            </a:endParaRPr>
          </a:p>
        </p:txBody>
      </p:sp>
      <p:sp>
        <p:nvSpPr>
          <p:cNvPr id="1270" name="Google Shape;1270;p88"/>
          <p:cNvSpPr txBox="1"/>
          <p:nvPr/>
        </p:nvSpPr>
        <p:spPr>
          <a:xfrm>
            <a:off x="9654199" y="1699451"/>
            <a:ext cx="8276613" cy="709117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The organization aims to provide support to parents to help them foster the best possible relationships with their children, emphasizing the importance of positive and nurturing connections. Additionally, it extends. The goal is to enhance family dynamics, promote healthy parent-child relationships, and support the overall well-being of families through comprehensive support and educational programs.</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Support to parenting professionals, equipping them with the resources, knowledge, and skills needed to effectively assist parents and caregivers in their roles.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Age-Range</a:t>
            </a:r>
            <a:r>
              <a:rPr lang="en-US" sz="1800" b="0" i="0" u="none" strike="noStrike" cap="none" dirty="0">
                <a:solidFill>
                  <a:srgbClr val="000000"/>
                </a:solidFill>
                <a:latin typeface="Raleway" pitchFamily="2" charset="0"/>
                <a:ea typeface="Avenir"/>
                <a:cs typeface="Avenir"/>
                <a:sym typeface="Avenir"/>
              </a:rPr>
              <a:t>: Parents</a:t>
            </a:r>
            <a:endParaRPr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 </a:t>
            </a:r>
            <a:r>
              <a:rPr lang="en-US" sz="1800" b="0" i="0" u="none" strike="noStrike" cap="none" dirty="0">
                <a:solidFill>
                  <a:srgbClr val="000000"/>
                </a:solidFill>
                <a:latin typeface="Raleway" pitchFamily="2" charset="0"/>
                <a:ea typeface="Avenir"/>
                <a:cs typeface="Avenir"/>
                <a:sym typeface="Avenir"/>
              </a:rPr>
              <a:t>Self-referral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a:t>
            </a:r>
            <a:r>
              <a:rPr lang="en-US" sz="1800" b="0" i="0" u="none" strike="noStrike" cap="none" dirty="0">
                <a:solidFill>
                  <a:srgbClr val="000000"/>
                </a:solidFill>
                <a:latin typeface="Raleway" pitchFamily="2" charset="0"/>
                <a:ea typeface="Avenir"/>
                <a:cs typeface="Avenir"/>
                <a:sym typeface="Avenir"/>
              </a:rPr>
              <a:t>-0808 800 2222</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Email: </a:t>
            </a:r>
            <a:r>
              <a:rPr lang="en-US" sz="1800" b="0" i="0" u="none" strike="noStrike" cap="none"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askus@familylives.org.uk</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7">
                  <a:extLst>
                    <a:ext uri="{A12FA001-AC4F-418D-AE19-62706E023703}">
                      <ahyp:hlinkClr xmlns:ahyp="http://schemas.microsoft.com/office/drawing/2018/hyperlinkcolor" val="tx"/>
                    </a:ext>
                  </a:extLst>
                </a:hlinkClick>
              </a:rPr>
              <a:t>www.familylives.org.uk</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a:p>
            <a:pPr marL="0" marR="0" lvl="0" indent="0" algn="l" rtl="0">
              <a:lnSpc>
                <a:spcPct val="160000"/>
              </a:lnSpc>
              <a:spcBef>
                <a:spcPts val="0"/>
              </a:spcBef>
              <a:spcAft>
                <a:spcPts val="0"/>
              </a:spcAft>
              <a:buNone/>
            </a:pPr>
            <a:endParaRPr sz="1800" b="0" i="0" u="sng" strike="noStrike" cap="none" dirty="0">
              <a:solidFill>
                <a:srgbClr val="000000"/>
              </a:solidFill>
              <a:latin typeface="Avenir"/>
              <a:ea typeface="Avenir"/>
              <a:cs typeface="Avenir"/>
              <a:sym typeface="Avenir"/>
              <a:hlinkClick r:id="rId7">
                <a:extLst>
                  <a:ext uri="{A12FA001-AC4F-418D-AE19-62706E023703}">
                    <ahyp:hlinkClr xmlns:ahyp="http://schemas.microsoft.com/office/drawing/2018/hyperlinkcolor" val="tx"/>
                  </a:ext>
                </a:extLst>
              </a:hlinkClick>
            </a:endParaRPr>
          </a:p>
        </p:txBody>
      </p:sp>
      <p:sp>
        <p:nvSpPr>
          <p:cNvPr id="1271" name="Google Shape;1271;p88"/>
          <p:cNvSpPr txBox="1"/>
          <p:nvPr/>
        </p:nvSpPr>
        <p:spPr>
          <a:xfrm>
            <a:off x="9497720" y="570547"/>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FAMILY LIVES</a:t>
            </a:r>
            <a:endParaRPr sz="4400" dirty="0"/>
          </a:p>
        </p:txBody>
      </p:sp>
      <p:sp>
        <p:nvSpPr>
          <p:cNvPr id="1272" name="Google Shape;1272;p88"/>
          <p:cNvSpPr/>
          <p:nvPr/>
        </p:nvSpPr>
        <p:spPr>
          <a:xfrm>
            <a:off x="16750086" y="9520580"/>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8">
              <a:alphaModFix/>
            </a:blip>
            <a:stretch>
              <a:fillRect l="-2384" r="-2383"/>
            </a:stretch>
          </a:blipFill>
          <a:ln>
            <a:noFill/>
          </a:ln>
        </p:spPr>
        <p:txBody>
          <a:bodyPr/>
          <a:lstStyle/>
          <a:p>
            <a:endParaRPr lang="en-US"/>
          </a:p>
        </p:txBody>
      </p:sp>
      <p:pic>
        <p:nvPicPr>
          <p:cNvPr id="1273" name="Google Shape;1273;p88"/>
          <p:cNvPicPr preferRelativeResize="0"/>
          <p:nvPr/>
        </p:nvPicPr>
        <p:blipFill>
          <a:blip r:embed="rId9">
            <a:alphaModFix/>
          </a:blip>
          <a:stretch>
            <a:fillRect/>
          </a:stretch>
        </p:blipFill>
        <p:spPr>
          <a:xfrm>
            <a:off x="9427970" y="9352541"/>
            <a:ext cx="2172625" cy="821050"/>
          </a:xfrm>
          <a:prstGeom prst="rect">
            <a:avLst/>
          </a:prstGeom>
          <a:noFill/>
          <a:ln>
            <a:noFill/>
          </a:ln>
        </p:spPr>
      </p:pic>
      <p:pic>
        <p:nvPicPr>
          <p:cNvPr id="1274" name="Google Shape;1274;p88"/>
          <p:cNvPicPr preferRelativeResize="0"/>
          <p:nvPr/>
        </p:nvPicPr>
        <p:blipFill>
          <a:blip r:embed="rId10">
            <a:alphaModFix/>
          </a:blip>
          <a:stretch>
            <a:fillRect/>
          </a:stretch>
        </p:blipFill>
        <p:spPr>
          <a:xfrm>
            <a:off x="548778" y="9002084"/>
            <a:ext cx="2686050" cy="1238250"/>
          </a:xfrm>
          <a:prstGeom prst="rect">
            <a:avLst/>
          </a:prstGeom>
          <a:noFill/>
          <a:ln>
            <a:noFill/>
          </a:ln>
        </p:spPr>
      </p:pic>
      <p:grpSp>
        <p:nvGrpSpPr>
          <p:cNvPr id="1275" name="Google Shape;1275;p88"/>
          <p:cNvGrpSpPr/>
          <p:nvPr/>
        </p:nvGrpSpPr>
        <p:grpSpPr>
          <a:xfrm rot="10800000">
            <a:off x="8703935" y="10770"/>
            <a:ext cx="616925" cy="10286147"/>
            <a:chOff x="0" y="0"/>
            <a:chExt cx="822567" cy="19507200"/>
          </a:xfrm>
        </p:grpSpPr>
        <p:sp>
          <p:nvSpPr>
            <p:cNvPr id="1276" name="Google Shape;1276;p88"/>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1">
                <a:alphaModFix/>
              </a:blip>
              <a:stretch>
                <a:fillRect/>
              </a:stretch>
            </a:blipFill>
            <a:ln>
              <a:noFill/>
            </a:ln>
          </p:spPr>
          <p:txBody>
            <a:bodyPr/>
            <a:lstStyle/>
            <a:p>
              <a:endParaRPr lang="en-US"/>
            </a:p>
          </p:txBody>
        </p:sp>
        <p:sp>
          <p:nvSpPr>
            <p:cNvPr id="1277" name="Google Shape;1277;p88"/>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278" name="Google Shape;1278;p88"/>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279" name="Google Shape;1279;p88"/>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grpSp>
        <p:nvGrpSpPr>
          <p:cNvPr id="1280" name="Google Shape;1280;p88"/>
          <p:cNvGrpSpPr/>
          <p:nvPr/>
        </p:nvGrpSpPr>
        <p:grpSpPr>
          <a:xfrm>
            <a:off x="-18150" y="0"/>
            <a:ext cx="616925" cy="10286147"/>
            <a:chOff x="0" y="0"/>
            <a:chExt cx="822567" cy="19507200"/>
          </a:xfrm>
        </p:grpSpPr>
        <p:sp>
          <p:nvSpPr>
            <p:cNvPr id="1281" name="Google Shape;1281;p88"/>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1">
                <a:alphaModFix/>
              </a:blip>
              <a:stretch>
                <a:fillRect/>
              </a:stretch>
            </a:blipFill>
            <a:ln>
              <a:noFill/>
            </a:ln>
          </p:spPr>
          <p:txBody>
            <a:bodyPr/>
            <a:lstStyle/>
            <a:p>
              <a:endParaRPr lang="en-US"/>
            </a:p>
          </p:txBody>
        </p:sp>
        <p:sp>
          <p:nvSpPr>
            <p:cNvPr id="1282" name="Google Shape;1282;p88"/>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283" name="Google Shape;1283;p88"/>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284" name="Google Shape;1284;p88"/>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2" action="ppaction://hlinksldjump" highlightClick="1"/>
            <a:extLst>
              <a:ext uri="{FF2B5EF4-FFF2-40B4-BE49-F238E27FC236}">
                <a16:creationId xmlns:a16="http://schemas.microsoft.com/office/drawing/2014/main" id="{7ACC8D7D-45D7-57BA-4B82-AD704805FA7A}"/>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90"/>
          <p:cNvSpPr txBox="1"/>
          <p:nvPr/>
        </p:nvSpPr>
        <p:spPr>
          <a:xfrm>
            <a:off x="1028700" y="570547"/>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SAMARITANS</a:t>
            </a:r>
            <a:endParaRPr sz="4400" dirty="0"/>
          </a:p>
        </p:txBody>
      </p:sp>
      <p:sp>
        <p:nvSpPr>
          <p:cNvPr id="1290" name="Google Shape;1290;p90"/>
          <p:cNvSpPr txBox="1"/>
          <p:nvPr/>
        </p:nvSpPr>
        <p:spPr>
          <a:xfrm>
            <a:off x="664629" y="1708976"/>
            <a:ext cx="8046508" cy="747897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Samaritans is not only for the moment of crisis, </a:t>
            </a:r>
            <a:r>
              <a:rPr lang="en-US" sz="1800" dirty="0">
                <a:latin typeface="Raleway" pitchFamily="2" charset="0"/>
                <a:ea typeface="Avenir"/>
                <a:cs typeface="Avenir"/>
                <a:sym typeface="Avenir"/>
              </a:rPr>
              <a:t>but they also are</a:t>
            </a:r>
            <a:r>
              <a:rPr lang="en-US" sz="1800" b="0" i="0" u="none" strike="noStrike" cap="none" dirty="0">
                <a:solidFill>
                  <a:srgbClr val="000000"/>
                </a:solidFill>
                <a:latin typeface="Raleway" pitchFamily="2" charset="0"/>
                <a:ea typeface="Avenir"/>
                <a:cs typeface="Avenir"/>
                <a:sym typeface="Avenir"/>
              </a:rPr>
              <a:t> taking action to prevent the crisis.</a:t>
            </a:r>
            <a:r>
              <a:rPr lang="en-US" sz="1800" dirty="0">
                <a:latin typeface="Raleway" pitchFamily="2" charset="0"/>
                <a:ea typeface="Avenir"/>
              </a:rPr>
              <a:t> They </a:t>
            </a:r>
            <a:r>
              <a:rPr lang="en-US" sz="1800" b="0" i="0" u="none" strike="noStrike" cap="none" dirty="0">
                <a:solidFill>
                  <a:srgbClr val="000000"/>
                </a:solidFill>
                <a:latin typeface="Raleway" pitchFamily="2" charset="0"/>
                <a:ea typeface="Avenir"/>
                <a:cs typeface="Avenir"/>
                <a:sym typeface="Avenir"/>
              </a:rPr>
              <a:t>give people ways to cope and the skills to be there for others. And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encourage, promote and celebrate those moments of connection between people that can save lives.</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Every life lost to suicide is a tragedy, and Samaritans’ vision is that fewer people die by suicide.</a:t>
            </a:r>
            <a:r>
              <a:rPr lang="en-US" sz="1800" dirty="0">
                <a:latin typeface="Raleway" pitchFamily="2" charset="0"/>
                <a:ea typeface="Avenir"/>
              </a:rPr>
              <a:t> </a:t>
            </a:r>
            <a:r>
              <a:rPr lang="en-US" sz="1800" b="0" i="0" u="none" strike="noStrike" cap="none" dirty="0">
                <a:solidFill>
                  <a:srgbClr val="000000"/>
                </a:solidFill>
                <a:latin typeface="Raleway" pitchFamily="2" charset="0"/>
                <a:ea typeface="Avenir"/>
                <a:cs typeface="Avenir"/>
                <a:sym typeface="Avenir"/>
              </a:rPr>
              <a:t>That’s why </a:t>
            </a:r>
            <a:r>
              <a:rPr lang="en-US" sz="1800" dirty="0">
                <a:latin typeface="Raleway" pitchFamily="2" charset="0"/>
                <a:ea typeface="Avenir"/>
                <a:cs typeface="Avenir"/>
                <a:sym typeface="Avenir"/>
              </a:rPr>
              <a:t>they</a:t>
            </a:r>
            <a:r>
              <a:rPr lang="en-US" sz="1800" b="0" i="0" u="none" strike="noStrike" cap="none" dirty="0">
                <a:solidFill>
                  <a:srgbClr val="000000"/>
                </a:solidFill>
                <a:latin typeface="Raleway" pitchFamily="2" charset="0"/>
                <a:ea typeface="Avenir"/>
                <a:cs typeface="Avenir"/>
                <a:sym typeface="Avenir"/>
              </a:rPr>
              <a:t> work tirelessly to reach more people and make suicide prevention a priority.</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 </a:t>
            </a:r>
            <a:r>
              <a:rPr lang="en-US" sz="1800" b="0" i="0" u="none" strike="noStrike" cap="none" dirty="0">
                <a:solidFill>
                  <a:srgbClr val="000000"/>
                </a:solidFill>
                <a:latin typeface="Raleway" pitchFamily="2" charset="0"/>
                <a:ea typeface="Avenir"/>
                <a:cs typeface="Avenir"/>
                <a:sym typeface="Avenir"/>
              </a:rPr>
              <a:t>Provides help and support to people and communities in times of need. In prisons, schools, hospitals and on the rail network, Samaritans are working with people who are going through a difficult time and training others to do the same.</a:t>
            </a:r>
            <a:endParaRPr lang="en-US" sz="1800" dirty="0">
              <a:latin typeface="Raleway" pitchFamily="2" charset="0"/>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Telephone: </a:t>
            </a:r>
            <a:r>
              <a:rPr lang="en-US" sz="1800" b="0" i="0" u="none" strike="noStrike" cap="none" dirty="0">
                <a:solidFill>
                  <a:srgbClr val="000000"/>
                </a:solidFill>
                <a:latin typeface="Raleway" pitchFamily="2" charset="0"/>
                <a:ea typeface="Avenir"/>
                <a:cs typeface="Avenir"/>
                <a:sym typeface="Avenir"/>
              </a:rPr>
              <a:t>116 123</a:t>
            </a:r>
            <a:endParaRPr lang="en-US" sz="1800" dirty="0">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Contact options </a:t>
            </a:r>
            <a:r>
              <a:rPr lang="en-US" sz="1800" u="sng" dirty="0">
                <a:solidFill>
                  <a:srgbClr val="0070C0"/>
                </a:solidFill>
                <a:latin typeface="Raleway" pitchFamily="2" charset="0"/>
                <a:ea typeface="Avenir"/>
                <a:cs typeface="Avenir"/>
                <a:sym typeface="Avenir"/>
                <a:hlinkClick r:id="rId3">
                  <a:extLst>
                    <a:ext uri="{A12FA001-AC4F-418D-AE19-62706E023703}">
                      <ahyp:hlinkClr xmlns:ahyp="http://schemas.microsoft.com/office/drawing/2018/hyperlinkcolor" val="tx"/>
                    </a:ext>
                  </a:extLst>
                </a:hlinkClick>
              </a:rPr>
              <a:t>https://www.samaritans.org/how-we-can-help/contact-Samaritan/</a:t>
            </a:r>
            <a:r>
              <a:rPr lang="en-US" sz="1800" u="sng" dirty="0">
                <a:solidFill>
                  <a:srgbClr val="0070C0"/>
                </a:solidFill>
                <a:latin typeface="Raleway" pitchFamily="2" charset="0"/>
                <a:ea typeface="Avenir"/>
                <a:cs typeface="Avenir"/>
                <a:sym typeface="Avenir"/>
              </a:rPr>
              <a:t> </a:t>
            </a:r>
            <a:r>
              <a:rPr lang="en-US" sz="1800" b="0" i="0" u="none" strike="noStrike" cap="none" dirty="0">
                <a:solidFill>
                  <a:srgbClr val="0070C0"/>
                </a:solidFill>
                <a:latin typeface="Raleway" pitchFamily="2" charset="0"/>
                <a:ea typeface="Avenir"/>
                <a:cs typeface="Avenir"/>
                <a:sym typeface="Avenir"/>
              </a:rPr>
              <a:t> </a:t>
            </a: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00FF"/>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https://www.samaritans.</a:t>
            </a:r>
            <a:r>
              <a:rPr lang="en-US" sz="1800" u="sng" dirty="0">
                <a:solidFill>
                  <a:srgbClr val="0070C0"/>
                </a:solidFill>
                <a:latin typeface="Raleway" pitchFamily="2" charset="0"/>
                <a:ea typeface="Avenir"/>
                <a:cs typeface="Avenir"/>
                <a:sym typeface="Avenir"/>
                <a:hlinkClick r:id="rId4">
                  <a:extLst>
                    <a:ext uri="{A12FA001-AC4F-418D-AE19-62706E023703}">
                      <ahyp:hlinkClr xmlns:ahyp="http://schemas.microsoft.com/office/drawing/2018/hyperlinkcolor" val="tx"/>
                    </a:ext>
                  </a:extLst>
                </a:hlinkClick>
              </a:rPr>
              <a:t>org/</a:t>
            </a:r>
            <a:r>
              <a:rPr lang="en-US" sz="1800" u="sng" dirty="0">
                <a:solidFill>
                  <a:srgbClr val="0070C0"/>
                </a:solidFill>
                <a:latin typeface="Raleway" pitchFamily="2" charset="0"/>
                <a:ea typeface="Avenir"/>
                <a:cs typeface="Avenir"/>
                <a:sym typeface="Avenir"/>
              </a:rPr>
              <a:t> </a:t>
            </a:r>
            <a:endParaRPr lang="en-US" sz="1800" dirty="0">
              <a:solidFill>
                <a:srgbClr val="0070C0"/>
              </a:solidFill>
              <a:latin typeface="Raleway" pitchFamily="2" charset="0"/>
            </a:endParaRPr>
          </a:p>
        </p:txBody>
      </p:sp>
      <p:sp>
        <p:nvSpPr>
          <p:cNvPr id="1291" name="Google Shape;1291;p90"/>
          <p:cNvSpPr txBox="1"/>
          <p:nvPr/>
        </p:nvSpPr>
        <p:spPr>
          <a:xfrm>
            <a:off x="9776179" y="1548125"/>
            <a:ext cx="8179312" cy="667567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00" b="0" i="0" u="none" strike="noStrike" cap="none" dirty="0">
                <a:solidFill>
                  <a:srgbClr val="000000"/>
                </a:solidFill>
                <a:latin typeface="Raleway" pitchFamily="2" charset="0"/>
                <a:ea typeface="Avenir"/>
                <a:cs typeface="Avenir"/>
                <a:sym typeface="Avenir"/>
              </a:rPr>
              <a:t>This service is aimed at anyone seeking help or information regarding substance abuse, including individuals struggling with addiction, their families, friends, or professionals looking for guidance. The helpline offers confidential support, aiming to educate, advise, and assist those concerned about substance misuse, with the goal of promoting understanding, recovery, and prevention.</a:t>
            </a:r>
          </a:p>
          <a:p>
            <a:pPr marL="0" marR="0" lvl="0" indent="0" algn="just" rtl="0">
              <a:lnSpc>
                <a:spcPct val="150000"/>
              </a:lnSpc>
              <a:spcBef>
                <a:spcPts val="0"/>
              </a:spcBef>
              <a:spcAft>
                <a:spcPts val="0"/>
              </a:spcAft>
              <a:buNone/>
            </a:pPr>
            <a:endParaRPr lang="en-US" sz="1800" b="0" i="0" u="none" strike="noStrike" cap="none" dirty="0">
              <a:solidFill>
                <a:srgbClr val="000000"/>
              </a:solidFill>
              <a:latin typeface="Raleway" pitchFamily="2" charset="0"/>
              <a:ea typeface="Avenir"/>
              <a:cs typeface="Avenir"/>
              <a:sym typeface="Avenir"/>
            </a:endParaRPr>
          </a:p>
          <a:p>
            <a:pPr marL="285750" indent="-285750" algn="just">
              <a:lnSpc>
                <a:spcPct val="150000"/>
              </a:lnSpc>
              <a:buFont typeface="Wingdings" panose="05000000000000000000" pitchFamily="2" charset="2"/>
              <a:buChar char="§"/>
            </a:pPr>
            <a:r>
              <a:rPr lang="en-US" sz="1800" b="1" dirty="0" err="1">
                <a:latin typeface="Raleway" pitchFamily="2" charset="0"/>
                <a:ea typeface="Avenir"/>
                <a:cs typeface="Avenir"/>
                <a:sym typeface="Avenir"/>
              </a:rPr>
              <a:t>iTHRIVE</a:t>
            </a:r>
            <a:r>
              <a:rPr lang="en-US" sz="1800" b="1" dirty="0">
                <a:latin typeface="Raleway" pitchFamily="2" charset="0"/>
                <a:ea typeface="Avenir"/>
                <a:cs typeface="Avenir"/>
                <a:sym typeface="Avenir"/>
              </a:rPr>
              <a:t> categories: </a:t>
            </a:r>
            <a:r>
              <a:rPr lang="en-US" sz="1800" b="1" dirty="0">
                <a:latin typeface="Raleway" pitchFamily="2" charset="0"/>
                <a:ea typeface="Avenir"/>
                <a:sym typeface="Avenir"/>
              </a:rPr>
              <a:t>Getting Advice, Getting Help</a:t>
            </a:r>
            <a:endParaRPr lang="en-US" sz="1800" b="1" dirty="0">
              <a:latin typeface="Raleway" pitchFamily="2" charset="0"/>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Support:</a:t>
            </a:r>
            <a:r>
              <a:rPr lang="en-US" sz="1800" b="0" i="0" u="none" strike="noStrike" cap="none" dirty="0">
                <a:solidFill>
                  <a:srgbClr val="000000"/>
                </a:solidFill>
                <a:latin typeface="Raleway" pitchFamily="2" charset="0"/>
                <a:ea typeface="Avenir"/>
                <a:cs typeface="Avenir"/>
                <a:sym typeface="Avenir"/>
              </a:rPr>
              <a:t> 24-hour helpline offering information and advice to anybody concerned about drugs/substance misuse.</a:t>
            </a:r>
            <a:r>
              <a:rPr lang="en-US" sz="1800" dirty="0">
                <a:latin typeface="Raleway" pitchFamily="2" charset="0"/>
                <a:ea typeface="Avenir"/>
                <a:cs typeface="Avenir"/>
                <a:sym typeface="Avenir"/>
              </a:rPr>
              <a:t> </a:t>
            </a:r>
            <a:endParaRPr lang="en-US" sz="1800" dirty="0">
              <a:latin typeface="Raleway" pitchFamily="2" charset="0"/>
              <a:ea typeface="Avenir"/>
              <a:sym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Referral:</a:t>
            </a:r>
            <a:r>
              <a:rPr lang="en-US" sz="1800" b="0" i="0" u="none" strike="noStrike" cap="none" dirty="0">
                <a:solidFill>
                  <a:srgbClr val="000000"/>
                </a:solidFill>
                <a:latin typeface="Raleway" pitchFamily="2" charset="0"/>
                <a:ea typeface="Avenir"/>
                <a:cs typeface="Avenir"/>
                <a:sym typeface="Avenir"/>
              </a:rPr>
              <a:t> Self-referral</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dirty="0">
                <a:latin typeface="Raleway" pitchFamily="2" charset="0"/>
                <a:ea typeface="Avenir"/>
                <a:cs typeface="Avenir"/>
                <a:sym typeface="Avenir"/>
              </a:rPr>
              <a:t>Telephone</a:t>
            </a:r>
            <a:r>
              <a:rPr lang="en-US" sz="1800" b="1" i="0" u="none" strike="noStrike" cap="none" dirty="0">
                <a:solidFill>
                  <a:srgbClr val="000000"/>
                </a:solidFill>
                <a:latin typeface="Raleway" pitchFamily="2" charset="0"/>
                <a:ea typeface="Avenir"/>
                <a:cs typeface="Avenir"/>
                <a:sym typeface="Avenir"/>
              </a:rPr>
              <a:t>: </a:t>
            </a:r>
            <a:r>
              <a:rPr lang="en-US" sz="1800" b="0" i="0" u="none" strike="noStrike" cap="none" dirty="0">
                <a:solidFill>
                  <a:srgbClr val="000000"/>
                </a:solidFill>
                <a:latin typeface="Raleway" pitchFamily="2" charset="0"/>
                <a:ea typeface="Avenir"/>
                <a:cs typeface="Avenir"/>
                <a:sym typeface="Avenir"/>
              </a:rPr>
              <a:t>0300 123 6600</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Text: </a:t>
            </a:r>
            <a:r>
              <a:rPr lang="en-US" sz="1800" b="0" i="0" u="none" strike="noStrike" cap="none" dirty="0">
                <a:solidFill>
                  <a:srgbClr val="000000"/>
                </a:solidFill>
                <a:latin typeface="Raleway" pitchFamily="2" charset="0"/>
                <a:ea typeface="Avenir"/>
                <a:cs typeface="Avenir"/>
                <a:sym typeface="Avenir"/>
              </a:rPr>
              <a:t>82111</a:t>
            </a:r>
            <a:r>
              <a:rPr lang="en-US" sz="1800" dirty="0">
                <a:latin typeface="Raleway" pitchFamily="2" charset="0"/>
                <a:ea typeface="Avenir"/>
                <a:cs typeface="Avenir"/>
                <a:sym typeface="Avenir"/>
              </a:rPr>
              <a:t> </a:t>
            </a:r>
            <a:endParaRPr lang="en-US" sz="1800" dirty="0">
              <a:latin typeface="Raleway" pitchFamily="2" charset="0"/>
              <a:ea typeface="Avenir"/>
            </a:endParaRPr>
          </a:p>
          <a:p>
            <a:pPr marL="285750" indent="-285750" algn="just">
              <a:lnSpc>
                <a:spcPct val="150000"/>
              </a:lnSpc>
              <a:buFont typeface="Wingdings" panose="05000000000000000000" pitchFamily="2" charset="2"/>
              <a:buChar char="§"/>
            </a:pPr>
            <a:r>
              <a:rPr lang="en-US" sz="1800" b="1" i="0" u="none" strike="noStrike" cap="none" dirty="0">
                <a:solidFill>
                  <a:schemeClr val="tx1"/>
                </a:solidFill>
                <a:latin typeface="Raleway" pitchFamily="2" charset="0"/>
                <a:ea typeface="Avenir"/>
                <a:cs typeface="Avenir"/>
                <a:sym typeface="Avenir"/>
              </a:rPr>
              <a:t>Email</a:t>
            </a:r>
            <a:r>
              <a:rPr lang="en-US" sz="1800" b="1" i="0" u="none" strike="noStrike" cap="none" dirty="0">
                <a:solidFill>
                  <a:schemeClr val="tx1"/>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 </a:t>
            </a:r>
            <a:r>
              <a:rPr lang="en-US" sz="1800" b="0" i="0" u="none" strike="noStrike" cap="none"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frank@talktofrank.com</a:t>
            </a:r>
            <a:r>
              <a:rPr lang="en-US" sz="1800" dirty="0">
                <a:solidFill>
                  <a:srgbClr val="0070C0"/>
                </a:solidFill>
                <a:latin typeface="Raleway" pitchFamily="2" charset="0"/>
                <a:ea typeface="Avenir"/>
                <a:cs typeface="Avenir"/>
                <a:sym typeface="Avenir"/>
                <a:hlinkClick r:id="rId5">
                  <a:extLst>
                    <a:ext uri="{A12FA001-AC4F-418D-AE19-62706E023703}">
                      <ahyp:hlinkClr xmlns:ahyp="http://schemas.microsoft.com/office/drawing/2018/hyperlinkcolor" val="tx"/>
                    </a:ext>
                  </a:extLst>
                </a:hlinkClick>
              </a:rPr>
              <a:t> </a:t>
            </a:r>
            <a:endParaRPr lang="en-US" sz="1800" dirty="0">
              <a:solidFill>
                <a:srgbClr val="0070C0"/>
              </a:solidFill>
              <a:latin typeface="Raleway" pitchFamily="2" charset="0"/>
              <a:ea typeface="Avenir"/>
            </a:endParaRPr>
          </a:p>
          <a:p>
            <a:pPr marL="285750" marR="0" lvl="0" indent="-285750" algn="just" rtl="0">
              <a:lnSpc>
                <a:spcPct val="150000"/>
              </a:lnSpc>
              <a:spcBef>
                <a:spcPts val="0"/>
              </a:spcBef>
              <a:spcAft>
                <a:spcPts val="0"/>
              </a:spcAft>
              <a:buFont typeface="Wingdings" panose="05000000000000000000" pitchFamily="2" charset="2"/>
              <a:buChar char="§"/>
            </a:pPr>
            <a:r>
              <a:rPr lang="en-US" sz="1800" b="1" i="0" u="none" strike="noStrike" cap="none" dirty="0">
                <a:solidFill>
                  <a:srgbClr val="000000"/>
                </a:solidFill>
                <a:latin typeface="Raleway" pitchFamily="2" charset="0"/>
                <a:ea typeface="Avenir"/>
                <a:cs typeface="Avenir"/>
                <a:sym typeface="Avenir"/>
              </a:rPr>
              <a:t>Website: </a:t>
            </a:r>
            <a:r>
              <a:rPr lang="en-US" sz="1800" u="sng" dirty="0">
                <a:solidFill>
                  <a:srgbClr val="0070C0"/>
                </a:solidFill>
                <a:latin typeface="Raleway" pitchFamily="2" charset="0"/>
                <a:ea typeface="Avenir"/>
                <a:cs typeface="Avenir"/>
                <a:sym typeface="Avenir"/>
                <a:hlinkClick r:id="rId6">
                  <a:extLst>
                    <a:ext uri="{A12FA001-AC4F-418D-AE19-62706E023703}">
                      <ahyp:hlinkClr xmlns:ahyp="http://schemas.microsoft.com/office/drawing/2018/hyperlinkcolor" val="tx"/>
                    </a:ext>
                  </a:extLst>
                </a:hlinkClick>
              </a:rPr>
              <a:t>www.talktofrank.com</a:t>
            </a:r>
            <a:r>
              <a:rPr lang="en-US" sz="1800" u="sng" dirty="0">
                <a:solidFill>
                  <a:srgbClr val="0070C0"/>
                </a:solidFill>
                <a:latin typeface="Raleway" pitchFamily="2" charset="0"/>
                <a:ea typeface="Avenir"/>
                <a:cs typeface="Avenir"/>
                <a:sym typeface="Avenir"/>
              </a:rPr>
              <a:t> </a:t>
            </a:r>
            <a:endParaRPr sz="1800" dirty="0">
              <a:solidFill>
                <a:srgbClr val="0070C0"/>
              </a:solidFill>
              <a:latin typeface="Raleway" pitchFamily="2" charset="0"/>
            </a:endParaRPr>
          </a:p>
          <a:p>
            <a:pPr marL="0" marR="0" lvl="0" indent="0" algn="l" rtl="0">
              <a:lnSpc>
                <a:spcPct val="160000"/>
              </a:lnSpc>
              <a:spcBef>
                <a:spcPts val="0"/>
              </a:spcBef>
              <a:spcAft>
                <a:spcPts val="0"/>
              </a:spcAft>
              <a:buNone/>
            </a:pPr>
            <a:endParaRPr sz="1800" b="0" i="0" u="sng" strike="noStrike" cap="none" dirty="0">
              <a:solidFill>
                <a:srgbClr val="000000"/>
              </a:solidFill>
              <a:latin typeface="Avenir"/>
              <a:ea typeface="Avenir"/>
              <a:cs typeface="Avenir"/>
              <a:sym typeface="Avenir"/>
              <a:hlinkClick r:id="rId6">
                <a:extLst>
                  <a:ext uri="{A12FA001-AC4F-418D-AE19-62706E023703}">
                    <ahyp:hlinkClr xmlns:ahyp="http://schemas.microsoft.com/office/drawing/2018/hyperlinkcolor" val="tx"/>
                  </a:ext>
                </a:extLst>
              </a:hlinkClick>
            </a:endParaRPr>
          </a:p>
        </p:txBody>
      </p:sp>
      <p:sp>
        <p:nvSpPr>
          <p:cNvPr id="1292" name="Google Shape;1292;p90"/>
          <p:cNvSpPr txBox="1"/>
          <p:nvPr/>
        </p:nvSpPr>
        <p:spPr>
          <a:xfrm>
            <a:off x="10012718" y="570547"/>
            <a:ext cx="8115300" cy="947952"/>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400" b="0" i="0" u="none" strike="noStrike" cap="none" dirty="0">
                <a:solidFill>
                  <a:srgbClr val="2289B8"/>
                </a:solidFill>
                <a:latin typeface="Raleway Black"/>
                <a:ea typeface="Raleway Black"/>
                <a:cs typeface="Raleway Black"/>
                <a:sym typeface="Raleway Black"/>
              </a:rPr>
              <a:t>FRANK</a:t>
            </a:r>
            <a:endParaRPr sz="4400" dirty="0"/>
          </a:p>
        </p:txBody>
      </p:sp>
      <p:sp>
        <p:nvSpPr>
          <p:cNvPr id="1293" name="Google Shape;1293;p90"/>
          <p:cNvSpPr/>
          <p:nvPr/>
        </p:nvSpPr>
        <p:spPr>
          <a:xfrm>
            <a:off x="15932562" y="9437865"/>
            <a:ext cx="1416388" cy="648622"/>
          </a:xfrm>
          <a:custGeom>
            <a:avLst/>
            <a:gdLst/>
            <a:ahLst/>
            <a:cxnLst/>
            <a:rect l="l" t="t" r="r" b="b"/>
            <a:pathLst>
              <a:path w="1888517" h="864829" extrusionOk="0">
                <a:moveTo>
                  <a:pt x="0" y="0"/>
                </a:moveTo>
                <a:lnTo>
                  <a:pt x="1888517" y="0"/>
                </a:lnTo>
                <a:lnTo>
                  <a:pt x="1888517" y="864828"/>
                </a:lnTo>
                <a:lnTo>
                  <a:pt x="0" y="864828"/>
                </a:lnTo>
                <a:lnTo>
                  <a:pt x="0" y="0"/>
                </a:lnTo>
                <a:close/>
              </a:path>
            </a:pathLst>
          </a:custGeom>
          <a:blipFill rotWithShape="1">
            <a:blip r:embed="rId7">
              <a:alphaModFix/>
            </a:blip>
            <a:stretch>
              <a:fillRect l="-2384" r="-2383"/>
            </a:stretch>
          </a:blipFill>
          <a:ln>
            <a:noFill/>
          </a:ln>
        </p:spPr>
        <p:txBody>
          <a:bodyPr/>
          <a:lstStyle/>
          <a:p>
            <a:endParaRPr lang="en-US"/>
          </a:p>
        </p:txBody>
      </p:sp>
      <p:pic>
        <p:nvPicPr>
          <p:cNvPr id="1294" name="Google Shape;1294;p90"/>
          <p:cNvPicPr preferRelativeResize="0"/>
          <p:nvPr/>
        </p:nvPicPr>
        <p:blipFill>
          <a:blip r:embed="rId8">
            <a:alphaModFix/>
          </a:blip>
          <a:stretch>
            <a:fillRect/>
          </a:stretch>
        </p:blipFill>
        <p:spPr>
          <a:xfrm>
            <a:off x="664628" y="9378422"/>
            <a:ext cx="3124200" cy="798365"/>
          </a:xfrm>
          <a:prstGeom prst="rect">
            <a:avLst/>
          </a:prstGeom>
          <a:noFill/>
          <a:ln>
            <a:noFill/>
          </a:ln>
        </p:spPr>
      </p:pic>
      <p:pic>
        <p:nvPicPr>
          <p:cNvPr id="1295" name="Google Shape;1295;p90"/>
          <p:cNvPicPr preferRelativeResize="0"/>
          <p:nvPr/>
        </p:nvPicPr>
        <p:blipFill>
          <a:blip r:embed="rId9">
            <a:alphaModFix/>
          </a:blip>
          <a:stretch>
            <a:fillRect/>
          </a:stretch>
        </p:blipFill>
        <p:spPr>
          <a:xfrm>
            <a:off x="9616829" y="9392153"/>
            <a:ext cx="2509058" cy="648600"/>
          </a:xfrm>
          <a:prstGeom prst="rect">
            <a:avLst/>
          </a:prstGeom>
          <a:noFill/>
          <a:ln>
            <a:noFill/>
          </a:ln>
        </p:spPr>
      </p:pic>
      <p:grpSp>
        <p:nvGrpSpPr>
          <p:cNvPr id="1296" name="Google Shape;1296;p90"/>
          <p:cNvGrpSpPr/>
          <p:nvPr/>
        </p:nvGrpSpPr>
        <p:grpSpPr>
          <a:xfrm rot="10800000">
            <a:off x="8835537" y="0"/>
            <a:ext cx="616925" cy="10286147"/>
            <a:chOff x="0" y="0"/>
            <a:chExt cx="822567" cy="19507200"/>
          </a:xfrm>
        </p:grpSpPr>
        <p:sp>
          <p:nvSpPr>
            <p:cNvPr id="1297" name="Google Shape;1297;p9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298" name="Google Shape;1298;p9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299" name="Google Shape;1299;p9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F7F7F7"/>
                  </a:solidFill>
                  <a:latin typeface="Raleway"/>
                  <a:ea typeface="Raleway"/>
                  <a:cs typeface="Raleway"/>
                  <a:sym typeface="Raleway"/>
                </a:rPr>
                <a:t>Getting Help</a:t>
              </a:r>
              <a:endParaRPr dirty="0"/>
            </a:p>
          </p:txBody>
        </p:sp>
        <p:sp>
          <p:nvSpPr>
            <p:cNvPr id="1300" name="Google Shape;1300;p9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dirty="0">
                  <a:solidFill>
                    <a:srgbClr val="F7F7F7"/>
                  </a:solidFill>
                  <a:latin typeface="Raleway"/>
                  <a:ea typeface="Raleway"/>
                  <a:cs typeface="Raleway"/>
                  <a:sym typeface="Raleway"/>
                </a:rPr>
                <a:t>National</a:t>
              </a:r>
              <a:r>
                <a:rPr lang="en-US" sz="3200" b="1" i="0" u="none" strike="noStrike" cap="none" dirty="0">
                  <a:solidFill>
                    <a:srgbClr val="F7F7F7"/>
                  </a:solidFill>
                  <a:latin typeface="Raleway"/>
                  <a:ea typeface="Raleway"/>
                  <a:cs typeface="Raleway"/>
                  <a:sym typeface="Raleway"/>
                </a:rPr>
                <a:t> service</a:t>
              </a:r>
              <a:endParaRPr dirty="0"/>
            </a:p>
          </p:txBody>
        </p:sp>
      </p:grpSp>
      <p:grpSp>
        <p:nvGrpSpPr>
          <p:cNvPr id="1301" name="Google Shape;1301;p90"/>
          <p:cNvGrpSpPr/>
          <p:nvPr/>
        </p:nvGrpSpPr>
        <p:grpSpPr>
          <a:xfrm>
            <a:off x="-18150" y="0"/>
            <a:ext cx="616925" cy="10286147"/>
            <a:chOff x="0" y="0"/>
            <a:chExt cx="822567" cy="19507200"/>
          </a:xfrm>
        </p:grpSpPr>
        <p:sp>
          <p:nvSpPr>
            <p:cNvPr id="1302" name="Google Shape;1302;p90"/>
            <p:cNvSpPr/>
            <p:nvPr/>
          </p:nvSpPr>
          <p:spPr>
            <a:xfrm rot="-5400000">
              <a:off x="-4498848" y="44988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blipFill rotWithShape="1">
              <a:blip r:embed="rId10">
                <a:alphaModFix/>
              </a:blip>
              <a:stretch>
                <a:fillRect/>
              </a:stretch>
            </a:blipFill>
            <a:ln>
              <a:noFill/>
            </a:ln>
          </p:spPr>
          <p:txBody>
            <a:bodyPr/>
            <a:lstStyle/>
            <a:p>
              <a:endParaRPr lang="en-US"/>
            </a:p>
          </p:txBody>
        </p:sp>
        <p:sp>
          <p:nvSpPr>
            <p:cNvPr id="1303" name="Google Shape;1303;p90"/>
            <p:cNvSpPr/>
            <p:nvPr/>
          </p:nvSpPr>
          <p:spPr>
            <a:xfrm rot="-5400000">
              <a:off x="-4498848" y="14252448"/>
              <a:ext cx="9753600" cy="755904"/>
            </a:xfrm>
            <a:custGeom>
              <a:avLst/>
              <a:gdLst/>
              <a:ahLst/>
              <a:cxnLst/>
              <a:rect l="l" t="t" r="r" b="b"/>
              <a:pathLst>
                <a:path w="9753600" h="755904" extrusionOk="0">
                  <a:moveTo>
                    <a:pt x="0" y="0"/>
                  </a:moveTo>
                  <a:lnTo>
                    <a:pt x="9753600" y="0"/>
                  </a:lnTo>
                  <a:lnTo>
                    <a:pt x="9753600" y="755904"/>
                  </a:lnTo>
                  <a:lnTo>
                    <a:pt x="0" y="755904"/>
                  </a:lnTo>
                  <a:lnTo>
                    <a:pt x="0" y="0"/>
                  </a:lnTo>
                  <a:close/>
                </a:path>
              </a:pathLst>
            </a:custGeom>
            <a:solidFill>
              <a:srgbClr val="EFC885"/>
            </a:solidFill>
            <a:ln>
              <a:noFill/>
            </a:ln>
          </p:spPr>
          <p:txBody>
            <a:bodyPr/>
            <a:lstStyle/>
            <a:p>
              <a:endParaRPr lang="en-US"/>
            </a:p>
          </p:txBody>
        </p:sp>
        <p:sp>
          <p:nvSpPr>
            <p:cNvPr id="1304" name="Google Shape;1304;p90"/>
            <p:cNvSpPr txBox="1"/>
            <p:nvPr/>
          </p:nvSpPr>
          <p:spPr>
            <a:xfrm rot="5400000">
              <a:off x="-2579910" y="5930964"/>
              <a:ext cx="60333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a:solidFill>
                    <a:srgbClr val="F7F7F7"/>
                  </a:solidFill>
                  <a:latin typeface="Raleway"/>
                  <a:ea typeface="Raleway"/>
                  <a:cs typeface="Raleway"/>
                  <a:sym typeface="Raleway"/>
                </a:rPr>
                <a:t>Getting Help</a:t>
              </a:r>
              <a:endParaRPr/>
            </a:p>
          </p:txBody>
        </p:sp>
        <p:sp>
          <p:nvSpPr>
            <p:cNvPr id="1305" name="Google Shape;1305;p90"/>
            <p:cNvSpPr txBox="1"/>
            <p:nvPr/>
          </p:nvSpPr>
          <p:spPr>
            <a:xfrm rot="5400000">
              <a:off x="-3842133" y="13850500"/>
              <a:ext cx="8672700" cy="656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7F7F7"/>
                  </a:solidFill>
                  <a:latin typeface="Raleway"/>
                  <a:ea typeface="Raleway"/>
                  <a:cs typeface="Raleway"/>
                  <a:sym typeface="Raleway"/>
                </a:rPr>
                <a:t>National</a:t>
              </a:r>
              <a:r>
                <a:rPr lang="en-US" sz="3200" b="1" i="0" u="none" strike="noStrike" cap="none">
                  <a:solidFill>
                    <a:srgbClr val="F7F7F7"/>
                  </a:solidFill>
                  <a:latin typeface="Raleway"/>
                  <a:ea typeface="Raleway"/>
                  <a:cs typeface="Raleway"/>
                  <a:sym typeface="Raleway"/>
                </a:rPr>
                <a:t> service</a:t>
              </a:r>
              <a:endParaRPr/>
            </a:p>
          </p:txBody>
        </p:sp>
      </p:grpSp>
      <p:sp>
        <p:nvSpPr>
          <p:cNvPr id="2" name="Botón de acción: ir a inicio 1">
            <a:hlinkClick r:id="rId11" action="ppaction://hlinksldjump" highlightClick="1"/>
            <a:extLst>
              <a:ext uri="{FF2B5EF4-FFF2-40B4-BE49-F238E27FC236}">
                <a16:creationId xmlns:a16="http://schemas.microsoft.com/office/drawing/2014/main" id="{D05B0074-EA03-A186-E76C-E96FAD2C3BCA}"/>
              </a:ext>
            </a:extLst>
          </p:cNvPr>
          <p:cNvSpPr/>
          <p:nvPr/>
        </p:nvSpPr>
        <p:spPr>
          <a:xfrm>
            <a:off x="17572718" y="16393"/>
            <a:ext cx="715282" cy="523506"/>
          </a:xfrm>
          <a:prstGeom prst="actionButtonHom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5869</TotalTime>
  <Words>23166</Words>
  <Application>Microsoft Office PowerPoint</Application>
  <PresentationFormat>Custom</PresentationFormat>
  <Paragraphs>2099</Paragraphs>
  <Slides>108</Slides>
  <Notes>108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108</vt:i4>
      </vt:variant>
    </vt:vector>
  </HeadingPairs>
  <TitlesOfParts>
    <vt:vector size="116" baseType="lpstr">
      <vt:lpstr>Arial</vt:lpstr>
      <vt:lpstr>Calibri</vt:lpstr>
      <vt:lpstr>Wingdings</vt:lpstr>
      <vt:lpstr>Arimo</vt:lpstr>
      <vt:lpstr>Raleway Black</vt:lpstr>
      <vt:lpstr>Avenir</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Kasim Bukhari</cp:lastModifiedBy>
  <cp:revision>535</cp:revision>
  <dcterms:created xsi:type="dcterms:W3CDTF">2006-08-16T00:00:00Z</dcterms:created>
  <dcterms:modified xsi:type="dcterms:W3CDTF">2024-07-04T10:48:31Z</dcterms:modified>
</cp:coreProperties>
</file>